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1" r:id="rId16"/>
    <p:sldId id="270" r:id="rId17"/>
    <p:sldId id="283" r:id="rId18"/>
    <p:sldId id="272" r:id="rId19"/>
    <p:sldId id="273" r:id="rId20"/>
    <p:sldId id="274" r:id="rId21"/>
    <p:sldId id="275" r:id="rId22"/>
    <p:sldId id="276" r:id="rId23"/>
    <p:sldId id="277" r:id="rId24"/>
    <p:sldId id="278" r:id="rId25"/>
    <p:sldId id="279" r:id="rId26"/>
    <p:sldId id="281" r:id="rId27"/>
    <p:sldId id="282" r:id="rId2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18" autoAdjust="0"/>
    <p:restoredTop sz="94660"/>
  </p:normalViewPr>
  <p:slideViewPr>
    <p:cSldViewPr snapToGrid="0">
      <p:cViewPr varScale="1">
        <p:scale>
          <a:sx n="59" d="100"/>
          <a:sy n="59" d="100"/>
        </p:scale>
        <p:origin x="48" y="11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1D79F241-9789-4ED6-84C1-8A6F43C0FE3E}" type="datetimeFigureOut">
              <a:rPr lang="es-MX" smtClean="0"/>
              <a:t>25/02/2014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832EC9D-4F0A-44B9-BFF7-DE7804BCEDD5}" type="slidenum">
              <a:rPr lang="es-MX" smtClean="0"/>
              <a:t>‹Nº›</a:t>
            </a:fld>
            <a:endParaRPr lang="es-MX"/>
          </a:p>
        </p:txBody>
      </p:sp>
    </p:spTree>
    <p:extLst>
      <p:ext uri="{BB962C8B-B14F-4D97-AF65-F5344CB8AC3E}">
        <p14:creationId xmlns:p14="http://schemas.microsoft.com/office/powerpoint/2010/main" val="1007747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1D79F241-9789-4ED6-84C1-8A6F43C0FE3E}" type="datetimeFigureOut">
              <a:rPr lang="es-MX" smtClean="0"/>
              <a:t>25/02/2014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832EC9D-4F0A-44B9-BFF7-DE7804BCEDD5}" type="slidenum">
              <a:rPr lang="es-MX" smtClean="0"/>
              <a:t>‹Nº›</a:t>
            </a:fld>
            <a:endParaRPr lang="es-MX"/>
          </a:p>
        </p:txBody>
      </p:sp>
    </p:spTree>
    <p:extLst>
      <p:ext uri="{BB962C8B-B14F-4D97-AF65-F5344CB8AC3E}">
        <p14:creationId xmlns:p14="http://schemas.microsoft.com/office/powerpoint/2010/main" val="973332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1D79F241-9789-4ED6-84C1-8A6F43C0FE3E}" type="datetimeFigureOut">
              <a:rPr lang="es-MX" smtClean="0"/>
              <a:t>25/02/2014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832EC9D-4F0A-44B9-BFF7-DE7804BCEDD5}" type="slidenum">
              <a:rPr lang="es-MX" smtClean="0"/>
              <a:t>‹Nº›</a:t>
            </a:fld>
            <a:endParaRPr lang="es-MX"/>
          </a:p>
        </p:txBody>
      </p:sp>
    </p:spTree>
    <p:extLst>
      <p:ext uri="{BB962C8B-B14F-4D97-AF65-F5344CB8AC3E}">
        <p14:creationId xmlns:p14="http://schemas.microsoft.com/office/powerpoint/2010/main" val="1848010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1D79F241-9789-4ED6-84C1-8A6F43C0FE3E}" type="datetimeFigureOut">
              <a:rPr lang="es-MX" smtClean="0"/>
              <a:t>25/02/2014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832EC9D-4F0A-44B9-BFF7-DE7804BCEDD5}" type="slidenum">
              <a:rPr lang="es-MX" smtClean="0"/>
              <a:t>‹Nº›</a:t>
            </a:fld>
            <a:endParaRPr lang="es-MX"/>
          </a:p>
        </p:txBody>
      </p:sp>
    </p:spTree>
    <p:extLst>
      <p:ext uri="{BB962C8B-B14F-4D97-AF65-F5344CB8AC3E}">
        <p14:creationId xmlns:p14="http://schemas.microsoft.com/office/powerpoint/2010/main" val="3418760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1D79F241-9789-4ED6-84C1-8A6F43C0FE3E}" type="datetimeFigureOut">
              <a:rPr lang="es-MX" smtClean="0"/>
              <a:t>25/02/2014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832EC9D-4F0A-44B9-BFF7-DE7804BCEDD5}" type="slidenum">
              <a:rPr lang="es-MX" smtClean="0"/>
              <a:t>‹Nº›</a:t>
            </a:fld>
            <a:endParaRPr lang="es-MX"/>
          </a:p>
        </p:txBody>
      </p:sp>
    </p:spTree>
    <p:extLst>
      <p:ext uri="{BB962C8B-B14F-4D97-AF65-F5344CB8AC3E}">
        <p14:creationId xmlns:p14="http://schemas.microsoft.com/office/powerpoint/2010/main" val="1956139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1D79F241-9789-4ED6-84C1-8A6F43C0FE3E}" type="datetimeFigureOut">
              <a:rPr lang="es-MX" smtClean="0"/>
              <a:t>25/02/2014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8832EC9D-4F0A-44B9-BFF7-DE7804BCEDD5}" type="slidenum">
              <a:rPr lang="es-MX" smtClean="0"/>
              <a:t>‹Nº›</a:t>
            </a:fld>
            <a:endParaRPr lang="es-MX"/>
          </a:p>
        </p:txBody>
      </p:sp>
    </p:spTree>
    <p:extLst>
      <p:ext uri="{BB962C8B-B14F-4D97-AF65-F5344CB8AC3E}">
        <p14:creationId xmlns:p14="http://schemas.microsoft.com/office/powerpoint/2010/main" val="552567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1D79F241-9789-4ED6-84C1-8A6F43C0FE3E}" type="datetimeFigureOut">
              <a:rPr lang="es-MX" smtClean="0"/>
              <a:t>25/02/2014</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8832EC9D-4F0A-44B9-BFF7-DE7804BCEDD5}" type="slidenum">
              <a:rPr lang="es-MX" smtClean="0"/>
              <a:t>‹Nº›</a:t>
            </a:fld>
            <a:endParaRPr lang="es-MX"/>
          </a:p>
        </p:txBody>
      </p:sp>
    </p:spTree>
    <p:extLst>
      <p:ext uri="{BB962C8B-B14F-4D97-AF65-F5344CB8AC3E}">
        <p14:creationId xmlns:p14="http://schemas.microsoft.com/office/powerpoint/2010/main" val="3078002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1D79F241-9789-4ED6-84C1-8A6F43C0FE3E}" type="datetimeFigureOut">
              <a:rPr lang="es-MX" smtClean="0"/>
              <a:t>25/02/2014</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8832EC9D-4F0A-44B9-BFF7-DE7804BCEDD5}" type="slidenum">
              <a:rPr lang="es-MX" smtClean="0"/>
              <a:t>‹Nº›</a:t>
            </a:fld>
            <a:endParaRPr lang="es-MX"/>
          </a:p>
        </p:txBody>
      </p:sp>
    </p:spTree>
    <p:extLst>
      <p:ext uri="{BB962C8B-B14F-4D97-AF65-F5344CB8AC3E}">
        <p14:creationId xmlns:p14="http://schemas.microsoft.com/office/powerpoint/2010/main" val="3322734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D79F241-9789-4ED6-84C1-8A6F43C0FE3E}" type="datetimeFigureOut">
              <a:rPr lang="es-MX" smtClean="0"/>
              <a:t>25/02/2014</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8832EC9D-4F0A-44B9-BFF7-DE7804BCEDD5}" type="slidenum">
              <a:rPr lang="es-MX" smtClean="0"/>
              <a:t>‹Nº›</a:t>
            </a:fld>
            <a:endParaRPr lang="es-MX"/>
          </a:p>
        </p:txBody>
      </p:sp>
    </p:spTree>
    <p:extLst>
      <p:ext uri="{BB962C8B-B14F-4D97-AF65-F5344CB8AC3E}">
        <p14:creationId xmlns:p14="http://schemas.microsoft.com/office/powerpoint/2010/main" val="2598475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D79F241-9789-4ED6-84C1-8A6F43C0FE3E}" type="datetimeFigureOut">
              <a:rPr lang="es-MX" smtClean="0"/>
              <a:t>25/02/2014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8832EC9D-4F0A-44B9-BFF7-DE7804BCEDD5}" type="slidenum">
              <a:rPr lang="es-MX" smtClean="0"/>
              <a:t>‹Nº›</a:t>
            </a:fld>
            <a:endParaRPr lang="es-MX"/>
          </a:p>
        </p:txBody>
      </p:sp>
    </p:spTree>
    <p:extLst>
      <p:ext uri="{BB962C8B-B14F-4D97-AF65-F5344CB8AC3E}">
        <p14:creationId xmlns:p14="http://schemas.microsoft.com/office/powerpoint/2010/main" val="3658127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D79F241-9789-4ED6-84C1-8A6F43C0FE3E}" type="datetimeFigureOut">
              <a:rPr lang="es-MX" smtClean="0"/>
              <a:t>25/02/2014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8832EC9D-4F0A-44B9-BFF7-DE7804BCEDD5}" type="slidenum">
              <a:rPr lang="es-MX" smtClean="0"/>
              <a:t>‹Nº›</a:t>
            </a:fld>
            <a:endParaRPr lang="es-MX"/>
          </a:p>
        </p:txBody>
      </p:sp>
    </p:spTree>
    <p:extLst>
      <p:ext uri="{BB962C8B-B14F-4D97-AF65-F5344CB8AC3E}">
        <p14:creationId xmlns:p14="http://schemas.microsoft.com/office/powerpoint/2010/main" val="3294554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79F241-9789-4ED6-84C1-8A6F43C0FE3E}" type="datetimeFigureOut">
              <a:rPr lang="es-MX" smtClean="0"/>
              <a:t>25/02/2014</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32EC9D-4F0A-44B9-BFF7-DE7804BCEDD5}" type="slidenum">
              <a:rPr lang="es-MX" smtClean="0"/>
              <a:t>‹Nº›</a:t>
            </a:fld>
            <a:endParaRPr lang="es-MX"/>
          </a:p>
        </p:txBody>
      </p:sp>
    </p:spTree>
    <p:extLst>
      <p:ext uri="{BB962C8B-B14F-4D97-AF65-F5344CB8AC3E}">
        <p14:creationId xmlns:p14="http://schemas.microsoft.com/office/powerpoint/2010/main" val="1651088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Imagen corporativa y administración de marca</a:t>
            </a:r>
            <a:endParaRPr lang="es-MX" dirty="0"/>
          </a:p>
        </p:txBody>
      </p:sp>
    </p:spTree>
    <p:extLst>
      <p:ext uri="{BB962C8B-B14F-4D97-AF65-F5344CB8AC3E}">
        <p14:creationId xmlns:p14="http://schemas.microsoft.com/office/powerpoint/2010/main" val="1575509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Rejuvenecimiento de una imagen</a:t>
            </a:r>
            <a:endParaRPr lang="es-MX" dirty="0"/>
          </a:p>
        </p:txBody>
      </p:sp>
      <p:sp>
        <p:nvSpPr>
          <p:cNvPr id="3" name="Marcador de contenido 2"/>
          <p:cNvSpPr>
            <a:spLocks noGrp="1"/>
          </p:cNvSpPr>
          <p:nvPr>
            <p:ph idx="1"/>
          </p:nvPr>
        </p:nvSpPr>
        <p:spPr/>
        <p:txBody>
          <a:bodyPr/>
          <a:lstStyle/>
          <a:p>
            <a:endParaRPr lang="es-MX" dirty="0" smtClean="0"/>
          </a:p>
          <a:p>
            <a:r>
              <a:rPr lang="es-MX" dirty="0" smtClean="0"/>
              <a:t>La clave es mantener la congruencia con la imagen anterior y, al mismo tiempo, incorporar elementos nuevos para expandir el público objetivo de la empresa.</a:t>
            </a:r>
          </a:p>
          <a:p>
            <a:endParaRPr lang="es-MX" dirty="0"/>
          </a:p>
          <a:p>
            <a:r>
              <a:rPr lang="es-MX" dirty="0" smtClean="0"/>
              <a:t>Ejemplos. McDonald´s y </a:t>
            </a:r>
            <a:r>
              <a:rPr lang="es-MX" dirty="0" err="1" smtClean="0"/>
              <a:t>Holiday</a:t>
            </a:r>
            <a:r>
              <a:rPr lang="es-MX" dirty="0" smtClean="0"/>
              <a:t> </a:t>
            </a:r>
            <a:r>
              <a:rPr lang="es-MX" dirty="0" err="1" smtClean="0"/>
              <a:t>inn</a:t>
            </a:r>
            <a:endParaRPr lang="es-MX" dirty="0"/>
          </a:p>
        </p:txBody>
      </p:sp>
    </p:spTree>
    <p:extLst>
      <p:ext uri="{BB962C8B-B14F-4D97-AF65-F5344CB8AC3E}">
        <p14:creationId xmlns:p14="http://schemas.microsoft.com/office/powerpoint/2010/main" val="1187269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Cambio de una imagen</a:t>
            </a:r>
            <a:endParaRPr lang="es-MX" dirty="0"/>
          </a:p>
        </p:txBody>
      </p:sp>
      <p:sp>
        <p:nvSpPr>
          <p:cNvPr id="3" name="Marcador de contenido 2"/>
          <p:cNvSpPr>
            <a:spLocks noGrp="1"/>
          </p:cNvSpPr>
          <p:nvPr>
            <p:ph idx="1"/>
          </p:nvPr>
        </p:nvSpPr>
        <p:spPr>
          <a:xfrm>
            <a:off x="813148" y="1825625"/>
            <a:ext cx="10515600" cy="4351338"/>
          </a:xfrm>
        </p:spPr>
        <p:txBody>
          <a:bodyPr/>
          <a:lstStyle/>
          <a:p>
            <a:r>
              <a:rPr lang="es-MX" dirty="0" smtClean="0"/>
              <a:t>Es difícil cambiar por completo la imagen que la gente tiene de una empresa. Sin embargo, es necesario cambiar la imagen cuando los mercados captados comienzan a reducirse o a desaparecer, o cuando loa imagen de la empresa ya no coincide con las tendencias de la industria y las expectativas de los consumidores.</a:t>
            </a:r>
          </a:p>
          <a:p>
            <a:r>
              <a:rPr lang="es-MX" dirty="0" smtClean="0"/>
              <a:t>Ejemplo (AT&amp;T)</a:t>
            </a:r>
          </a:p>
          <a:p>
            <a:r>
              <a:rPr lang="es-MX" dirty="0" smtClean="0"/>
              <a:t>Para cambiar una imagen se necesita más que un anuncio bien hecho, un comunicado de prensa o añadir un color al logotipo y los letreros de las tiendas al detalle o minoristas. El cambio comienza internamente con el personal y los productos de la empresa.</a:t>
            </a:r>
            <a:endParaRPr lang="es-MX" dirty="0"/>
          </a:p>
        </p:txBody>
      </p:sp>
    </p:spTree>
    <p:extLst>
      <p:ext uri="{BB962C8B-B14F-4D97-AF65-F5344CB8AC3E}">
        <p14:creationId xmlns:p14="http://schemas.microsoft.com/office/powerpoint/2010/main" val="4099527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Nombre corporativo</a:t>
            </a:r>
            <a:endParaRPr lang="es-MX" dirty="0"/>
          </a:p>
        </p:txBody>
      </p:sp>
      <p:sp>
        <p:nvSpPr>
          <p:cNvPr id="3" name="Marcador de contenido 2"/>
          <p:cNvSpPr>
            <a:spLocks noGrp="1"/>
          </p:cNvSpPr>
          <p:nvPr>
            <p:ph idx="1"/>
          </p:nvPr>
        </p:nvSpPr>
        <p:spPr/>
        <p:txBody>
          <a:bodyPr/>
          <a:lstStyle/>
          <a:p>
            <a:r>
              <a:rPr lang="es-MX" dirty="0" smtClean="0"/>
              <a:t>Es la bandera general bajo la cual las demás operaciones tienen lugar, “Es la piedra angular de las relaciones de la empresa con sus clientes”</a:t>
            </a:r>
          </a:p>
          <a:p>
            <a:r>
              <a:rPr lang="es-MX" dirty="0" smtClean="0"/>
              <a:t>Nombres explícitos (BMW </a:t>
            </a:r>
            <a:r>
              <a:rPr lang="es-MX" dirty="0" err="1" smtClean="0"/>
              <a:t>Motorcycles</a:t>
            </a:r>
            <a:r>
              <a:rPr lang="es-MX" dirty="0" smtClean="0"/>
              <a:t>)</a:t>
            </a:r>
          </a:p>
          <a:p>
            <a:r>
              <a:rPr lang="es-MX" dirty="0" smtClean="0"/>
              <a:t>Nombres implícitos (IBM)</a:t>
            </a:r>
          </a:p>
          <a:p>
            <a:r>
              <a:rPr lang="es-MX" dirty="0" smtClean="0"/>
              <a:t>Nombres conceptuales (Google)</a:t>
            </a:r>
          </a:p>
          <a:p>
            <a:r>
              <a:rPr lang="es-MX" dirty="0" smtClean="0"/>
              <a:t>Nombres iconoclastas (Monster.com). Representan algo único, diferente, memorable</a:t>
            </a:r>
            <a:endParaRPr lang="es-MX" dirty="0"/>
          </a:p>
        </p:txBody>
      </p:sp>
    </p:spTree>
    <p:extLst>
      <p:ext uri="{BB962C8B-B14F-4D97-AF65-F5344CB8AC3E}">
        <p14:creationId xmlns:p14="http://schemas.microsoft.com/office/powerpoint/2010/main" val="3539713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Logotipos corporativos</a:t>
            </a:r>
            <a:endParaRPr lang="es-MX" dirty="0"/>
          </a:p>
        </p:txBody>
      </p:sp>
      <p:sp>
        <p:nvSpPr>
          <p:cNvPr id="3" name="Marcador de contenido 2"/>
          <p:cNvSpPr>
            <a:spLocks noGrp="1"/>
          </p:cNvSpPr>
          <p:nvPr>
            <p:ph idx="1"/>
          </p:nvPr>
        </p:nvSpPr>
        <p:spPr/>
        <p:txBody>
          <a:bodyPr/>
          <a:lstStyle/>
          <a:p>
            <a:r>
              <a:rPr lang="es-MX" dirty="0" smtClean="0"/>
              <a:t>Es un símbolo que se usa para identificar una empresa y sus marcas, lo cual ayuda a trasmitir la imagen corporativa del conjunto.</a:t>
            </a:r>
          </a:p>
          <a:p>
            <a:r>
              <a:rPr lang="es-MX" dirty="0" smtClean="0"/>
              <a:t>Debe ser reconocible, familiar, producir significado consensual entre los consumidores del mercado objetivo de la empresa, evocar sentimientos positivos.</a:t>
            </a:r>
            <a:endParaRPr lang="es-MX" dirty="0"/>
          </a:p>
        </p:txBody>
      </p:sp>
    </p:spTree>
    <p:extLst>
      <p:ext uri="{BB962C8B-B14F-4D97-AF65-F5344CB8AC3E}">
        <p14:creationId xmlns:p14="http://schemas.microsoft.com/office/powerpoint/2010/main" val="2096730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Desarrollo de marca</a:t>
            </a:r>
            <a:endParaRPr lang="es-MX" dirty="0"/>
          </a:p>
        </p:txBody>
      </p:sp>
      <p:sp>
        <p:nvSpPr>
          <p:cNvPr id="3" name="Marcador de contenido 2"/>
          <p:cNvSpPr>
            <a:spLocks noGrp="1"/>
          </p:cNvSpPr>
          <p:nvPr>
            <p:ph idx="1"/>
          </p:nvPr>
        </p:nvSpPr>
        <p:spPr/>
        <p:txBody>
          <a:bodyPr/>
          <a:lstStyle/>
          <a:p>
            <a:r>
              <a:rPr lang="es-MX" dirty="0" smtClean="0"/>
              <a:t>Las marcas son nombres asignados a un producto o servicio en lo individual o a un grupo de productos complementarios.</a:t>
            </a:r>
          </a:p>
          <a:p>
            <a:r>
              <a:rPr lang="es-MX" dirty="0" smtClean="0"/>
              <a:t>Un nombre de marca eficaz permite que la empresa cobre más por los productos , lo que a su vez incrementa los márgenes brutos</a:t>
            </a:r>
          </a:p>
          <a:p>
            <a:r>
              <a:rPr lang="es-MX" dirty="0" smtClean="0"/>
              <a:t>Las marcas fuertes proporcionan a los clientes certeza respecto a la calidad y reducción del tiempo de búsqueda en el proceso de compra.</a:t>
            </a:r>
          </a:p>
          <a:p>
            <a:r>
              <a:rPr lang="es-MX" dirty="0" smtClean="0"/>
              <a:t>Debe resultar sobresaliente para los clientes</a:t>
            </a:r>
            <a:endParaRPr lang="es-MX" dirty="0"/>
          </a:p>
        </p:txBody>
      </p:sp>
    </p:spTree>
    <p:extLst>
      <p:ext uri="{BB962C8B-B14F-4D97-AF65-F5344CB8AC3E}">
        <p14:creationId xmlns:p14="http://schemas.microsoft.com/office/powerpoint/2010/main" val="3584972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Desarrollo de un nombre de marca fuerte</a:t>
            </a:r>
            <a:endParaRPr lang="es-MX" dirty="0"/>
          </a:p>
        </p:txBody>
      </p:sp>
      <p:sp>
        <p:nvSpPr>
          <p:cNvPr id="3" name="Marcador de contenido 2"/>
          <p:cNvSpPr>
            <a:spLocks noGrp="1"/>
          </p:cNvSpPr>
          <p:nvPr>
            <p:ph idx="1"/>
          </p:nvPr>
        </p:nvSpPr>
        <p:spPr/>
        <p:txBody>
          <a:bodyPr/>
          <a:lstStyle/>
          <a:p>
            <a:r>
              <a:rPr lang="es-MX" dirty="0" smtClean="0"/>
              <a:t>Comienza con el descubrimiento del porqué los consumidores compran una marca y las razones por las que vuelven a comprarla. Las preguntas que hay que platear son:</a:t>
            </a:r>
          </a:p>
          <a:p>
            <a:r>
              <a:rPr lang="es-MX" dirty="0" smtClean="0"/>
              <a:t>¿Cuáles son los beneficios mas convincentes de la marca?</a:t>
            </a:r>
          </a:p>
          <a:p>
            <a:r>
              <a:rPr lang="es-MX" dirty="0" smtClean="0"/>
              <a:t>¿Qué emociones suscita la marca ya sea durante o después de la compra?</a:t>
            </a:r>
          </a:p>
          <a:p>
            <a:r>
              <a:rPr lang="es-MX" dirty="0" smtClean="0"/>
              <a:t>¿Qué palabra describe mejor a la marca?</a:t>
            </a:r>
          </a:p>
          <a:p>
            <a:r>
              <a:rPr lang="es-MX" dirty="0" smtClean="0"/>
              <a:t>¿Qué es importante para los consumidores en la compra de la marca?</a:t>
            </a:r>
          </a:p>
        </p:txBody>
      </p:sp>
    </p:spTree>
    <p:extLst>
      <p:ext uri="{BB962C8B-B14F-4D97-AF65-F5344CB8AC3E}">
        <p14:creationId xmlns:p14="http://schemas.microsoft.com/office/powerpoint/2010/main" val="2115955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Valor capital de marca</a:t>
            </a:r>
            <a:endParaRPr lang="es-MX" dirty="0"/>
          </a:p>
        </p:txBody>
      </p:sp>
      <p:sp>
        <p:nvSpPr>
          <p:cNvPr id="3" name="Marcador de contenido 2"/>
          <p:cNvSpPr>
            <a:spLocks noGrp="1"/>
          </p:cNvSpPr>
          <p:nvPr>
            <p:ph idx="1"/>
          </p:nvPr>
        </p:nvSpPr>
        <p:spPr/>
        <p:txBody>
          <a:bodyPr/>
          <a:lstStyle/>
          <a:p>
            <a:r>
              <a:rPr lang="es-MX" dirty="0" smtClean="0"/>
              <a:t>Es un conjunto de características exclusivas de una marca.</a:t>
            </a:r>
          </a:p>
          <a:p>
            <a:r>
              <a:rPr lang="es-MX" dirty="0" smtClean="0"/>
              <a:t>En escancia es la precepción que un bien o servicio que ostente determinado nombre de marca, es diferente y mejor.</a:t>
            </a:r>
          </a:p>
          <a:p>
            <a:r>
              <a:rPr lang="es-MX" dirty="0" smtClean="0"/>
              <a:t>Tiene varios beneficios.</a:t>
            </a:r>
          </a:p>
          <a:p>
            <a:pPr marL="514350" indent="-514350">
              <a:buFont typeface="+mj-lt"/>
              <a:buAutoNum type="arabicPeriod"/>
            </a:pPr>
            <a:r>
              <a:rPr lang="es-MX" dirty="0" smtClean="0"/>
              <a:t>Permite a los fabricantes cobrar mas por los productos</a:t>
            </a:r>
          </a:p>
          <a:p>
            <a:pPr marL="514350" indent="-514350">
              <a:buFont typeface="+mj-lt"/>
              <a:buAutoNum type="arabicPeriod"/>
            </a:pPr>
            <a:r>
              <a:rPr lang="es-MX" dirty="0" smtClean="0"/>
              <a:t>Crea márgenes brutos mas amplios</a:t>
            </a:r>
          </a:p>
          <a:p>
            <a:pPr marL="514350" indent="-514350">
              <a:buFont typeface="+mj-lt"/>
              <a:buAutoNum type="arabicPeriod"/>
            </a:pPr>
            <a:r>
              <a:rPr lang="es-MX" dirty="0" smtClean="0"/>
              <a:t>Contiene poder con los detallistas y mayoristas</a:t>
            </a:r>
          </a:p>
          <a:p>
            <a:pPr marL="514350" indent="-514350">
              <a:buFont typeface="+mj-lt"/>
              <a:buAutoNum type="arabicPeriod"/>
            </a:pPr>
            <a:r>
              <a:rPr lang="es-MX" dirty="0" smtClean="0"/>
              <a:t>Capta espacio adicional en los anaqueles de tiendas al detalle o minoristas.</a:t>
            </a:r>
          </a:p>
          <a:p>
            <a:pPr marL="0" indent="0">
              <a:buNone/>
            </a:pPr>
            <a:endParaRPr lang="es-MX" dirty="0"/>
          </a:p>
        </p:txBody>
      </p:sp>
    </p:spTree>
    <p:extLst>
      <p:ext uri="{BB962C8B-B14F-4D97-AF65-F5344CB8AC3E}">
        <p14:creationId xmlns:p14="http://schemas.microsoft.com/office/powerpoint/2010/main" val="2160286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buNone/>
            </a:pPr>
            <a:r>
              <a:rPr lang="es-MX" dirty="0" smtClean="0"/>
              <a:t>5. Sirve como arma para evitar que los consumidores cambien de marca debido a promociones de ventas</a:t>
            </a:r>
          </a:p>
          <a:p>
            <a:pPr marL="0" indent="0">
              <a:buNone/>
            </a:pPr>
            <a:r>
              <a:rPr lang="es-MX" dirty="0" smtClean="0"/>
              <a:t>6. Previene el deterioro de la participación de mercado</a:t>
            </a:r>
            <a:endParaRPr lang="es-MX" dirty="0"/>
          </a:p>
        </p:txBody>
      </p:sp>
    </p:spTree>
    <p:extLst>
      <p:ext uri="{BB962C8B-B14F-4D97-AF65-F5344CB8AC3E}">
        <p14:creationId xmlns:p14="http://schemas.microsoft.com/office/powerpoint/2010/main" val="3340425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Pasos para construir el valor capital de marca</a:t>
            </a:r>
            <a:endParaRPr lang="es-MX" dirty="0"/>
          </a:p>
        </p:txBody>
      </p:sp>
      <p:sp>
        <p:nvSpPr>
          <p:cNvPr id="3" name="Marcador de contenido 2"/>
          <p:cNvSpPr>
            <a:spLocks noGrp="1"/>
          </p:cNvSpPr>
          <p:nvPr>
            <p:ph idx="1"/>
          </p:nvPr>
        </p:nvSpPr>
        <p:spPr/>
        <p:txBody>
          <a:bodyPr/>
          <a:lstStyle/>
          <a:p>
            <a:pPr marL="514350" indent="-514350">
              <a:buFont typeface="+mj-lt"/>
              <a:buAutoNum type="arabicPeriod"/>
            </a:pPr>
            <a:r>
              <a:rPr lang="es-MX" dirty="0" smtClean="0"/>
              <a:t>Investigar y analizar que se necesita para que la marca sea distintiva</a:t>
            </a:r>
          </a:p>
          <a:p>
            <a:pPr marL="514350" indent="-514350">
              <a:buFont typeface="+mj-lt"/>
              <a:buAutoNum type="arabicPeriod"/>
            </a:pPr>
            <a:r>
              <a:rPr lang="es-MX" dirty="0" smtClean="0"/>
              <a:t>Practicar la innovación continua</a:t>
            </a:r>
          </a:p>
          <a:p>
            <a:pPr marL="514350" indent="-514350">
              <a:buFont typeface="+mj-lt"/>
              <a:buAutoNum type="arabicPeriod"/>
            </a:pPr>
            <a:r>
              <a:rPr lang="es-MX" dirty="0" smtClean="0"/>
              <a:t>Actuar rápido</a:t>
            </a:r>
          </a:p>
          <a:p>
            <a:pPr marL="514350" indent="-514350">
              <a:buFont typeface="+mj-lt"/>
              <a:buAutoNum type="arabicPeriod"/>
            </a:pPr>
            <a:r>
              <a:rPr lang="es-MX" dirty="0" smtClean="0"/>
              <a:t>Integrar medios nuevos y viejos</a:t>
            </a:r>
          </a:p>
          <a:p>
            <a:pPr marL="514350" indent="-514350">
              <a:buFont typeface="+mj-lt"/>
              <a:buAutoNum type="arabicPeriod"/>
            </a:pPr>
            <a:r>
              <a:rPr lang="es-MX" dirty="0" smtClean="0"/>
              <a:t>Centrarse en la dominación</a:t>
            </a:r>
            <a:endParaRPr lang="es-MX" dirty="0"/>
          </a:p>
        </p:txBody>
      </p:sp>
    </p:spTree>
    <p:extLst>
      <p:ext uri="{BB962C8B-B14F-4D97-AF65-F5344CB8AC3E}">
        <p14:creationId xmlns:p14="http://schemas.microsoft.com/office/powerpoint/2010/main" val="4001509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Medida del valor capital de marca</a:t>
            </a:r>
            <a:endParaRPr lang="es-MX" dirty="0"/>
          </a:p>
        </p:txBody>
      </p:sp>
      <p:sp>
        <p:nvSpPr>
          <p:cNvPr id="3" name="Marcador de contenido 2"/>
          <p:cNvSpPr>
            <a:spLocks noGrp="1"/>
          </p:cNvSpPr>
          <p:nvPr>
            <p:ph idx="1"/>
          </p:nvPr>
        </p:nvSpPr>
        <p:spPr/>
        <p:txBody>
          <a:bodyPr/>
          <a:lstStyle/>
          <a:p>
            <a:r>
              <a:rPr lang="es-MX" dirty="0" smtClean="0"/>
              <a:t>Es difícil tratar de determinar si existe valor capital de marca.</a:t>
            </a:r>
          </a:p>
          <a:p>
            <a:r>
              <a:rPr lang="es-MX" dirty="0" smtClean="0"/>
              <a:t>Uno de los métodos mas utilizados es el método de prima de ingresos que compara un producto de marca con el mismo producto sin marca para calcular la prima de ingresos de la marca.</a:t>
            </a:r>
            <a:endParaRPr lang="es-MX" dirty="0"/>
          </a:p>
        </p:txBody>
      </p:sp>
    </p:spTree>
    <p:extLst>
      <p:ext uri="{BB962C8B-B14F-4D97-AF65-F5344CB8AC3E}">
        <p14:creationId xmlns:p14="http://schemas.microsoft.com/office/powerpoint/2010/main" val="25728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603119"/>
            <a:ext cx="10515600" cy="1325563"/>
          </a:xfrm>
        </p:spPr>
        <p:txBody>
          <a:bodyPr/>
          <a:lstStyle/>
          <a:p>
            <a:r>
              <a:rPr lang="es-MX" dirty="0" smtClean="0"/>
              <a:t>Perspectiva general</a:t>
            </a:r>
            <a:endParaRPr lang="es-MX" dirty="0"/>
          </a:p>
        </p:txBody>
      </p:sp>
      <p:sp>
        <p:nvSpPr>
          <p:cNvPr id="3" name="Marcador de contenido 2"/>
          <p:cNvSpPr>
            <a:spLocks noGrp="1"/>
          </p:cNvSpPr>
          <p:nvPr>
            <p:ph idx="1"/>
          </p:nvPr>
        </p:nvSpPr>
        <p:spPr>
          <a:xfrm>
            <a:off x="838200" y="2276562"/>
            <a:ext cx="10515600" cy="4351338"/>
          </a:xfrm>
        </p:spPr>
        <p:txBody>
          <a:bodyPr/>
          <a:lstStyle/>
          <a:p>
            <a:r>
              <a:rPr lang="es-MX" dirty="0" smtClean="0"/>
              <a:t>Uno de los ingredientes cruciales del desarrollo exitoso de  un plan de comunicación integral de marketing es la administración eficaz de la imagen de una organización.</a:t>
            </a:r>
            <a:endParaRPr lang="es-MX" dirty="0"/>
          </a:p>
        </p:txBody>
      </p:sp>
    </p:spTree>
    <p:extLst>
      <p:ext uri="{BB962C8B-B14F-4D97-AF65-F5344CB8AC3E}">
        <p14:creationId xmlns:p14="http://schemas.microsoft.com/office/powerpoint/2010/main" val="913341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Extensiones de marca y marcas acompañantes</a:t>
            </a:r>
            <a:endParaRPr lang="es-MX" dirty="0"/>
          </a:p>
        </p:txBody>
      </p:sp>
      <p:sp>
        <p:nvSpPr>
          <p:cNvPr id="3" name="Marcador de contenido 2"/>
          <p:cNvSpPr>
            <a:spLocks noGrp="1"/>
          </p:cNvSpPr>
          <p:nvPr>
            <p:ph idx="1"/>
          </p:nvPr>
        </p:nvSpPr>
        <p:spPr/>
        <p:txBody>
          <a:bodyPr/>
          <a:lstStyle/>
          <a:p>
            <a:r>
              <a:rPr lang="es-MX" dirty="0" smtClean="0"/>
              <a:t>Extensiones de marca .Es el uso de un nombre de marca establecido, en otros bienes o servicios. La extensión puede o no relacionarse con la marca central. Por ejemplo Nike</a:t>
            </a:r>
          </a:p>
          <a:p>
            <a:endParaRPr lang="es-MX" dirty="0"/>
          </a:p>
          <a:p>
            <a:r>
              <a:rPr lang="es-MX" dirty="0" smtClean="0"/>
              <a:t>Marca acompañante. Es el desarrollo de una nueva marca por una empresa en una categoría de bienes o servicios en los que actualmente tiene una oferta de marca. Por ejemplo P&amp;G</a:t>
            </a:r>
            <a:endParaRPr lang="es-MX" dirty="0"/>
          </a:p>
        </p:txBody>
      </p:sp>
    </p:spTree>
    <p:extLst>
      <p:ext uri="{BB962C8B-B14F-4D97-AF65-F5344CB8AC3E}">
        <p14:creationId xmlns:p14="http://schemas.microsoft.com/office/powerpoint/2010/main" val="511042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Marcas conjuntas</a:t>
            </a:r>
            <a:endParaRPr lang="es-MX" dirty="0"/>
          </a:p>
        </p:txBody>
      </p:sp>
      <p:sp>
        <p:nvSpPr>
          <p:cNvPr id="3" name="Marcador de contenido 2"/>
          <p:cNvSpPr>
            <a:spLocks noGrp="1"/>
          </p:cNvSpPr>
          <p:nvPr>
            <p:ph idx="1"/>
          </p:nvPr>
        </p:nvSpPr>
        <p:spPr/>
        <p:txBody>
          <a:bodyPr/>
          <a:lstStyle/>
          <a:p>
            <a:r>
              <a:rPr lang="es-MX" dirty="0" smtClean="0"/>
              <a:t>Adopta tres formas:</a:t>
            </a:r>
          </a:p>
          <a:p>
            <a:r>
              <a:rPr lang="es-MX" dirty="0" smtClean="0"/>
              <a:t>Desarrollo de marcas ingredientes (colocación de una marca dentro de otra) (Intel)</a:t>
            </a:r>
          </a:p>
          <a:p>
            <a:r>
              <a:rPr lang="es-MX" dirty="0" smtClean="0"/>
              <a:t>Desarrollo de marca corporativa (Dos o mas marcas asociadas en un nuevo producto o servicio) (</a:t>
            </a:r>
            <a:r>
              <a:rPr lang="es-MX" dirty="0" err="1" smtClean="0"/>
              <a:t>Dish</a:t>
            </a:r>
            <a:r>
              <a:rPr lang="es-MX" dirty="0" smtClean="0"/>
              <a:t>)</a:t>
            </a:r>
          </a:p>
          <a:p>
            <a:r>
              <a:rPr lang="es-MX" dirty="0" smtClean="0"/>
              <a:t>Desarrollo de marca complementaria (El marketing conjunto de dos o mas marcas para estimular el consumo) (</a:t>
            </a:r>
            <a:r>
              <a:rPr lang="es-MX" dirty="0" err="1" smtClean="0"/>
              <a:t>Dairy</a:t>
            </a:r>
            <a:r>
              <a:rPr lang="es-MX" dirty="0" smtClean="0"/>
              <a:t> </a:t>
            </a:r>
            <a:r>
              <a:rPr lang="es-MX" dirty="0" err="1" smtClean="0"/>
              <a:t>Queen</a:t>
            </a:r>
            <a:r>
              <a:rPr lang="es-MX" dirty="0" smtClean="0"/>
              <a:t>)</a:t>
            </a:r>
          </a:p>
          <a:p>
            <a:endParaRPr lang="es-MX" dirty="0"/>
          </a:p>
        </p:txBody>
      </p:sp>
    </p:spTree>
    <p:extLst>
      <p:ext uri="{BB962C8B-B14F-4D97-AF65-F5344CB8AC3E}">
        <p14:creationId xmlns:p14="http://schemas.microsoft.com/office/powerpoint/2010/main" val="8705271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Marcas privadas</a:t>
            </a:r>
            <a:endParaRPr lang="es-MX" dirty="0"/>
          </a:p>
        </p:txBody>
      </p:sp>
      <p:sp>
        <p:nvSpPr>
          <p:cNvPr id="3" name="Marcador de contenido 2"/>
          <p:cNvSpPr>
            <a:spLocks noGrp="1"/>
          </p:cNvSpPr>
          <p:nvPr>
            <p:ph idx="1"/>
          </p:nvPr>
        </p:nvSpPr>
        <p:spPr/>
        <p:txBody>
          <a:bodyPr/>
          <a:lstStyle/>
          <a:p>
            <a:r>
              <a:rPr lang="es-MX" dirty="0" smtClean="0"/>
              <a:t>Marcas de propiedad exclusiva que comercializa una organización y normalmente se distribuyen solo en las tiendas de la misma organización</a:t>
            </a:r>
          </a:p>
          <a:p>
            <a:r>
              <a:rPr lang="es-MX" dirty="0" smtClean="0"/>
              <a:t>Se busca un cambio en la forma en que los clientes ven a estas marcas ya que históricamente no tienen buena reputación</a:t>
            </a:r>
            <a:endParaRPr lang="es-MX" dirty="0"/>
          </a:p>
        </p:txBody>
      </p:sp>
    </p:spTree>
    <p:extLst>
      <p:ext uri="{BB962C8B-B14F-4D97-AF65-F5344CB8AC3E}">
        <p14:creationId xmlns:p14="http://schemas.microsoft.com/office/powerpoint/2010/main" val="40825641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Empaque</a:t>
            </a:r>
            <a:endParaRPr lang="es-MX" dirty="0"/>
          </a:p>
        </p:txBody>
      </p:sp>
      <p:sp>
        <p:nvSpPr>
          <p:cNvPr id="3" name="Marcador de contenido 2"/>
          <p:cNvSpPr>
            <a:spLocks noGrp="1"/>
          </p:cNvSpPr>
          <p:nvPr>
            <p:ph idx="1"/>
          </p:nvPr>
        </p:nvSpPr>
        <p:spPr/>
        <p:txBody>
          <a:bodyPr/>
          <a:lstStyle/>
          <a:p>
            <a:endParaRPr lang="es-MX" dirty="0" smtClean="0"/>
          </a:p>
          <a:p>
            <a:r>
              <a:rPr lang="es-MX" dirty="0" smtClean="0"/>
              <a:t>El diseño del empaque debe sobresalir. Debe indicar a los consumidores lo que contiene y porque deben comprar esa marca</a:t>
            </a:r>
            <a:endParaRPr lang="es-MX" dirty="0"/>
          </a:p>
          <a:p>
            <a:endParaRPr lang="es-MX" dirty="0" smtClean="0"/>
          </a:p>
          <a:p>
            <a:r>
              <a:rPr lang="es-MX" dirty="0" smtClean="0"/>
              <a:t>Nuevas tendencias en empaque</a:t>
            </a:r>
            <a:endParaRPr lang="es-MX" dirty="0"/>
          </a:p>
        </p:txBody>
      </p:sp>
    </p:spTree>
    <p:extLst>
      <p:ext uri="{BB962C8B-B14F-4D97-AF65-F5344CB8AC3E}">
        <p14:creationId xmlns:p14="http://schemas.microsoft.com/office/powerpoint/2010/main" val="19867235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Etiquetas</a:t>
            </a:r>
            <a:endParaRPr lang="es-MX" dirty="0"/>
          </a:p>
        </p:txBody>
      </p:sp>
      <p:sp>
        <p:nvSpPr>
          <p:cNvPr id="3" name="Marcador de contenido 2"/>
          <p:cNvSpPr>
            <a:spLocks noGrp="1"/>
          </p:cNvSpPr>
          <p:nvPr>
            <p:ph idx="1"/>
          </p:nvPr>
        </p:nvSpPr>
        <p:spPr/>
        <p:txBody>
          <a:bodyPr/>
          <a:lstStyle/>
          <a:p>
            <a:pPr marL="0" indent="0">
              <a:buNone/>
            </a:pPr>
            <a:r>
              <a:rPr lang="es-MX" dirty="0" smtClean="0"/>
              <a:t>Varias funciones</a:t>
            </a:r>
          </a:p>
          <a:p>
            <a:r>
              <a:rPr lang="es-MX" dirty="0" smtClean="0"/>
              <a:t>Requisitos legales</a:t>
            </a:r>
          </a:p>
          <a:p>
            <a:r>
              <a:rPr lang="es-MX" dirty="0" smtClean="0"/>
              <a:t>Característica distintiva de un producto</a:t>
            </a:r>
          </a:p>
          <a:p>
            <a:r>
              <a:rPr lang="es-MX" dirty="0" smtClean="0"/>
              <a:t>El logotipo y la marca deben aparecer de manera prominente</a:t>
            </a:r>
          </a:p>
          <a:p>
            <a:r>
              <a:rPr lang="es-MX" dirty="0" smtClean="0"/>
              <a:t>Sirve para informar al consumidor de ofertas</a:t>
            </a:r>
          </a:p>
          <a:p>
            <a:r>
              <a:rPr lang="es-MX" dirty="0" smtClean="0"/>
              <a:t>Términos que sirven para incentivar su compra</a:t>
            </a:r>
            <a:endParaRPr lang="es-MX" dirty="0"/>
          </a:p>
        </p:txBody>
      </p:sp>
    </p:spTree>
    <p:extLst>
      <p:ext uri="{BB962C8B-B14F-4D97-AF65-F5344CB8AC3E}">
        <p14:creationId xmlns:p14="http://schemas.microsoft.com/office/powerpoint/2010/main" val="40943782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Posicionamiento</a:t>
            </a:r>
            <a:endParaRPr lang="es-MX" dirty="0"/>
          </a:p>
        </p:txBody>
      </p:sp>
      <p:sp>
        <p:nvSpPr>
          <p:cNvPr id="3" name="Marcador de contenido 2"/>
          <p:cNvSpPr>
            <a:spLocks noGrp="1"/>
          </p:cNvSpPr>
          <p:nvPr>
            <p:ph idx="1"/>
          </p:nvPr>
        </p:nvSpPr>
        <p:spPr/>
        <p:txBody>
          <a:bodyPr/>
          <a:lstStyle/>
          <a:p>
            <a:r>
              <a:rPr lang="es-MX" dirty="0" smtClean="0"/>
              <a:t>Proceso de crear una percepción en la mente del consumidor sobre la naturaleza de una empresa  y sus productos en relación con sus competidores, se crea por variables como la calidad, precios, empaque, métodos de distribución</a:t>
            </a:r>
          </a:p>
          <a:p>
            <a:r>
              <a:rPr lang="es-MX" dirty="0" smtClean="0"/>
              <a:t>Es determinada por los consumidores</a:t>
            </a:r>
          </a:p>
          <a:p>
            <a:r>
              <a:rPr lang="es-MX" dirty="0" smtClean="0"/>
              <a:t>Es posible lograr el posicionamiento de 7 maneras:</a:t>
            </a:r>
          </a:p>
          <a:p>
            <a:r>
              <a:rPr lang="es-MX" dirty="0" smtClean="0"/>
              <a:t>Un atributo, competidores, uso o aplicación, relación entre precio y calidad, usuario del producto, clase de producto, símbolo cultural</a:t>
            </a:r>
            <a:endParaRPr lang="es-MX" dirty="0"/>
          </a:p>
        </p:txBody>
      </p:sp>
    </p:spTree>
    <p:extLst>
      <p:ext uri="{BB962C8B-B14F-4D97-AF65-F5344CB8AC3E}">
        <p14:creationId xmlns:p14="http://schemas.microsoft.com/office/powerpoint/2010/main" val="5708564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Aspectos éticos de la administración de marcas</a:t>
            </a:r>
            <a:endParaRPr lang="es-MX" dirty="0"/>
          </a:p>
        </p:txBody>
      </p:sp>
      <p:sp>
        <p:nvSpPr>
          <p:cNvPr id="3" name="Marcador de contenido 2"/>
          <p:cNvSpPr>
            <a:spLocks noGrp="1"/>
          </p:cNvSpPr>
          <p:nvPr>
            <p:ph idx="1"/>
          </p:nvPr>
        </p:nvSpPr>
        <p:spPr/>
        <p:txBody>
          <a:bodyPr/>
          <a:lstStyle/>
          <a:p>
            <a:endParaRPr lang="es-MX" dirty="0" smtClean="0"/>
          </a:p>
          <a:p>
            <a:r>
              <a:rPr lang="es-MX" dirty="0" smtClean="0"/>
              <a:t>Infracción de marca. Crear una marca parecida a alguna ya existente</a:t>
            </a:r>
          </a:p>
          <a:p>
            <a:r>
              <a:rPr lang="es-MX" dirty="0" smtClean="0"/>
              <a:t>Uso ilegal de dominio</a:t>
            </a:r>
            <a:endParaRPr lang="es-MX" dirty="0"/>
          </a:p>
        </p:txBody>
      </p:sp>
    </p:spTree>
    <p:extLst>
      <p:ext uri="{BB962C8B-B14F-4D97-AF65-F5344CB8AC3E}">
        <p14:creationId xmlns:p14="http://schemas.microsoft.com/office/powerpoint/2010/main" val="6467733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Implicaciones internacionales</a:t>
            </a:r>
            <a:endParaRPr lang="es-MX" dirty="0"/>
          </a:p>
        </p:txBody>
      </p:sp>
      <p:sp>
        <p:nvSpPr>
          <p:cNvPr id="3" name="Marcador de contenido 2"/>
          <p:cNvSpPr>
            <a:spLocks noGrp="1"/>
          </p:cNvSpPr>
          <p:nvPr>
            <p:ph idx="1"/>
          </p:nvPr>
        </p:nvSpPr>
        <p:spPr/>
        <p:txBody>
          <a:bodyPr/>
          <a:lstStyle/>
          <a:p>
            <a:r>
              <a:rPr lang="es-MX" dirty="0" smtClean="0"/>
              <a:t>En los mercados internacionales es mas complejo el desarrollo de productos y marcas y el mantenimiento de una imagen</a:t>
            </a:r>
          </a:p>
          <a:p>
            <a:endParaRPr lang="es-MX" dirty="0"/>
          </a:p>
          <a:p>
            <a:r>
              <a:rPr lang="es-MX" dirty="0" smtClean="0"/>
              <a:t>Marca global</a:t>
            </a:r>
          </a:p>
          <a:p>
            <a:r>
              <a:rPr lang="es-MX" dirty="0" smtClean="0"/>
              <a:t>Marca local</a:t>
            </a:r>
          </a:p>
          <a:p>
            <a:endParaRPr lang="es-MX" dirty="0"/>
          </a:p>
          <a:p>
            <a:r>
              <a:rPr lang="es-MX" dirty="0" smtClean="0"/>
              <a:t>Etiquetas y empaques son mas complejos</a:t>
            </a:r>
            <a:endParaRPr lang="es-MX" dirty="0"/>
          </a:p>
        </p:txBody>
      </p:sp>
    </p:spTree>
    <p:extLst>
      <p:ext uri="{BB962C8B-B14F-4D97-AF65-F5344CB8AC3E}">
        <p14:creationId xmlns:p14="http://schemas.microsoft.com/office/powerpoint/2010/main" val="539176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5257" y="289969"/>
            <a:ext cx="10515600" cy="1325563"/>
          </a:xfrm>
        </p:spPr>
        <p:txBody>
          <a:bodyPr/>
          <a:lstStyle/>
          <a:p>
            <a:r>
              <a:rPr lang="es-MX" dirty="0" smtClean="0"/>
              <a:t>Imagen corporativa</a:t>
            </a:r>
            <a:endParaRPr lang="es-MX" dirty="0"/>
          </a:p>
        </p:txBody>
      </p:sp>
      <p:sp>
        <p:nvSpPr>
          <p:cNvPr id="3" name="Marcador de contenido 2"/>
          <p:cNvSpPr>
            <a:spLocks noGrp="1"/>
          </p:cNvSpPr>
          <p:nvPr>
            <p:ph idx="1"/>
          </p:nvPr>
        </p:nvSpPr>
        <p:spPr>
          <a:xfrm>
            <a:off x="838200" y="1615532"/>
            <a:ext cx="10515600" cy="4351338"/>
          </a:xfrm>
        </p:spPr>
        <p:txBody>
          <a:bodyPr/>
          <a:lstStyle/>
          <a:p>
            <a:pPr algn="just"/>
            <a:r>
              <a:rPr lang="es-MX" dirty="0" smtClean="0"/>
              <a:t>La comunicación eficaz del marketing comienza con una imagen corporativa claramente definida, esta resume que representa la empresa y la posición que ha establecido, el objetivo de la administración de imagen es crear una impresión especifica en la mente de los clientes y los usuarios.</a:t>
            </a:r>
          </a:p>
          <a:p>
            <a:pPr algn="just"/>
            <a:endParaRPr lang="es-MX" dirty="0" smtClean="0"/>
          </a:p>
          <a:p>
            <a:pPr algn="just"/>
            <a:r>
              <a:rPr lang="es-MX" dirty="0" smtClean="0"/>
              <a:t>Lo que los consumidores creen de una empresa es mucho mas importante que la forma en ven la imagen los funcionarios de éstas.</a:t>
            </a:r>
            <a:endParaRPr lang="es-MX" dirty="0"/>
          </a:p>
        </p:txBody>
      </p:sp>
    </p:spTree>
    <p:extLst>
      <p:ext uri="{BB962C8B-B14F-4D97-AF65-F5344CB8AC3E}">
        <p14:creationId xmlns:p14="http://schemas.microsoft.com/office/powerpoint/2010/main" val="1699908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Componentes de una imagen corporativa</a:t>
            </a:r>
            <a:endParaRPr lang="es-MX" dirty="0"/>
          </a:p>
        </p:txBody>
      </p:sp>
      <p:sp>
        <p:nvSpPr>
          <p:cNvPr id="3" name="Marcador de contenido 2"/>
          <p:cNvSpPr>
            <a:spLocks noGrp="1"/>
          </p:cNvSpPr>
          <p:nvPr>
            <p:ph idx="1"/>
          </p:nvPr>
        </p:nvSpPr>
        <p:spPr/>
        <p:txBody>
          <a:bodyPr/>
          <a:lstStyle/>
          <a:p>
            <a:pPr marL="514350" indent="-514350">
              <a:buFont typeface="+mj-lt"/>
              <a:buAutoNum type="arabicPeriod"/>
            </a:pPr>
            <a:r>
              <a:rPr lang="es-MX" dirty="0" smtClean="0"/>
              <a:t>Las percepciones que tienen los clientes de los bienes o servicios que la organización ofrece.</a:t>
            </a:r>
          </a:p>
          <a:p>
            <a:pPr marL="514350" indent="-514350">
              <a:buFont typeface="+mj-lt"/>
              <a:buAutoNum type="arabicPeriod"/>
            </a:pPr>
            <a:r>
              <a:rPr lang="es-MX" dirty="0" smtClean="0"/>
              <a:t>La disposición de una empresa a respaldar sus bienes y servicios cuando algo sale mal</a:t>
            </a:r>
          </a:p>
          <a:p>
            <a:pPr marL="514350" indent="-514350">
              <a:buFont typeface="+mj-lt"/>
              <a:buAutoNum type="arabicPeriod"/>
            </a:pPr>
            <a:r>
              <a:rPr lang="es-MX" dirty="0" smtClean="0"/>
              <a:t>Las percepciones de como es el trato de la empresa con sus clientes</a:t>
            </a:r>
          </a:p>
          <a:p>
            <a:pPr marL="0" indent="0">
              <a:buNone/>
            </a:pPr>
            <a:endParaRPr lang="es-MX" dirty="0"/>
          </a:p>
          <a:p>
            <a:pPr marL="0" indent="0">
              <a:buNone/>
            </a:pPr>
            <a:r>
              <a:rPr lang="es-MX" dirty="0" smtClean="0"/>
              <a:t>La publicidad no pagada negativa tiene el potencial de manchar o dañar las percepciones que tienen los consumidores de la imagen de una corporación.</a:t>
            </a:r>
            <a:endParaRPr lang="es-MX" dirty="0"/>
          </a:p>
        </p:txBody>
      </p:sp>
    </p:spTree>
    <p:extLst>
      <p:ext uri="{BB962C8B-B14F-4D97-AF65-F5344CB8AC3E}">
        <p14:creationId xmlns:p14="http://schemas.microsoft.com/office/powerpoint/2010/main" val="3240716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91010"/>
            <a:ext cx="10515600" cy="1325563"/>
          </a:xfrm>
        </p:spPr>
        <p:txBody>
          <a:bodyPr/>
          <a:lstStyle/>
          <a:p>
            <a:r>
              <a:rPr lang="es-MX" dirty="0" smtClean="0"/>
              <a:t>El rol de la imagen corporativa: perspectiva del consumidor</a:t>
            </a:r>
            <a:endParaRPr lang="es-MX" dirty="0"/>
          </a:p>
        </p:txBody>
      </p:sp>
      <p:sp>
        <p:nvSpPr>
          <p:cNvPr id="3" name="Marcador de contenido 2"/>
          <p:cNvSpPr>
            <a:spLocks noGrp="1"/>
          </p:cNvSpPr>
          <p:nvPr>
            <p:ph idx="1"/>
          </p:nvPr>
        </p:nvSpPr>
        <p:spPr>
          <a:xfrm>
            <a:off x="838200" y="2506662"/>
            <a:ext cx="10515600" cy="4351338"/>
          </a:xfrm>
        </p:spPr>
        <p:txBody>
          <a:bodyPr/>
          <a:lstStyle/>
          <a:p>
            <a:r>
              <a:rPr lang="es-MX" dirty="0" smtClean="0"/>
              <a:t>Ofrece tranquilidad en cuanto a decisión de compra de productos familiares en situaciones desconocidas</a:t>
            </a:r>
          </a:p>
          <a:p>
            <a:r>
              <a:rPr lang="es-MX" dirty="0" smtClean="0"/>
              <a:t>Dar tranquilidad con respecto a la compra</a:t>
            </a:r>
          </a:p>
          <a:p>
            <a:r>
              <a:rPr lang="es-MX" dirty="0" smtClean="0"/>
              <a:t>Reducir el tiempo de búsqueda en las decisiones de compra</a:t>
            </a:r>
          </a:p>
          <a:p>
            <a:r>
              <a:rPr lang="es-MX" dirty="0" smtClean="0"/>
              <a:t>Proporcionar refuerzo psicológico y aceptación social de las compras</a:t>
            </a:r>
          </a:p>
        </p:txBody>
      </p:sp>
    </p:spTree>
    <p:extLst>
      <p:ext uri="{BB962C8B-B14F-4D97-AF65-F5344CB8AC3E}">
        <p14:creationId xmlns:p14="http://schemas.microsoft.com/office/powerpoint/2010/main" val="1940030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El rol de la imagen corporativa: perspectiva de empresa a empresa</a:t>
            </a:r>
            <a:endParaRPr lang="es-MX" dirty="0"/>
          </a:p>
        </p:txBody>
      </p:sp>
      <p:sp>
        <p:nvSpPr>
          <p:cNvPr id="3" name="Marcador de contenido 2"/>
          <p:cNvSpPr>
            <a:spLocks noGrp="1"/>
          </p:cNvSpPr>
          <p:nvPr>
            <p:ph idx="1"/>
          </p:nvPr>
        </p:nvSpPr>
        <p:spPr/>
        <p:txBody>
          <a:bodyPr/>
          <a:lstStyle/>
          <a:p>
            <a:pPr marL="0" indent="0">
              <a:buNone/>
            </a:pPr>
            <a:endParaRPr lang="es-MX" dirty="0" smtClean="0"/>
          </a:p>
          <a:p>
            <a:pPr marL="0" indent="0">
              <a:buNone/>
            </a:pPr>
            <a:r>
              <a:rPr lang="es-MX" dirty="0" smtClean="0"/>
              <a:t>Aplica igual de empresa a empresa que con los usuarios finales</a:t>
            </a:r>
          </a:p>
          <a:p>
            <a:r>
              <a:rPr lang="es-MX" dirty="0" smtClean="0"/>
              <a:t>Dar tranquilidad con respecto a la compra</a:t>
            </a:r>
          </a:p>
          <a:p>
            <a:r>
              <a:rPr lang="es-MX" dirty="0" smtClean="0"/>
              <a:t>Reducir el tiempo de búsqueda en las decisiones de compra</a:t>
            </a:r>
          </a:p>
          <a:p>
            <a:r>
              <a:rPr lang="es-MX" dirty="0" smtClean="0"/>
              <a:t>Proporcionar refuerzo psicológico y aceptación social de las compras</a:t>
            </a:r>
          </a:p>
          <a:p>
            <a:pPr marL="0" indent="0">
              <a:buNone/>
            </a:pPr>
            <a:endParaRPr lang="es-MX" dirty="0"/>
          </a:p>
        </p:txBody>
      </p:sp>
    </p:spTree>
    <p:extLst>
      <p:ext uri="{BB962C8B-B14F-4D97-AF65-F5344CB8AC3E}">
        <p14:creationId xmlns:p14="http://schemas.microsoft.com/office/powerpoint/2010/main" val="2908007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El rol de la imagen corporativa: perspectiva de la empresa</a:t>
            </a:r>
            <a:endParaRPr lang="es-MX" dirty="0"/>
          </a:p>
        </p:txBody>
      </p:sp>
      <p:sp>
        <p:nvSpPr>
          <p:cNvPr id="3" name="Marcador de contenido 2"/>
          <p:cNvSpPr>
            <a:spLocks noGrp="1"/>
          </p:cNvSpPr>
          <p:nvPr>
            <p:ph idx="1"/>
          </p:nvPr>
        </p:nvSpPr>
        <p:spPr/>
        <p:txBody>
          <a:bodyPr>
            <a:normAutofit lnSpcReduction="10000"/>
          </a:bodyPr>
          <a:lstStyle/>
          <a:p>
            <a:pPr marL="0" indent="0">
              <a:buNone/>
            </a:pPr>
            <a:r>
              <a:rPr lang="es-MX" dirty="0" smtClean="0"/>
              <a:t>Una imagen de renombre genera muchos beneficios</a:t>
            </a:r>
          </a:p>
          <a:p>
            <a:r>
              <a:rPr lang="es-MX" dirty="0" smtClean="0"/>
              <a:t>Extensión de los sentimientos positivos del consumidor hacia los productos nuevos.</a:t>
            </a:r>
          </a:p>
          <a:p>
            <a:r>
              <a:rPr lang="es-MX" dirty="0" smtClean="0"/>
              <a:t>La posibilidad de cobrar un precio u honorario mas elevado</a:t>
            </a:r>
          </a:p>
          <a:p>
            <a:r>
              <a:rPr lang="es-MX" dirty="0" smtClean="0"/>
              <a:t>Lealtad del consumidor, la cual produce compras frecuentes</a:t>
            </a:r>
          </a:p>
          <a:p>
            <a:r>
              <a:rPr lang="es-MX" dirty="0" smtClean="0"/>
              <a:t>Recomendaciones de boca en boca</a:t>
            </a:r>
          </a:p>
          <a:p>
            <a:r>
              <a:rPr lang="es-MX" dirty="0" smtClean="0"/>
              <a:t>Nivel mas alto del poder del canal</a:t>
            </a:r>
          </a:p>
          <a:p>
            <a:r>
              <a:rPr lang="es-MX" dirty="0" smtClean="0"/>
              <a:t>La posibilidad de atraer empleados competentes</a:t>
            </a:r>
          </a:p>
          <a:p>
            <a:r>
              <a:rPr lang="es-MX" dirty="0" smtClean="0"/>
              <a:t>Calificación más favorable de observadores y analistas financieros</a:t>
            </a:r>
            <a:endParaRPr lang="es-MX" dirty="0"/>
          </a:p>
        </p:txBody>
      </p:sp>
    </p:spTree>
    <p:extLst>
      <p:ext uri="{BB962C8B-B14F-4D97-AF65-F5344CB8AC3E}">
        <p14:creationId xmlns:p14="http://schemas.microsoft.com/office/powerpoint/2010/main" val="801509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Promoción de la imagen deseada</a:t>
            </a:r>
            <a:endParaRPr lang="es-MX" dirty="0"/>
          </a:p>
        </p:txBody>
      </p:sp>
      <p:sp>
        <p:nvSpPr>
          <p:cNvPr id="3" name="Marcador de contenido 2"/>
          <p:cNvSpPr>
            <a:spLocks noGrp="1"/>
          </p:cNvSpPr>
          <p:nvPr>
            <p:ph idx="1"/>
          </p:nvPr>
        </p:nvSpPr>
        <p:spPr/>
        <p:txBody>
          <a:bodyPr/>
          <a:lstStyle/>
          <a:p>
            <a:pPr marL="514350" indent="-514350">
              <a:buFont typeface="+mj-lt"/>
              <a:buAutoNum type="arabicPeriod"/>
            </a:pPr>
            <a:r>
              <a:rPr lang="es-MX" dirty="0" smtClean="0"/>
              <a:t>La imagen proyectada representa con precisión a la empresa y coincide con los bienes y servicios ofrecidos</a:t>
            </a:r>
          </a:p>
          <a:p>
            <a:pPr marL="514350" indent="-514350">
              <a:buFont typeface="+mj-lt"/>
              <a:buAutoNum type="arabicPeriod"/>
            </a:pPr>
            <a:r>
              <a:rPr lang="es-MX" dirty="0" smtClean="0"/>
              <a:t>Es más fácil rejuvenecer o reforzar una imagen actual que es congruente con el punto de vista de los consumidores que cambiar una imagen bien establecida.</a:t>
            </a:r>
          </a:p>
          <a:p>
            <a:pPr marL="514350" indent="-514350">
              <a:buFont typeface="+mj-lt"/>
              <a:buAutoNum type="arabicPeriod"/>
            </a:pPr>
            <a:r>
              <a:rPr lang="es-MX" dirty="0" smtClean="0"/>
              <a:t>Es difícil cambiar las imágenes que la gente tiene de una empresa determinada.</a:t>
            </a:r>
          </a:p>
          <a:p>
            <a:pPr marL="514350" indent="-514350">
              <a:buFont typeface="+mj-lt"/>
              <a:buAutoNum type="arabicPeriod"/>
            </a:pPr>
            <a:r>
              <a:rPr lang="es-MX" dirty="0" smtClean="0"/>
              <a:t>Las reseñas negativas pueden destruir con rapidez una imagen que tardó años en crearse.</a:t>
            </a:r>
            <a:endParaRPr lang="es-MX" dirty="0"/>
          </a:p>
        </p:txBody>
      </p:sp>
    </p:spTree>
    <p:extLst>
      <p:ext uri="{BB962C8B-B14F-4D97-AF65-F5344CB8AC3E}">
        <p14:creationId xmlns:p14="http://schemas.microsoft.com/office/powerpoint/2010/main" val="1102559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Creación de la imagen correcta</a:t>
            </a:r>
            <a:endParaRPr lang="es-MX" dirty="0"/>
          </a:p>
        </p:txBody>
      </p:sp>
      <p:sp>
        <p:nvSpPr>
          <p:cNvPr id="3" name="Marcador de contenido 2"/>
          <p:cNvSpPr>
            <a:spLocks noGrp="1"/>
          </p:cNvSpPr>
          <p:nvPr>
            <p:ph idx="1"/>
          </p:nvPr>
        </p:nvSpPr>
        <p:spPr/>
        <p:txBody>
          <a:bodyPr/>
          <a:lstStyle/>
          <a:p>
            <a:endParaRPr lang="es-MX" dirty="0" smtClean="0"/>
          </a:p>
          <a:p>
            <a:r>
              <a:rPr lang="es-MX" dirty="0" smtClean="0"/>
              <a:t>La imagen correcta envía un mensaje claro acerca de la naturaleza única de la organización.</a:t>
            </a:r>
          </a:p>
          <a:p>
            <a:endParaRPr lang="es-MX" dirty="0" smtClean="0"/>
          </a:p>
          <a:p>
            <a:endParaRPr lang="es-MX" dirty="0"/>
          </a:p>
          <a:p>
            <a:r>
              <a:rPr lang="es-MX" dirty="0" smtClean="0"/>
              <a:t>Ejemplo </a:t>
            </a:r>
            <a:r>
              <a:rPr lang="es-MX" dirty="0" err="1" smtClean="0"/>
              <a:t>Portillo´s</a:t>
            </a:r>
            <a:r>
              <a:rPr lang="es-MX" dirty="0" smtClean="0"/>
              <a:t> (Hot </a:t>
            </a:r>
            <a:r>
              <a:rPr lang="es-MX" dirty="0" err="1" smtClean="0"/>
              <a:t>dogs</a:t>
            </a:r>
            <a:r>
              <a:rPr lang="es-MX" dirty="0" smtClean="0"/>
              <a:t>) “acogedores y divertidos”</a:t>
            </a:r>
            <a:endParaRPr lang="es-MX" dirty="0"/>
          </a:p>
        </p:txBody>
      </p:sp>
    </p:spTree>
    <p:extLst>
      <p:ext uri="{BB962C8B-B14F-4D97-AF65-F5344CB8AC3E}">
        <p14:creationId xmlns:p14="http://schemas.microsoft.com/office/powerpoint/2010/main" val="216530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1454</Words>
  <Application>Microsoft Office PowerPoint</Application>
  <PresentationFormat>Panorámica</PresentationFormat>
  <Paragraphs>132</Paragraphs>
  <Slides>27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27</vt:i4>
      </vt:variant>
    </vt:vector>
  </HeadingPairs>
  <TitlesOfParts>
    <vt:vector size="31" baseType="lpstr">
      <vt:lpstr>Arial</vt:lpstr>
      <vt:lpstr>Calibri</vt:lpstr>
      <vt:lpstr>Calibri Light</vt:lpstr>
      <vt:lpstr>Tema de Office</vt:lpstr>
      <vt:lpstr>Imagen corporativa y administración de marca</vt:lpstr>
      <vt:lpstr>Perspectiva general</vt:lpstr>
      <vt:lpstr>Imagen corporativa</vt:lpstr>
      <vt:lpstr>Componentes de una imagen corporativa</vt:lpstr>
      <vt:lpstr>El rol de la imagen corporativa: perspectiva del consumidor</vt:lpstr>
      <vt:lpstr>El rol de la imagen corporativa: perspectiva de empresa a empresa</vt:lpstr>
      <vt:lpstr>El rol de la imagen corporativa: perspectiva de la empresa</vt:lpstr>
      <vt:lpstr>Promoción de la imagen deseada</vt:lpstr>
      <vt:lpstr>Creación de la imagen correcta</vt:lpstr>
      <vt:lpstr>Rejuvenecimiento de una imagen</vt:lpstr>
      <vt:lpstr>Cambio de una imagen</vt:lpstr>
      <vt:lpstr>Nombre corporativo</vt:lpstr>
      <vt:lpstr>Logotipos corporativos</vt:lpstr>
      <vt:lpstr>Desarrollo de marca</vt:lpstr>
      <vt:lpstr>Desarrollo de un nombre de marca fuerte</vt:lpstr>
      <vt:lpstr>Valor capital de marca</vt:lpstr>
      <vt:lpstr>Presentación de PowerPoint</vt:lpstr>
      <vt:lpstr>Pasos para construir el valor capital de marca</vt:lpstr>
      <vt:lpstr>Medida del valor capital de marca</vt:lpstr>
      <vt:lpstr>Extensiones de marca y marcas acompañantes</vt:lpstr>
      <vt:lpstr>Marcas conjuntas</vt:lpstr>
      <vt:lpstr>Marcas privadas</vt:lpstr>
      <vt:lpstr>Empaque</vt:lpstr>
      <vt:lpstr>Etiquetas</vt:lpstr>
      <vt:lpstr>Posicionamiento</vt:lpstr>
      <vt:lpstr>Aspectos éticos de la administración de marcas</vt:lpstr>
      <vt:lpstr>Implicaciones internacionales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Imagen corporativa y administración de marca</dc:title>
  <dc:creator>beto</dc:creator>
  <cp:lastModifiedBy>beto</cp:lastModifiedBy>
  <cp:revision>14</cp:revision>
  <dcterms:created xsi:type="dcterms:W3CDTF">2014-02-26T03:55:31Z</dcterms:created>
  <dcterms:modified xsi:type="dcterms:W3CDTF">2014-02-26T06:28:33Z</dcterms:modified>
</cp:coreProperties>
</file>