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70" r:id="rId2"/>
    <p:sldId id="271" r:id="rId3"/>
    <p:sldId id="272" r:id="rId4"/>
    <p:sldId id="300" r:id="rId5"/>
    <p:sldId id="274" r:id="rId6"/>
    <p:sldId id="279" r:id="rId7"/>
    <p:sldId id="301" r:id="rId8"/>
    <p:sldId id="298" r:id="rId9"/>
    <p:sldId id="299" r:id="rId10"/>
    <p:sldId id="280" r:id="rId11"/>
    <p:sldId id="281" r:id="rId12"/>
    <p:sldId id="282" r:id="rId13"/>
    <p:sldId id="283" r:id="rId14"/>
    <p:sldId id="284" r:id="rId15"/>
    <p:sldId id="285" r:id="rId16"/>
    <p:sldId id="262" r:id="rId17"/>
    <p:sldId id="293" r:id="rId18"/>
    <p:sldId id="294" r:id="rId19"/>
    <p:sldId id="295" r:id="rId20"/>
    <p:sldId id="263" r:id="rId21"/>
    <p:sldId id="302" r:id="rId22"/>
    <p:sldId id="264" r:id="rId23"/>
    <p:sldId id="265" r:id="rId24"/>
    <p:sldId id="266" r:id="rId25"/>
    <p:sldId id="275" r:id="rId26"/>
    <p:sldId id="276" r:id="rId27"/>
    <p:sldId id="277" r:id="rId28"/>
    <p:sldId id="291" r:id="rId29"/>
    <p:sldId id="290" r:id="rId30"/>
    <p:sldId id="268" r:id="rId31"/>
    <p:sldId id="269" r:id="rId32"/>
    <p:sldId id="256" r:id="rId33"/>
    <p:sldId id="257" r:id="rId34"/>
    <p:sldId id="258" r:id="rId35"/>
    <p:sldId id="259" r:id="rId36"/>
    <p:sldId id="260" r:id="rId37"/>
    <p:sldId id="261" r:id="rId38"/>
    <p:sldId id="303" r:id="rId39"/>
    <p:sldId id="304" r:id="rId40"/>
    <p:sldId id="288" r:id="rId41"/>
    <p:sldId id="305" r:id="rId42"/>
    <p:sldId id="289" r:id="rId43"/>
    <p:sldId id="306" r:id="rId44"/>
    <p:sldId id="307" r:id="rId4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92005" autoAdjust="0"/>
  </p:normalViewPr>
  <p:slideViewPr>
    <p:cSldViewPr>
      <p:cViewPr varScale="1">
        <p:scale>
          <a:sx n="100" d="100"/>
          <a:sy n="100" d="100"/>
        </p:scale>
        <p:origin x="300" y="90"/>
      </p:cViewPr>
      <p:guideLst>
        <p:guide orient="horz" pos="2160"/>
        <p:guide pos="2880"/>
      </p:guideLst>
    </p:cSldViewPr>
  </p:slideViewPr>
  <p:outlineViewPr>
    <p:cViewPr>
      <p:scale>
        <a:sx n="33" d="100"/>
        <a:sy n="33" d="100"/>
      </p:scale>
      <p:origin x="48" y="197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CE76C7-0676-49EC-A02A-9575A5853175}" type="datetimeFigureOut">
              <a:rPr lang="es-MX" smtClean="0"/>
              <a:pPr/>
              <a:t>21/10/2014</a:t>
            </a:fld>
            <a:endParaRPr lang="es-MX"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A0E5F55-84E4-4FE0-AC4D-5E5033B45C67}" type="slidenum">
              <a:rPr lang="es-MX" smtClean="0"/>
              <a:pPr/>
              <a:t>‹Nº›</a:t>
            </a:fld>
            <a:endParaRPr lang="es-MX"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A0E5F55-84E4-4FE0-AC4D-5E5033B45C67}" type="slidenum">
              <a:rPr lang="es-MX" smtClean="0"/>
              <a:pPr/>
              <a:t>‹Nº›</a:t>
            </a:fld>
            <a:endParaRPr lang="es-MX" dirty="0"/>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7" name="Slide Number Placeholder 6"/>
          <p:cNvSpPr>
            <a:spLocks noGrp="1"/>
          </p:cNvSpPr>
          <p:nvPr>
            <p:ph type="sldNum" sz="quarter" idx="12"/>
          </p:nvPr>
        </p:nvSpPr>
        <p:spPr/>
        <p:txBody>
          <a:bodyPr/>
          <a:lstStyle/>
          <a:p>
            <a:fld id="{3A0E5F55-84E4-4FE0-AC4D-5E5033B45C67}" type="slidenum">
              <a:rPr lang="es-MX" smtClean="0"/>
              <a:pPr/>
              <a:t>‹Nº›</a:t>
            </a:fld>
            <a:endParaRPr lang="es-MX"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CE76C7-0676-49EC-A02A-9575A5853175}" type="datetimeFigureOut">
              <a:rPr lang="es-MX" smtClean="0"/>
              <a:pPr/>
              <a:t>21/10/2014</a:t>
            </a:fld>
            <a:endParaRPr lang="es-MX"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dirty="0"/>
          </a:p>
        </p:txBody>
      </p:sp>
      <p:sp>
        <p:nvSpPr>
          <p:cNvPr id="7" name="Slide Number Placeholder 6"/>
          <p:cNvSpPr>
            <a:spLocks noGrp="1"/>
          </p:cNvSpPr>
          <p:nvPr>
            <p:ph type="sldNum" sz="quarter" idx="12"/>
          </p:nvPr>
        </p:nvSpPr>
        <p:spPr/>
        <p:txBody>
          <a:bodyPr/>
          <a:lstStyle/>
          <a:p>
            <a:fld id="{3A0E5F55-84E4-4FE0-AC4D-5E5033B45C67}"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CE76C7-0676-49EC-A02A-9575A5853175}" type="datetimeFigureOut">
              <a:rPr lang="es-MX" smtClean="0"/>
              <a:pPr/>
              <a:t>21/10/2014</a:t>
            </a:fld>
            <a:endParaRPr lang="es-MX"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A0E5F55-84E4-4FE0-AC4D-5E5033B45C67}"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51521" y="1124744"/>
            <a:ext cx="8208912" cy="1470025"/>
          </a:xfrm>
        </p:spPr>
        <p:txBody>
          <a:bodyPr>
            <a:noAutofit/>
          </a:bodyPr>
          <a:lstStyle/>
          <a:p>
            <a:pPr algn="ctr"/>
            <a:r>
              <a:rPr lang="es-MX" sz="5400" b="1" dirty="0" smtClean="0">
                <a:latin typeface="Calibri Light" pitchFamily="34" charset="0"/>
                <a:cs typeface="Arial" pitchFamily="34" charset="0"/>
              </a:rPr>
              <a:t>Derechos y obligaciones de los contribuyentes</a:t>
            </a:r>
            <a:endParaRPr lang="es-MX" sz="5400" b="1" dirty="0">
              <a:latin typeface="Calibri Light" pitchFamily="34" charset="0"/>
              <a:cs typeface="Arial" pitchFamily="34" charset="0"/>
            </a:endParaRPr>
          </a:p>
        </p:txBody>
      </p:sp>
      <p:pic>
        <p:nvPicPr>
          <p:cNvPr id="1026" name="Picture 2" descr="http://rcmultimedios.mx/pictures/2011/05/rodasramos14_12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3429000"/>
            <a:ext cx="4248472" cy="25439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29000"/>
            <a:ext cx="3456384" cy="25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19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latin typeface="Calibri Light" pitchFamily="34" charset="0"/>
                <a:cs typeface="Arial" pitchFamily="34" charset="0"/>
              </a:rPr>
              <a:t>Requerimientos para subsanar omisiones</a:t>
            </a:r>
            <a:endParaRPr lang="es-MX" b="1" dirty="0">
              <a:latin typeface="Calibri Light"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MX" dirty="0" smtClean="0">
                <a:latin typeface="Calibri Light" pitchFamily="34" charset="0"/>
                <a:cs typeface="Arial" pitchFamily="34" charset="0"/>
              </a:rPr>
              <a:t>Las autoridades fiscales requerirán al promovente a fin de que en un plazo de 10 días cumpla con el requisito omitido. En caso de no subsanarse la omisión en dicho plazo, la promoción se tendrá por no presentada, si la omisión consiste en no haber usado la forma oficial aprobada, las autoridades fiscales deberán acompañar al requerimiento la forma respectiva en el número de ejemplares que sea necesario. </a:t>
            </a:r>
            <a:endParaRPr lang="es-MX" dirty="0">
              <a:latin typeface="Calibri Light" pitchFamily="34" charset="0"/>
              <a:cs typeface="Arial" pitchFamily="34" charset="0"/>
            </a:endParaRPr>
          </a:p>
        </p:txBody>
      </p:sp>
    </p:spTree>
    <p:extLst>
      <p:ext uri="{BB962C8B-B14F-4D97-AF65-F5344CB8AC3E}">
        <p14:creationId xmlns:p14="http://schemas.microsoft.com/office/powerpoint/2010/main" val="394000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24744"/>
            <a:ext cx="8229600" cy="3888432"/>
          </a:xfrm>
        </p:spPr>
        <p:txBody>
          <a:bodyPr>
            <a:noAutofit/>
          </a:bodyPr>
          <a:lstStyle/>
          <a:p>
            <a:pPr algn="ctr"/>
            <a:r>
              <a:rPr lang="es-MX" sz="5400" b="1" dirty="0" smtClean="0">
                <a:latin typeface="Calibri Light" pitchFamily="34" charset="0"/>
                <a:cs typeface="Arial" pitchFamily="34" charset="0"/>
              </a:rPr>
              <a:t>Formalidades y requisitos en la</a:t>
            </a:r>
            <a:br>
              <a:rPr lang="es-MX" sz="5400" b="1" dirty="0" smtClean="0">
                <a:latin typeface="Calibri Light" pitchFamily="34" charset="0"/>
                <a:cs typeface="Arial" pitchFamily="34" charset="0"/>
              </a:rPr>
            </a:br>
            <a:r>
              <a:rPr lang="es-MX" sz="5400" b="1" dirty="0" smtClean="0">
                <a:latin typeface="Calibri Light" pitchFamily="34" charset="0"/>
                <a:cs typeface="Arial" pitchFamily="34" charset="0"/>
              </a:rPr>
              <a:t>presentación de declaraciones, </a:t>
            </a:r>
            <a:br>
              <a:rPr lang="es-MX" sz="5400" b="1" dirty="0" smtClean="0">
                <a:latin typeface="Calibri Light" pitchFamily="34" charset="0"/>
                <a:cs typeface="Arial" pitchFamily="34" charset="0"/>
              </a:rPr>
            </a:br>
            <a:r>
              <a:rPr lang="es-MX" sz="5400" b="1" dirty="0" smtClean="0">
                <a:latin typeface="Calibri Light" pitchFamily="34" charset="0"/>
                <a:cs typeface="Arial" pitchFamily="34" charset="0"/>
              </a:rPr>
              <a:t>solicitudes o avisos </a:t>
            </a:r>
            <a:endParaRPr lang="es-MX" sz="5400" b="1" dirty="0">
              <a:latin typeface="Calibri Light" pitchFamily="34" charset="0"/>
              <a:cs typeface="Arial" pitchFamily="34" charset="0"/>
            </a:endParaRPr>
          </a:p>
        </p:txBody>
      </p:sp>
    </p:spTree>
    <p:extLst>
      <p:ext uri="{BB962C8B-B14F-4D97-AF65-F5344CB8AC3E}">
        <p14:creationId xmlns:p14="http://schemas.microsoft.com/office/powerpoint/2010/main" val="41704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rmAutofit/>
          </a:bodyPr>
          <a:lstStyle/>
          <a:p>
            <a:pPr algn="just"/>
            <a:r>
              <a:rPr lang="es-MX" sz="3200" dirty="0" smtClean="0">
                <a:latin typeface="Calibri Light" pitchFamily="34" charset="0"/>
                <a:cs typeface="Arial" pitchFamily="34" charset="0"/>
              </a:rPr>
              <a:t>Las personas deberán presentar las solicitudes en materia de RFC, declaraciones, solicitudes o avisos a través de los medios enviándolos a las autoridades correspondientes o a las oficinas autorizadas debiendo cumplir los requisitos que se establezcan en dichas reglas para tal efecto y, en su caso, pagar mediante transferencia electrónica.</a:t>
            </a:r>
          </a:p>
        </p:txBody>
      </p:sp>
    </p:spTree>
    <p:extLst>
      <p:ext uri="{BB962C8B-B14F-4D97-AF65-F5344CB8AC3E}">
        <p14:creationId xmlns:p14="http://schemas.microsoft.com/office/powerpoint/2010/main" val="3396087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024744" cy="1143000"/>
          </a:xfrm>
        </p:spPr>
        <p:txBody>
          <a:bodyPr>
            <a:normAutofit fontScale="90000"/>
          </a:bodyPr>
          <a:lstStyle/>
          <a:p>
            <a:r>
              <a:rPr lang="es-MX" b="1" dirty="0" smtClean="0">
                <a:latin typeface="Calibri Light" pitchFamily="34" charset="0"/>
                <a:cs typeface="Arial" pitchFamily="34" charset="0"/>
              </a:rPr>
              <a:t>Fundamento constitucional sobre Normas financieras</a:t>
            </a:r>
            <a:endParaRPr lang="es-MX" b="1" dirty="0">
              <a:latin typeface="Calibri Light" pitchFamily="34" charset="0"/>
              <a:cs typeface="Arial" pitchFamily="34" charset="0"/>
            </a:endParaRPr>
          </a:p>
        </p:txBody>
      </p:sp>
      <p:sp>
        <p:nvSpPr>
          <p:cNvPr id="3" name="2 Marcador de contenido"/>
          <p:cNvSpPr>
            <a:spLocks noGrp="1"/>
          </p:cNvSpPr>
          <p:nvPr>
            <p:ph idx="1"/>
          </p:nvPr>
        </p:nvSpPr>
        <p:spPr>
          <a:xfrm>
            <a:off x="457200" y="1481329"/>
            <a:ext cx="8229600" cy="4251928"/>
          </a:xfrm>
        </p:spPr>
        <p:txBody>
          <a:bodyPr>
            <a:noAutofit/>
          </a:bodyPr>
          <a:lstStyle/>
          <a:p>
            <a:pPr algn="just"/>
            <a:r>
              <a:rPr lang="es-MX" sz="3200" dirty="0" smtClean="0">
                <a:latin typeface="Calibri Light" pitchFamily="34" charset="0"/>
                <a:cs typeface="Arial" pitchFamily="34" charset="0"/>
              </a:rPr>
              <a:t>Ley del impuesto sobre la renta	</a:t>
            </a:r>
          </a:p>
          <a:p>
            <a:pPr algn="just"/>
            <a:r>
              <a:rPr lang="es-MX" sz="3200" dirty="0" smtClean="0">
                <a:latin typeface="Calibri Light" pitchFamily="34" charset="0"/>
                <a:cs typeface="Arial" pitchFamily="34" charset="0"/>
              </a:rPr>
              <a:t>Ley del impuesto al valor agregado	</a:t>
            </a:r>
          </a:p>
          <a:p>
            <a:pPr algn="just"/>
            <a:r>
              <a:rPr lang="es-MX" sz="3200" dirty="0" smtClean="0">
                <a:latin typeface="Calibri Light" pitchFamily="34" charset="0"/>
                <a:cs typeface="Arial" pitchFamily="34" charset="0"/>
              </a:rPr>
              <a:t>Ley del impuesto especial sobre producción y servicios. </a:t>
            </a:r>
          </a:p>
          <a:p>
            <a:pPr algn="just"/>
            <a:r>
              <a:rPr lang="es-MX" sz="3200" dirty="0" smtClean="0">
                <a:latin typeface="Calibri Light" pitchFamily="34" charset="0"/>
                <a:cs typeface="Arial" pitchFamily="34" charset="0"/>
              </a:rPr>
              <a:t>Ley del impuesto sobre tenencia o uso de vehículos.</a:t>
            </a:r>
          </a:p>
          <a:p>
            <a:pPr algn="just"/>
            <a:r>
              <a:rPr lang="es-MX" sz="3200" dirty="0" smtClean="0">
                <a:latin typeface="Calibri Light" pitchFamily="34" charset="0"/>
                <a:cs typeface="Arial" pitchFamily="34" charset="0"/>
              </a:rPr>
              <a:t>Ley del impuesto sobre automóviles nuevos, etc.</a:t>
            </a:r>
            <a:endParaRPr lang="es-MX" sz="3200" dirty="0">
              <a:latin typeface="Calibri Light" pitchFamily="34" charset="0"/>
              <a:cs typeface="Arial" pitchFamily="34" charset="0"/>
            </a:endParaRPr>
          </a:p>
        </p:txBody>
      </p:sp>
    </p:spTree>
    <p:extLst>
      <p:ext uri="{BB962C8B-B14F-4D97-AF65-F5344CB8AC3E}">
        <p14:creationId xmlns:p14="http://schemas.microsoft.com/office/powerpoint/2010/main" val="2624806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latin typeface="Calibri Light" pitchFamily="34" charset="0"/>
                <a:cs typeface="Arial" pitchFamily="34" charset="0"/>
              </a:rPr>
              <a:t>Consultas a autoridades fiscales</a:t>
            </a:r>
            <a:endParaRPr lang="es-MX" b="1" dirty="0">
              <a:latin typeface="Calibri Light"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pPr algn="just"/>
            <a:r>
              <a:rPr lang="es-MX" sz="4000" dirty="0" smtClean="0">
                <a:latin typeface="Calibri Light" pitchFamily="34" charset="0"/>
                <a:cs typeface="Arial" pitchFamily="34" charset="0"/>
              </a:rPr>
              <a:t>Las autoridades fiscales solo estarán obligadas a contestar las consultas que sobre situaciones reales y concretas les hagan los interesados individualmente.</a:t>
            </a:r>
            <a:endParaRPr lang="es-MX" sz="4000" dirty="0">
              <a:latin typeface="Calibri Light" pitchFamily="34" charset="0"/>
              <a:cs typeface="Arial" pitchFamily="34" charset="0"/>
            </a:endParaRPr>
          </a:p>
        </p:txBody>
      </p:sp>
    </p:spTree>
    <p:extLst>
      <p:ext uri="{BB962C8B-B14F-4D97-AF65-F5344CB8AC3E}">
        <p14:creationId xmlns:p14="http://schemas.microsoft.com/office/powerpoint/2010/main" val="2912994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b="1" dirty="0" smtClean="0">
                <a:solidFill>
                  <a:srgbClr val="00B050"/>
                </a:solidFill>
                <a:latin typeface="Calibri Light" pitchFamily="34" charset="0"/>
                <a:cs typeface="Arial" pitchFamily="34" charset="0"/>
              </a:rPr>
              <a:t>Criterios que generan derechos a </a:t>
            </a:r>
            <a:br>
              <a:rPr lang="es-MX" b="1" dirty="0" smtClean="0">
                <a:solidFill>
                  <a:srgbClr val="00B050"/>
                </a:solidFill>
                <a:latin typeface="Calibri Light" pitchFamily="34" charset="0"/>
                <a:cs typeface="Arial" pitchFamily="34" charset="0"/>
              </a:rPr>
            </a:br>
            <a:r>
              <a:rPr lang="es-MX" b="1" dirty="0" smtClean="0">
                <a:solidFill>
                  <a:srgbClr val="00B050"/>
                </a:solidFill>
                <a:latin typeface="Calibri Light" pitchFamily="34" charset="0"/>
                <a:cs typeface="Arial" pitchFamily="34" charset="0"/>
              </a:rPr>
              <a:t>los particulares</a:t>
            </a:r>
            <a:endParaRPr lang="es-MX" b="1" dirty="0">
              <a:solidFill>
                <a:srgbClr val="00B050"/>
              </a:solidFill>
              <a:latin typeface="Calibri Light" pitchFamily="34" charset="0"/>
              <a:cs typeface="Arial" pitchFamily="34" charset="0"/>
            </a:endParaRPr>
          </a:p>
        </p:txBody>
      </p:sp>
      <p:sp>
        <p:nvSpPr>
          <p:cNvPr id="3" name="2 Marcador de contenido"/>
          <p:cNvSpPr>
            <a:spLocks noGrp="1"/>
          </p:cNvSpPr>
          <p:nvPr>
            <p:ph idx="1"/>
          </p:nvPr>
        </p:nvSpPr>
        <p:spPr/>
        <p:txBody>
          <a:bodyPr>
            <a:normAutofit fontScale="85000" lnSpcReduction="10000"/>
          </a:bodyPr>
          <a:lstStyle/>
          <a:p>
            <a:pPr algn="just"/>
            <a:r>
              <a:rPr lang="es-MX" sz="3200" b="1" u="sng" dirty="0" smtClean="0">
                <a:latin typeface="Calibri Light" pitchFamily="34" charset="0"/>
                <a:cs typeface="Arial" pitchFamily="34" charset="0"/>
              </a:rPr>
              <a:t>Artículo 35</a:t>
            </a:r>
            <a:r>
              <a:rPr lang="es-MX" sz="3200" b="1" dirty="0" smtClean="0">
                <a:latin typeface="Calibri Light" pitchFamily="34" charset="0"/>
                <a:cs typeface="Arial" pitchFamily="34" charset="0"/>
              </a:rPr>
              <a:t>. </a:t>
            </a:r>
            <a:r>
              <a:rPr lang="es-MX" sz="3200" dirty="0" smtClean="0">
                <a:latin typeface="Calibri Light" pitchFamily="34" charset="0"/>
                <a:cs typeface="Arial" pitchFamily="34" charset="0"/>
              </a:rPr>
              <a:t>.- Los funcionarios fiscales facultados debidamente podrán dar a conocer a las diversas dependencias el criterio que deberán seguir en cuanto a la aplicación de las disposiciones fiscales, sin que por ello nazcan obligaciones para los particulares y únicamente derivarán derechos de los mismos cuando se publiquen en el Diario Oficial de la Federación.</a:t>
            </a:r>
            <a:endParaRPr lang="es-MX" sz="3200" dirty="0">
              <a:latin typeface="Calibri Light" pitchFamily="34" charset="0"/>
              <a:cs typeface="Arial" pitchFamily="34" charset="0"/>
            </a:endParaRPr>
          </a:p>
        </p:txBody>
      </p:sp>
    </p:spTree>
    <p:extLst>
      <p:ext uri="{BB962C8B-B14F-4D97-AF65-F5344CB8AC3E}">
        <p14:creationId xmlns:p14="http://schemas.microsoft.com/office/powerpoint/2010/main" val="2173709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smtClean="0">
                <a:solidFill>
                  <a:schemeClr val="accent2">
                    <a:lumMod val="50000"/>
                  </a:schemeClr>
                </a:solidFill>
                <a:latin typeface="Calibri Light" pitchFamily="34" charset="0"/>
                <a:cs typeface="Arial" pitchFamily="34" charset="0"/>
              </a:rPr>
              <a:t>Facultades de comprobación fiscal</a:t>
            </a:r>
            <a:endParaRPr lang="es-MX" sz="4000" b="1" dirty="0">
              <a:solidFill>
                <a:schemeClr val="accent2">
                  <a:lumMod val="50000"/>
                </a:schemeClr>
              </a:solidFill>
              <a:latin typeface="Calibri Light" pitchFamily="34" charset="0"/>
              <a:cs typeface="Arial" pitchFamily="34" charset="0"/>
            </a:endParaRPr>
          </a:p>
        </p:txBody>
      </p:sp>
      <p:sp>
        <p:nvSpPr>
          <p:cNvPr id="3" name="2 Marcador de contenido"/>
          <p:cNvSpPr>
            <a:spLocks noGrp="1"/>
          </p:cNvSpPr>
          <p:nvPr>
            <p:ph idx="1"/>
          </p:nvPr>
        </p:nvSpPr>
        <p:spPr/>
        <p:txBody>
          <a:bodyPr>
            <a:normAutofit fontScale="47500" lnSpcReduction="20000"/>
          </a:bodyPr>
          <a:lstStyle/>
          <a:p>
            <a:r>
              <a:rPr lang="es-MX" sz="4200" dirty="0" smtClean="0">
                <a:latin typeface="Calibri Light" pitchFamily="34" charset="0"/>
              </a:rPr>
              <a:t>Son diez las facultades de comprobación de las autoridades fiscales :</a:t>
            </a:r>
          </a:p>
          <a:p>
            <a:endParaRPr lang="es-MX" sz="4200" dirty="0" smtClean="0">
              <a:latin typeface="Calibri Light" pitchFamily="34" charset="0"/>
            </a:endParaRPr>
          </a:p>
          <a:p>
            <a:r>
              <a:rPr lang="es-MX" sz="4200" b="1" dirty="0" smtClean="0">
                <a:latin typeface="Calibri Light" pitchFamily="34" charset="0"/>
              </a:rPr>
              <a:t>Rectificar errores en declaraciones </a:t>
            </a:r>
            <a:r>
              <a:rPr lang="es-MX" sz="4200" dirty="0" smtClean="0">
                <a:latin typeface="Calibri Light" pitchFamily="34" charset="0"/>
              </a:rPr>
              <a:t>; Las autoridades fiscales pueden corregir errores aritméticos y omisiones, para ello podrán solicitar a los contribuyentes la presentación de documentos necesarios.</a:t>
            </a:r>
          </a:p>
          <a:p>
            <a:endParaRPr lang="es-MX" sz="4200" dirty="0" smtClean="0">
              <a:latin typeface="Calibri Light" pitchFamily="34" charset="0"/>
            </a:endParaRPr>
          </a:p>
          <a:p>
            <a:r>
              <a:rPr lang="es-MX" sz="4200" b="1" dirty="0" smtClean="0">
                <a:latin typeface="Calibri Light" pitchFamily="34" charset="0"/>
              </a:rPr>
              <a:t>Requerir la contabilidad para su revisión </a:t>
            </a:r>
            <a:r>
              <a:rPr lang="es-MX" sz="4200" dirty="0" smtClean="0">
                <a:latin typeface="Calibri Light" pitchFamily="34" charset="0"/>
              </a:rPr>
              <a:t>;La autoridad tendrá un plazo máximo de 12 meses para  llevar a cabo la revisión de contabilidad, datos, documentos e informes ya sea en su domicilio o en el domicilio del contribuyente.</a:t>
            </a:r>
          </a:p>
          <a:p>
            <a:endParaRPr lang="es-MX" dirty="0" smtClean="0"/>
          </a:p>
        </p:txBody>
      </p:sp>
    </p:spTree>
    <p:extLst>
      <p:ext uri="{BB962C8B-B14F-4D97-AF65-F5344CB8AC3E}">
        <p14:creationId xmlns:p14="http://schemas.microsoft.com/office/powerpoint/2010/main" val="1965002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96752"/>
            <a:ext cx="8153400" cy="4495800"/>
          </a:xfrm>
        </p:spPr>
        <p:txBody>
          <a:bodyPr>
            <a:normAutofit fontScale="92500" lnSpcReduction="10000"/>
          </a:bodyPr>
          <a:lstStyle/>
          <a:p>
            <a:r>
              <a:rPr lang="es-MX" sz="3000" b="1" dirty="0" smtClean="0">
                <a:latin typeface="Calibri Light" pitchFamily="34" charset="0"/>
              </a:rPr>
              <a:t>Practicar visitas</a:t>
            </a:r>
            <a:r>
              <a:rPr lang="es-MX" sz="3000" dirty="0">
                <a:latin typeface="Calibri Light" pitchFamily="34" charset="0"/>
              </a:rPr>
              <a:t>;</a:t>
            </a:r>
            <a:r>
              <a:rPr lang="es-MX" sz="3000" dirty="0" smtClean="0">
                <a:latin typeface="Calibri Light" pitchFamily="34" charset="0"/>
              </a:rPr>
              <a:t> Con el objetivo de revisar la contabilidad, bienes o mercancías, las autoridades fiscales están facultadas para practicar visitas siempre y cuando cumplan con los requisitos señalados en la ley.</a:t>
            </a:r>
          </a:p>
          <a:p>
            <a:pPr>
              <a:buNone/>
            </a:pPr>
            <a:endParaRPr lang="es-MX" sz="3000" b="1" dirty="0" smtClean="0">
              <a:latin typeface="Calibri Light" pitchFamily="34" charset="0"/>
            </a:endParaRPr>
          </a:p>
          <a:p>
            <a:r>
              <a:rPr lang="es-MX" sz="3000" b="1" dirty="0" smtClean="0">
                <a:latin typeface="Calibri Light" pitchFamily="34" charset="0"/>
              </a:rPr>
              <a:t>Revisar dictámenes de contadores públicos</a:t>
            </a:r>
            <a:r>
              <a:rPr lang="es-MX" sz="3000" dirty="0">
                <a:latin typeface="Calibri Light" pitchFamily="34" charset="0"/>
              </a:rPr>
              <a:t>;</a:t>
            </a:r>
            <a:r>
              <a:rPr lang="es-MX" sz="3000" dirty="0" smtClean="0">
                <a:latin typeface="Calibri Light" pitchFamily="34" charset="0"/>
              </a:rPr>
              <a:t> De esta facultad se desprende la capacidad de las autoridades para revisar dictámenes sobre estado financieros de los contribuyentes, así como operaciones sobre enajenación de acciones.</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8153400" cy="4495800"/>
          </a:xfrm>
        </p:spPr>
        <p:txBody>
          <a:bodyPr>
            <a:noAutofit/>
          </a:bodyPr>
          <a:lstStyle/>
          <a:p>
            <a:r>
              <a:rPr lang="es-MX" sz="2800" b="1" dirty="0" smtClean="0">
                <a:latin typeface="Calibri Light" pitchFamily="34" charset="0"/>
              </a:rPr>
              <a:t>Practicar visitas para verificar comprobantes, RFC, obligaciones aduaneras, marbetes y precintos</a:t>
            </a:r>
            <a:r>
              <a:rPr lang="es-MX" sz="2800" dirty="0">
                <a:latin typeface="Calibri Light" pitchFamily="34" charset="0"/>
              </a:rPr>
              <a:t>;</a:t>
            </a:r>
            <a:r>
              <a:rPr lang="es-MX" sz="2800" dirty="0" smtClean="0">
                <a:latin typeface="Calibri Light" pitchFamily="34" charset="0"/>
              </a:rPr>
              <a:t> Este tipo de visitas se hacen con el objetivo de comprobar el cumplimiento de las obligaciones fiscales en materia de expedición de comprobantes, para vigilar el correcto funcionamiento de autorizaciones, concesiones y registros en materia aduanera.</a:t>
            </a:r>
          </a:p>
          <a:p>
            <a:endParaRPr lang="es-MX" sz="2800" dirty="0" smtClean="0">
              <a:latin typeface="Calibri Light" pitchFamily="34" charset="0"/>
            </a:endParaRPr>
          </a:p>
          <a:p>
            <a:r>
              <a:rPr lang="es-MX" sz="2800" b="1" dirty="0" smtClean="0">
                <a:latin typeface="Calibri Light" pitchFamily="34" charset="0"/>
              </a:rPr>
              <a:t>Inscripción de los contribuyentes en el RFC</a:t>
            </a:r>
            <a:r>
              <a:rPr lang="es-MX" sz="2800" dirty="0" smtClean="0">
                <a:latin typeface="Calibri Light" pitchFamily="34" charset="0"/>
              </a:rPr>
              <a:t>; Las autoridades están facultadas para solicitar a los contribuyentes la información necesaria para la inscripción y actualización en el registro Federal de Contribuyentes.</a:t>
            </a:r>
          </a:p>
          <a:p>
            <a:endParaRPr lang="es-MX"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836712"/>
            <a:ext cx="8153400" cy="4495800"/>
          </a:xfrm>
        </p:spPr>
        <p:txBody>
          <a:bodyPr>
            <a:normAutofit fontScale="70000" lnSpcReduction="20000"/>
          </a:bodyPr>
          <a:lstStyle/>
          <a:p>
            <a:r>
              <a:rPr lang="es-MX" sz="3300" b="1" dirty="0" smtClean="0">
                <a:latin typeface="Calibri Light" pitchFamily="34" charset="0"/>
              </a:rPr>
              <a:t>Practicar avalúo o verificación física</a:t>
            </a:r>
            <a:r>
              <a:rPr lang="es-MX" sz="3300" dirty="0" smtClean="0">
                <a:latin typeface="Calibri Light" pitchFamily="34" charset="0"/>
              </a:rPr>
              <a:t>; Así como las autoridades se encuentran facultadas para realizar visitas, pueden realizar avalúos o verificaciones físicas para corroborar datos proporcionados por los contribuyentes.</a:t>
            </a:r>
          </a:p>
          <a:p>
            <a:pPr>
              <a:buNone/>
            </a:pPr>
            <a:endParaRPr lang="es-MX" sz="3300" b="1" dirty="0" smtClean="0">
              <a:latin typeface="Calibri Light" pitchFamily="34" charset="0"/>
            </a:endParaRPr>
          </a:p>
          <a:p>
            <a:r>
              <a:rPr lang="es-MX" sz="3300" b="1" dirty="0" smtClean="0">
                <a:latin typeface="Calibri Light" pitchFamily="34" charset="0"/>
              </a:rPr>
              <a:t>Recabar datos de empleados públicos y fedatarios</a:t>
            </a:r>
            <a:r>
              <a:rPr lang="es-MX" sz="3300" dirty="0" smtClean="0">
                <a:latin typeface="Calibri Light" pitchFamily="34" charset="0"/>
              </a:rPr>
              <a:t>; Mediante esta facultad, las autoridades fiscales pueden obtener información y datos con motivo de las funciones de dichos sujetos.</a:t>
            </a:r>
          </a:p>
          <a:p>
            <a:pPr>
              <a:buNone/>
            </a:pPr>
            <a:endParaRPr lang="es-MX" sz="3300" dirty="0" smtClean="0">
              <a:latin typeface="Calibri Light" pitchFamily="34" charset="0"/>
            </a:endParaRPr>
          </a:p>
          <a:p>
            <a:r>
              <a:rPr lang="es-MX" sz="3300" b="1" dirty="0" smtClean="0">
                <a:latin typeface="Calibri Light" pitchFamily="34" charset="0"/>
              </a:rPr>
              <a:t>Allegar pruebas para formular denuncia, querella o declaratoria</a:t>
            </a:r>
            <a:r>
              <a:rPr lang="es-MX" sz="3300" dirty="0" smtClean="0">
                <a:latin typeface="Calibri Light" pitchFamily="34" charset="0"/>
              </a:rPr>
              <a:t>; Esta facultad es de suma importancia para la comprobación de la posible comisión de delitos fiscales.</a:t>
            </a:r>
          </a:p>
          <a:p>
            <a:pPr>
              <a:buNone/>
            </a:pPr>
            <a:endParaRPr lang="es-MX" dirty="0" smtClean="0"/>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8520" y="476672"/>
            <a:ext cx="4934173" cy="2520280"/>
          </a:xfrm>
        </p:spPr>
        <p:txBody>
          <a:bodyPr>
            <a:noAutofit/>
          </a:bodyPr>
          <a:lstStyle/>
          <a:p>
            <a:pPr algn="ctr"/>
            <a:r>
              <a:rPr lang="es-MX" sz="5400" b="1" dirty="0" smtClean="0">
                <a:solidFill>
                  <a:srgbClr val="00B050"/>
                </a:solidFill>
                <a:latin typeface="Calibri Light" pitchFamily="34" charset="0"/>
              </a:rPr>
              <a:t>Derechos de los contribuyentes</a:t>
            </a:r>
            <a:endParaRPr lang="es-MX" sz="5400" b="1" dirty="0">
              <a:solidFill>
                <a:srgbClr val="00B050"/>
              </a:solidFill>
              <a:latin typeface="Calibri Light" pitchFamily="34" charset="0"/>
            </a:endParaRPr>
          </a:p>
        </p:txBody>
      </p:sp>
      <p:sp>
        <p:nvSpPr>
          <p:cNvPr id="33794" name="AutoShape 2" descr="data:image/jpeg;base64,/9j/4AAQSkZJRgABAQAAAQABAAD/2wCEAAkGBhQSERQUExQVFRUWFxcaGBgVFxcXGBccGBgYFxgYHBcYHCYeGBwjGhgYHy8gIycpLCwsHB4xNTAqNSYrLCkBCQoKDgwOGg8PGiwlHyQpMC8qLCwtKSwsLCwsLCksLCwsLCksLCwsLCwsLCksLCwpLCkpLCwsLCwsLCksLCwsLP/AABEIAMIBAwMBIgACEQEDEQH/xAAcAAABBQEBAQAAAAAAAAAAAAADAAECBAUGBwj/xABDEAABAgMEBggDBwQBAwUBAAABAhEAAyEEEjFBBSJRYXGBBhMykaGx0fBCUsEHFCNicoLhM5Ki8cIVQ1M0Y4OTsyT/xAAbAQACAwEBAQAAAAAAAAAAAAAABAECAwYFB//EADMRAAIBAwIDBQcDBQEAAAAAAAABAgMRIQQxBRJBE1FxgfAiMmGRscHxodHhFDM0QlIj/9oADAMBAAIRAxEAPwDorDIaWgbEp8hFxMmJypTACClhUluMD3AiiVBUyoSJyfmEVysjBRIyN4DnhABW0rZVXgRgNzjANQYsQ7b4hJsylKThQuWBAIxauNW4RoImk0f/AC3A7NlYmJtO0dgqascezjTzgAuIksAIkJcUjN/NszVv2CI2q3iXKN0krUUgO5YrIAxyYvFW7K7A00y4Y4sEk0Byzfad0ZErSMwZvxAMWpWlVO5SC4A2YP6x5kOLad73Xr4DD080EVo4kqLr1srwYcK0hxow1qqoY62TNShaCf8AVEkVSrk3nEL4UaMB+ZRByz5Q3DV0J+7NGTpyW6CSrCRkDrXqrOLN8uGcDnWNk3WJBfBeLkEgm64c/WDS7Gol9Q8Cd/GCDR6mwQNuNSOUMp32KFJVkCnJl1OJKsaAHwA74X3cMdQVxdWOH5s2EXho9X5c/HH4YQ0cpm1e4ekSBT6gHJO/WOZw7eGcFRZEFIe4AMBUjEkNrbSTzi0mwEYrG/V/mGFkcUmChIJCc6Ud4AAqky3cqQSd27jDmTLZ3S36N3oPCLAszfH4Hjth0SgkvfNdoMAEZdgAqDzATnyictBvEOTQGrZk7Bugl8fP4D0hkzEg1U5NKsMH9YAGmyqYPh5xWl2VsRe/aBlFwz0+29Yj16fpl6wAZk/R6ipxg+GDUAybYf7nxAgX/S1jBR+GpNQwYnGrxqi2o9twhja074AMn/psz5iOzmT2VEtVWGA3tXExAaKmZrUeP6r2Sthb/Ua/3seZ7n9DEDbBs94bIAM+SLqbrub3/LCpJxpE5KA5YviTV2vZUypBjOTjcrwrt2bfGJy0gMQEi82GO3Bt8AAjLjnPtAsgVo60vki9/YoK+kdYURl9JLH1lktCPmlTB3pMTHcD5pUS9BSFFsCGiAPouXLiU2WGDtjnhBEJghlvAABMtIakvw9IjaZYow/sbdjFmTZiAGPh/O6CzbLfDE03U+sAFWTYwWN5txgiLGHe8cd8XkSyBj4RJMk7fAZwAZnUkK+JhnVqHY8VdMl1SkPmpZoRRIbPesHlGsdFIe9m7vvd/OMq1h566uEJSnKhOurwUnuhHiFTs9PJ+XzNaKvNAUy4KmVE0og8uU5AjiY+07HpN2AIQ8Tu1aNFNkAAAjLmWlcz/wBOlBAJF9b1bYBlveOrnwvTqKvdevMQjXqN4yHEtoMiesYKPn5xQkWmZeCJyAFGiVJOqdzHAxpLs5HdC64ZKKvSqevIu6/SUSadIrGLHl6QQaX2p7jFUpgRRHnQ4hqIO3Nf9TZ0oPoF0tpO9LEuU4mTVBCdz1KuQBMdBYrEmXLTLFQBUmpUcSTtJLk8Yw+jVj6yYqeeyl5cvv8AxF94u/tO2OlaOp0s6k6SlU3YjNJSsiqdHIyDcKCKqrKofCmmd6nlGo0JoZKGSJW0Iw+Y8hwhhJ3IHMmNVUuK85RTikkbRXwxiG1FXYWKPUl/g/y21gsyWMsWORZ6RJOkZZ+IDjTzgonpPxDvEVjUhL3WmS4tblaXLGYq2SS2J/iJmWn5f8f4g3WDaIRUIuQAuJ+X/H+IiUJ+X/GLF4b+4xEr49x9IAKsxAIOrlsiC5e45bKVrFsrG/uPpEFK49xgAEUQGfJvJI2gjvEWimIFMAHyyqUUkp+Ukd1IUaGm5Vy1WhJpdnzhy6xTeDQolrIH0GkQywSaFgKcXZst8EQmJILE0fWA8BWIAqCzsQFTF1LCpq2ryrWCiz1AvrcgbTnt90iwl3DOxJcuKa3CBAq+ZQDDBL8neAghNlpQqq16oCs9oAzrXLeYImUEuLyqkIqCakJI5YeMO5+Zf9v8wdEokP1hG4t6wEladZEgl7x1VHNmTiMRXWx8YytGJBReD65UuuLKLpf9t0RqaWTdkrImG8zJY4qVqpo+0iAypIAAGADDlHPccq2hGHe7/L8jemWWx0pi5YZTq4QBKYvWJSUuSoDiQI8bhsO01MV8b/LJtWlaDH0glpalYFiAdhbxjNsVlVIQliLgGDVLBy5jQ0jpOTcUnrEFRDBIUConJgKxkTNIBSKqTQdlWIjr67yhfTpWZC2X5s2Uki7+Ikvkw1tuwRvWg1wihoizdeoTidVBISNpzMadpQw5xnOTp6ec33FalpTSRnqEVbWFG7LR25hup3ZqX+1Lnu2xfKYl0es19a7QcKolfpB11fuUO5I2xzWh03bVUnstxic+WJs2SyplITLQGSkADlBoYqhkrjslZYECUKFCiwChQoUAFa1aOQvEV2ih/mMW16DWmqdYbse6OjhQpW0dKrlqz70aRqSicb96mJwUobiT5GJp07NGYPEekdParAiZ2k12jHvjDtvR1QqjWGzA/wAx5lTTamjmnJteugxGdOW6Bo6T/MjuP0MHl9I5RxdPH+HjBnSSCxDHfELPIvTEAZqHnGdLX178rz4otKjC10dmX2Dv/iILBINB3/xBUoLVNdzekDunacSMqY7o6IRIioiKhBJYoOEJSYAPmr7R5NzSdqFe2DgfiSlX1h49G6YdFuttk1d171zwQkfSFDacbAd0kQ6QXzxc0JcN6xJKYiu9eDKYEFIDfEH1vCFAJIRXCjl9Uvic+6Hl2agqsUwAHpFW+oYzW3EDedmxu6Jpmk/97LIV49lsj40gILiLNvX4RL7vvmf3RURMLEdaTv1tp3b/AAhTSSAOsWGzTeq4BrQ/TOAAOlUa0pGtVRUXLuEDFn+Yoh0pgCF35yqkhCQmru6iVqFd3VxbFMaRxXGKvPqeVdFb7j9FWgOlEeX9K7Zftc05JNwftofF49Uu0pjHllu6KWsKKlSlKJJJKCFOSXOBeNODuEajlNpYwVr3asXOgib1tkhs1E/2Kj0tWhkTCXqkHD3hHmvQy9ItKlrSU9XKWWWCmpZIx3qEd5L0uJNltUwEKKFqAX86iEthsUpuUdWlGYqpOOxzc3pPMs9pmiVd6u+1wjVN3Vd8QaYx1mj9KfeZYmXSl3DEvgWodkeUfedseq6Es3V2eUnMID8TU+JjzOJ1OWkoLqzSnl3FbAVXZSaKmm6/ypxWvknxIjoJUkIQEpDJSAANgAYCMrQUu+VWgii9WXulg9r95rwCY2XeN+H6fsqV3u/SK1JXZj2W1Ob6nzZhkQGLv+oU2mDzrawSQXG7M5BsWoYkuyKSTdAUkuWJq+45DdEZdhKyCtISKG6K1q4L0bAw4m1uLWlc0UmkPCEKNUaihRAqIy7oaYXDO2Fe4t9IkAkKKyUrAob2OzlElWkg9ks4rxz3VgAPCgKLUkh376ZtjBQp8IAA2qwomBlJB35jnGQOj/VzAtLrSmrfFh3GN6FGM6FOclJrKLqbSsjMFoTeYoI3lmGPp4wU3PyxcmSwQxirMsjAs6sCz742KCDNTCIkROWKcz5mERABQnWAKUSc4UWyIUTzMDPRDy8U1aqqNjU90KWIUs1RrM96jdqu3dSIAqie3xth8BOQzziYnn5z/wDXClzGA/EujYQnZtPnBEzP/dwrQJwcDZ7eAgcTC3aUaj4Gbtd+XcIj1pca0w//ABjbwiQnpYHrTxZtgZm9vFbSVouS1kTFXrpCcKqNE4JzLRDdssAGjDeSVmvWKUquwlkf4BMWbTYkzE3Vhxj5jnjhD2aSEpSkYJAA4AMIsJj51VqudWVTvdz0rWVij/0tQGrOmDib2b55xJRnXlFJQsE0SSzCuFNoAqS9TTCLE2YpyEsWGDjHfsphACgfFLIZqpLilI1i29/t/DKMdFrmPdmSixIAZlBjmd2L7oBO+6rlmUsJSi9eKBq1vFAVq7bvk8WENddK1JDtrOWdi2Pt4m6mLlC9jtnjujeMnHMceDaKmDN6DWVRFxak6zMFBQJFSmod2yeLfTDS3UyLie3NdKWyHxHuLcSI0xYUlLKQEVUdUkYhiXDZR5zpC0iZNXNBNxJuSnrQAAq8H5jZHo6KnLWVkpybUc5/f4i9ep2UG0dJof7RDLAlz030gABSGSoNSqcDyaO10ZpmVaE3pS720Zjik1EeIPeV7wFYnZ7WpCgpJKVDApJBHMR2bop7Hhw1ko75R71DvHm+hftHmIZM9PWp+YMF+ivCO50XpyRaA8qYCflwUP2msLyg4no068KmzL4VEoZoTxU3HiBcbCPKJxGZg22nr4PAAMEHdwiQOw98PMS8QMt/frAA65YOKQd8C6lNWJSTi77QT7eJsR7aHEzbXl6QANJSoYm8K/RvrAk2xQOsghsxUbzygl8HaOB9IkKiioAEm2IOffxaChT4QBUvajZ2d0D6tNSCRQjmXq/eYALKkwJUuAnrQzEKqH7vXaTCl201vpKWS58ffdAA5EPCm2+WkkFQBHH0h4AM6XEEHs6wFMKOaH08ImiA3+zUdkYivZVn7zgAeVKU1FI2YAngS/CClCnotObBg+VMYz1JS5pIJdWZvUqXAzbGJSFpCkk9QwPw3nGVDtfKAgvknDrEgjGid2T+3ijpZbmVLvg3lBZAaqUAqvcL4QIUwpDEmRrMXKXvVx8DFVEy/PxQRLlhIKEs19TlNdgQnvhHX1ey005fD64NKavNGiiCCK8yYQHAc0pzhxbU0dw7sCK0LRwUYt7D7JqsKCXZjtHj3xEWNQwmHPGuPPcPHbBJdqScFCDAxspSW5mwVxWBCVUL8cgPWKcxm15ZBGaX8PeZeNJ4ipYAc0Axi8aliLHLdKNJXEdVKUozJ2qE4Mks5DZNQcTsjkNJqSkBCC4AAfb8x5nwaNe26QE1U21E59VIB2DFfIHvUNkc0pV5VcMTwjuuF6XsqSb3eX+x4Gvr8z5UEkyCbqUh1zCAAMalkjmfKNXpToeVZpoly1qUoJSZgLMgkAsFDHazUpDdFNLyJFpE2elZbslIBCCzXlJxIAwaL6OjonWgLXaZcyXN6yYVy1a5CQVKaWagjBsqR6rlZ5EoU+aGMu/y/JzSYs2eaQQQSCMCCx740U6Klz5S5lmTNBQpCShZSoqEw3UkFIFXxTvxina9HTJKgmYhSCcHwO1jgYm6ZKg4nU6G6dzpbCb+Knbgsc8Dz747bRenpNoH4aw+aVUUOWfEPHlWjLCucq5LF5TEs4BLYs+e6HmyVy1MQpKhtBBH1EYShFj1OrOK70eygwyk4bo840T03nSqTPxU7zrD92fPvjtdFdJJFo/pr1vkVRXdnyeMXFrcbjVjI0rx2d0NeHukOpUMTzitzUe5sMRu7u6Fd5cPSE5299PfdBcCJSM/H1hlS9j++NYIpR2d1f5gd7h5HugAGXGbeHgfWJdcfiFN/toOUnbAloOzuPOAAQUnJ08MIkHYgKCqZwy0D+SK94iKpPvEevjAArg/8Y5XYUMmeUhtm28/kYUAFBBgIUWHZ7H7sDh4QSKE6YpiQgk1FSBqti7eESBop6v8tccKvBL6Bs8Ix7iz/wBoF3J7NTi2Azd4P1a3bqwRVqJ3kU4t7wCDQM1HZ1eDjPdGTZ5gUqYsYKmKbghpY5ar84aasy0KWZYZAJpcfVHGhw9s7WKVcQlPypAPECp748DjlTloxh3v6DWmV5NhbVOSGBVd5OMD7G+HAWCwWlVKA47iecMlyttUpaoNSNlOPlEJ1arQqmYJyrhy8o5iGyQwyShdoqVjiU5v5VaDWNCTVN5N2jHhs5+G6A2eYhKnClAAl0kEB8Pp4RNM1YqFJXWuRFX8HIaNc7FbBEFQvJv3iGYGm8h86Hk4jB6YaVWmWmQGC5wF5skuyuAwG8E7I19IKQHvpOBUVfKAC52Bh9MYtaM6PSpskmcgFUzWL9qWCGSgKHZZLOBRyqPT4bplWqqUlhZZhXbUWo7nlmlbWklKEdhCQlO9qlR3qLnuGUUHYNtr6esd3pz7MlpJVZ1dYn5FMFcAcD4RxFrsq0LKVpUlQxCgQRyMd3BprBy9aE0/aQERaswmIaagKSyqTEhmUBhewdjhsO+K6Ux3ejkqUmzS7LMQbOjWtCiUgKUo/iCZLXrBISGDjPc8TKViKNLmeDIsHSldEzVFKBVJkoQm7MpdmqSkDrGbs4VwJaH09b5a7glKcHXmBCVIlGarFSULqkkY5V4xftfReUZZmpUtCVzFmWQkqQmU7IUttZKTVlVozxkTdFTJdwqDBQCkHEKGRHoYy9m90O/+ijyyOp6JyBZrLMtaxUi7LBzq3irwTB9B2s269ItACyElSJgAC0sQGpxgEjTqZ0pMq1S3SlrqpWqU0ZyjDDZ3RoWW22eyoV92vzJq6AqBDbHcCj5DGMmxuEbJJbHOWfovNnCYZbEy1XSMCccDhlhGHapK5amUFIUMiCCI9HtHVWezps8yaqUuYLypicQpwSSRUB6PujHndbPny7HMVKnpCgpUwDWCBUpKgzFtm0B4tGZSdJWMvQ3T6dJYTPxUDJRZQ4Kz598d3ofpTZ7UwQsBTdhdFchnyeOG0x0MSTN+6TRNMom/KP8AUS2LfNHHdYQaUPjFnCM1dGPa1KLtI9/IrCKax5LoT7RJ8ggTD1yPzdsDcrPnHoWg+lsi1f01svNCtVY5GiuIJjCVJx3G6eohPxNfMCo4fxEjXMHjEUqqXpxiQAJOfv8AmM0bgw2TjgfofSHvHaDuND75Q4Rjx94wgSRkYlNgMZm1J5VHhXwiIunA13GvdDyl0FGd284hNTeJFC22C+AEZJ+ZUKBdQfzclU84UF/gBmrwPAwFaA5N0uEkXssB75ROadU8D5RGYo6wbVbF+GXfEgVEhLdjd/UGWLV4+MTQUFzdD41WMiN/toN9yV86R+wRNVlV8wy+BPOAgy9JrCribqdZaWN8KLJJUaDLUbnFlBgFuSeuSCpwlBU10BiosnDclffDzJjJOWVMa0Echxupz11BdF9fSH9OrQuCUUu5QsHaKtnnk5wG/jFvrAS6VsVUqDkAc8NvOKlnma1JgIfAht5GtXDnhFicov2Lycm3s+/F48x729fqaBRfLOlKg4rTLPzgQQgqH4agyqbCxoa5QJS0B3C0Ni2GymZFR6RObNMtBWZrJZxexPmSTu3RdL1n7XKjqsxtE/q0LVdSyptCwAOomvzKBNMkl8RG+rrh8qwNor9DD9H7CZcp1j8SYb8zcSAAn9qQE8ic40Znvzjq9NouzpLLT+HqwnOV2ZE7TPVtfRMS+YqP8oDbE2W1puzLisgVOhQOFFGr842W2V8Ir2jRkpY1kB3xAY+EMrtobO/jj6GTSkrM8/0z9nK0OuzkzE/KWvNuKaK8I5ZdlKVMpLKGSgxHIx64rQTEdVMWhmo7im3AxT0joWbMS01MueBgSLqxwIbzhiOrksVIvyyJy0i3hg5Gz6TE1STPSSQAnrJZuKuDFBSNVQ4NzjWttk66aZgUgpVRISapSkUF01DDxJihP6OzJRJCVXRVlCuNK4HKNTQFqAULwqN3fxMbRnGeYsvG+0joJWhkSkJSmUlZI1lKrFO26KCLsyXeQcwC7bweEdMhThxDTUuD6PEXGOVHGWvSUuZq2pD5CYiiw3DH3SG0MqVZLPOtSdfAJTeSVAEgBKimiSSa7GEW9KdH+sWAkpQShyMrxNA2V6vdHB2+zqReoWe6SOy9DdJwfdF0rmU3y5Z21rtNk0ePvKErUueklAqQXZR1j2QSQS5eMfo/omWnR860WqUZoWpwlKddgbt5OBS5JOIDCMed0kTOkSrNaE3Uy1JuzJYdSUgFJBQTWhxB5R0+m7ZaFy5MzRcxKpMpLFMshSjhRUshyAAKY1MWyjJtSd+i+rOL03oizCV19mtAUgqu9VMpNSdjNVnfhmY55M0guDUbMo9I6L2ZFrn2i12qRLl9SEjq7jMWKlLUD2izM4z3PGTauntnnquT7FLEglryVNNQn5qJFQKkA98aqbWLCk6S95NL55/YFoD7S7RIZM38dH5jrjgvPm/GPRtBdK7Nax+Gtl5oVqrHL4uIePLrd0IWq0z5NlUmd1KUqZ2Uyvhfs3hxHnHNTAqWopUClaTwKSPEGIdOM9iY16lLD29dT6OuNge+sQqBg9Mj6x5D0f8AtPtEhkzvx0fmLTBwVnz749H0P0ws9qA6lbrzlqosbTdzG8OIXnScR+nqIVPE1UCudBnyAbuiCtt13J5Vb6Q5tiXYuOXt9kLVOHNqHm0Z2NxS0UFT3mFCufmPh6QoiwGHNVqngfKGmrVUNSlX3py7+6IzDQxFcxRcMwdLHbrAYRYAhkTPnH9rxLqVv2g36d3rAzImfOB+14ZYUkKUpYCQkk6uxNS/GvugBlgkzZpKr2tdBYCiEhJFPz34JNWaBLE4sc2/loq2F7iX7RDq/UrWV4kwrUxVrJUw+IFq44bKCu2OC1M+21MpfH8HqRXLBIIF1F+XVnJS+L8N3lBE3EBKgpSAascGwLgYCrwOzTUg0VStFPQ0p72w4XMIqJcwVw4YRTr6+5BaVPJOqpKgcA4eg9+GGc9HWY2ielK0AIkstWwl/wANLZh03/2p2xn2haEoXMXLUAljRyVF2AAzL08o63QNhVKki8BfWb6/1KAo+xIZI3JEerwzTKpU5msR+vTZmFadlY0ur2OIgpwccN22JCaM6RG/jVq8vdI6h2Exr1ciGy3tCSQ4rv8AffCxD0LnHwpyBMTSh6+/bxXID0JyLDz/ANQrlYZI3Aw6TnUPtrFvEBNj72RTtWiJS+0gA7QGPeIuXM8YcqrABmCzTZQ1CVjIUB/mK9o08WIwIxxDV3xuYmKtu0fLmhlh6UIoX3GNE+8rbuOKt2m1JKSPhXfJq6iMjycc4habSJ1pRKsimQpSpkxRSCHWXVeSoMyUhg+07Ys6c6GTEgqlHrE7MFehji7StaFHtIUMWdJG6NUk9hec7bl+02ORapk9UpP3eXKClGYVEyykEBOqBeSVVwfDCMO1CfZJ94KMuYAlQXLLpKVdkgiikHYQ0amhOk33e7LUhJlGaFTWF5UxN0puFKqEBwQzVEa0qaqff6uamZOtc0SQpIH4Fml6xJQ34ZunAjONLtYewtJKWYuzMHot0u+7zphn3psueLs6pUvNlh8Wchth3AQW09ErP1cydKt8lcpCVKCSPxKBwkpcG9lgOEG070fkTLq7LcT1toEqSlEzrEzRQKWQzyilWKahmjlLVZ1SJqkkpvylNeTdWkKSdrEFjkeBEXVnmLMZtxXLUVz0ro/Y0WTRv4s5NnnW1wmYsHVvJNzhquXJDFUYWifs4nC1y0TkBcg3iZiFEoUm6WYguC5DfWOf0/0pnWwSuuukygoOkFN68U1KcARdxGOwR1/R61mw6HnzkzQtayEoShd9Moq1UgpdklyVEbgIq1KOerNU4VGo9F1+tzjtNaLQLTMl2TrZqEEh7jlwSCBdxAIZyA/jGWSpCq3kqSd6VD6iPSNL6ZVo3RtjTZboXPQFKmteJ1UqUquKiVBnegipoGerS8i0SbSEqnSkBcqcEhKgS4uquhiHA5E7HiynjOxlKir2i8vp/JR0B9qU+SyLQPvCNppMHBWCuffHf6I6TWW1/wBE1zTVKxQu6TjmHEeP2Doja58rrZUhSkHA6ofawJc8oyVFcpdbyFpO9K0nwIMRKnGWxalqZw3yvifQq5wf+oQzBm2BtsPHjkj7S7clIT1iVNmtCSo8TnCjLsZDn9XDuZ6ks05jzEQUqitcGqdmrre+6HUacx5iAmallMGY1dgDU58QYwGx1zT/AOVIwxA34xV0vOPVkFYIXdQwAreYKY/pc0gilHKXLPNPl/uM/Sk29MlpupDOtwQcAEAUy1j3RhqanZ0pT7kWguaSQZJiumcSdWYNY4Gm8M75e6xIzGBIxamUCQl0qvoAbBqPngOW2OEprq/sepIsG9QrlpVU9nH+aEhoYS5YSF6ycHAejFy71oxeK6Sm6FhawCTtyxoOBPMw821qloUq8FgZUvE5JG8qIDbxGyT2X3RQu6MlCfa7oUVS0MtYyvktLTyTeXtcIMd8FRy/QvR1yWSQLyiVKIFCcO4ErA3AR0glDKnCOu0NLs6KSPPqS5ncmssDASAMy4GcPMfa/LZwhis0+uOPvKGpNdShIBtlKv4QgsjdxhqeOA2e374KpYLDf5ViAICbRt0TKqNyhLlhx9Id2OMWz1AZAepG6JAb4jvIbhCSdh74kBxwhU/3CDgYPDJoa7Ke+UADlzsPCM/S+hJNpAE1D/mwUP3CNC659+9kICpr9YlNrYhpNWZ5d0g+zibLdUg9ajFqBYHkrlHFvMkzHSVypicw6FDcfQx9CPi4fKmcZWm+jci1JaamuSsFDgr6RvGt/wBCVTSdYM8n0X01mInSFTwlUuUVlpctCFBS0lBmsAApYB3UfOAzrZJstnmps9oFonT7ovdWQJcsG8q+JgYrWWBHGNnT/wBl86UCuQevRsDBY5OyuXdHETpBSSCCCKEGhHEZQxGMZZiJSnOGJrPQ6bTHRhMwy7RKMmzWabKQt5swJSlZBvIAJvE3hgA1RHOWzRU2SApSSELAurS/VzAMCFCihmAYLbNIG0zZRtCgEoSmW6EDVlpJwQKPXJso7G2Wo2makSWTZSEyxMlzXlpkS03piZ1nWDdmBIJBZJF4B9pdx3DkjO7jj13GLovpTJXZk2S3IWuUgvKmyv6krcQcRlR6Uakb+h9P2OSj7toxM2ZaLQQjrJqSkJcEX1EgOEh1MkRhab6Oy5s2XMswEqzzrMbQCt7su6D1iVM5DG6KPVQjnp9jtFlUlevLJqiYhVD+mYgseD8YjlUtn5FlUlTftLbFz0CxThabPL0f167HbbIbiAFFKZpli6DRrzgO2IxYiOQ6caXmzZqJdolIRPkpuTVpAvTVZKcfDdYgbzujQsfT+UZkudbLIJs+UxTOlKuKUR2b6CwJFKvyEczp/TSrXaZk9YCSsjVBcJAASkPnQY7YiMbPY0qTThh/j7MoQ0TAh40MT3VWA4jzEDmTypJdJDbaA0V4U8YdSsOIga1qKdYBNaZ0un6wge2VjOS9JaON9Nf5jNnTAZ0wgAAXUBi7sLxLjesjlF6ZMOOWLdU54Gje+7Gs0xxe+YlWDdolWGWMeRxapy0OXvf8jGmV53LVqngJ1nAcYbq/SIl0FhMbYFOanJzy9mBTJpvMkhwMHbE0LZ4GIqWp3UgGmIfOObhHHr7jsty0Zkws6ULGOHHCvDKKM9pkyn4fVOTXtKYkJ5Xr3EpiIukal4LJuhAOKlMEpcYvRi/lGUu2rs65iLRdIVeAWg4lWONbrZjABtgh7Tadyd1j9PyLVZ4sev6ElqTJQ7XrovcW1v8AO93xoJm7aRzHRbprKtCkyKCbcKtVylQSQCX+GpwO9nYx1IjqYpJeyKMGqYCcWps7/pDpUC5LKAH8n6QJLHMgnurh9IdKXbCufiHit2QFQl6YMPeI3QjLOFKfXvgfWkHicxSlPpBpaizs71p/MCs8ARDjbT3vEOqof37rEpcwZ0qcae6RGWXbHM9+Hn4QWAmqa49mJLUDTbEFS6sNnH3nDXa7c4nIBFhmyr/MIE7oG23LbE0u1GMSmAyeDcISFbDjthFbJZjh7wh1qF1hXL6QANcYg1OP19YczA4+tPPnDIrWow9cOcIE1qCHzifABlgPhgOGP+oy9LdFrPakDrpYKmosUWHr2voY0F4GjOWoaYtB4mLs7orKKkrSR4/0i+y6fJdUk9cjYKTBywVy7o4pSVIKhrIJBSoVSSDilQzG4x9IrVUbnP0+pjJ070Vs1rH4qBeyWmixzGPAvDUa/SR59TRdab8jxU9Jl/cvuZCQm+4mVcIKgtSCACbt8A02MxjYlWj7xarPY7LN/wD5JcoCYQNRYLTbRMUlQYEnVBIBBfB4J0k+y+fIdUn8ZG4NMH7fi5d0cbKtE2St0KXKWKG6Sk8FDMbiGjWyl7oupTg+Wfh5F/pPLsz35CboWpRR1cxM2UqWCQDVly14AoIObGkYLxYt9sM1V4plpLAHq0XAo/MQKXjuYboqgVzJ2bd0WWFkJJN3QQQo906OdFJUiyypcyWlS0p1yQ+srWVyBJEKF+3+A0tLKwxVhxgBe72r5ejU+E0p7rDWmfdTe2Een1ip99CSAA7Vfbq7STw4wuPgdKmYJSnKw4A7QoVkJ5isZ6VQfS+lL4QhiKlR/aGbvUDyikJrY4COd4vK84w7kPaZYbIWhaSdZJFSHBIoG5F2HDdEpKwWuzCHyO3yx91iuZqmcTEkUxYd/lE9bFKAqYpSEpAzJISl2dgHc4sATCEY3tFevJmrfU3Oj0hSjMtC7qhZwQhsOtUCP8Uqb9x2QtHdF5VrWsWhN9N24nIoBJN5JFQohOO8RraWsos9kl2dBqS5VRyRrKVxKyDFjopZCmSC9a1OdWA7kpPOPbpUuSrGmv8AVXfixCcuZ3MWd9mos6ZCbGuYmYZp6yaskm5cWoAhF0ABSUJBDGubxYtXS+02GYiTa5N5BFJ8tYZWTXVBOsKUdy9HjsBPIxHdEZ8xKwxYir3g4wIAOW/lHpNooNZbYJiQZa0rSRQ0OQ2Hbug958mYYAu5y8o4239BWn9fYpglqNVS0qKZSmIyAIScKMQcWxeynpwiVNEi1ypkhZqFt1ktQFHSpL0fFxR8orYk68TRdYGrU8hTjDrlgJpQ4BqbhFdIcBiFBQcMaNQvmDlD4UJIz7m4iJu+qILKnGb4Cu8tlCKnOBpRwYB1hIqabRjh3UgkmcGq+eT78uMTe7AklVaKrv3d0TBIJJHdEJSxdyOZ8zCShk5hhVolAIqrsBOdMN3I98TmJFOPlWI3jhQ0Dvv/ANGI0fAhvl3/AOtkABFOCGPfX+dkJ6hwOPCBhVaKBOw4++UKYklzhTKvHLh3QX7gHCxi5D1rhDocCjHwiMyaGZ8abDWmcPOSG3kjDHv4RIEU4pBBfE7KfyYO8AlFyTXAY5PU/SCPExAjiTyH1+sMZQygaZhxZwa76n0aHNpGdOMRddQBTnDB3zFC4yy4xi6d6JWe2D8QJv8AzJZMzmoY8CDGyuaLxq1Ax788P9QNS3vGimp4Ehu8CBNp3TKyipKzR5B0i+y+0yAVSvx0fl7YG9OfLuil9nmgDPtySoakjXUCMx2EnYb1f2mPbJZJzIYAeda7miqhAExZugEs6gACpsyRiznxhjtnKNhb+lipJp47izehQIrhRkNnNE4cT5GKiJhMsEk9oZ/phQoAMC2TVFSXJOpmSfiV6Duga+yYUKOX4l/k/Ifof2wSQ14DC8keKfU98Wegyiq2SbxdkTCHqxYB+LEh95hQo00nv+ZSpsdd0sP4kv8ASfMRs6C/op4I/wDzRDwo9Sl/k1PBChoiB2gU7oUKHJ7EFecGAIoWFRQ4HOMjplKBsLkAlKAUkhyDq1ByMPCjCHr9AZH7Op6lWZN5RU15nJOY2x1Y7R4DzMKFG62RaW5Cb8f6B/ygaDqd3mIUKKPcqSId3rQY8BCkqJQXLwoUC3AJZMDxgkvFXH6CFCi8NkAyQ5U+3/iIjKOP6vSFCgW4BSIpTyy0gUD5cDChRE9wLErFX6v+IiSsDwhQoutgIy+yOAhEQoUT0Az7ZQ03RFAfHaPMQ8KMeoBEGq+P/FMVH1uR8xChRsgE8KFCi4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3796" name="AutoShape 4" descr="data:image/jpeg;base64,/9j/4AAQSkZJRgABAQAAAQABAAD/2wCEAAkGBhQSERQUExQVFRUWFxcaGBgVFxcXGBccGBgYFxgYHBcYHCYeGBwjGhgYHy8gIycpLCwsHB4xNTAqNSYrLCkBCQoKDgwOGg8PGiwlHyQpMC8qLCwtKSwsLCwsLCksLCwsLCksLCwsLCwsLCksLCwpLCkpLCwsLCwsLCksLCwsLP/AABEIAMIBAwMBIgACEQEDEQH/xAAcAAABBQEBAQAAAAAAAAAAAAADAAECBAUGBwj/xABDEAABAgMEBggDBwQBAwUBAAABAhEAAyEEEjFBBSJRYXGBBhMykaGx0fBCUsEHFCNicoLhM5Ki8cIVQ1M0Y4OTsyT/xAAbAQACAwEBAQAAAAAAAAAAAAAABAECAwYFB//EADMRAAIBAwIDBQcDBQEAAAAAAAABAgMRIQQxBRJBE1FxgfAiMmGRscHxodHhFDM0QlIj/9oADAMBAAIRAxEAPwDorDIaWgbEp8hFxMmJypTACClhUluMD3AiiVBUyoSJyfmEVysjBRIyN4DnhABW0rZVXgRgNzjANQYsQ7b4hJsylKThQuWBAIxauNW4RoImk0f/AC3A7NlYmJtO0dgqascezjTzgAuIksAIkJcUjN/NszVv2CI2q3iXKN0krUUgO5YrIAxyYvFW7K7A00y4Y4sEk0Byzfad0ZErSMwZvxAMWpWlVO5SC4A2YP6x5kOLad73Xr4DD080EVo4kqLr1srwYcK0hxow1qqoY62TNShaCf8AVEkVSrk3nEL4UaMB+ZRByz5Q3DV0J+7NGTpyW6CSrCRkDrXqrOLN8uGcDnWNk3WJBfBeLkEgm64c/WDS7Gol9Q8Cd/GCDR6mwQNuNSOUMp32KFJVkCnJl1OJKsaAHwA74X3cMdQVxdWOH5s2EXho9X5c/HH4YQ0cpm1e4ekSBT6gHJO/WOZw7eGcFRZEFIe4AMBUjEkNrbSTzi0mwEYrG/V/mGFkcUmChIJCc6Ud4AAqky3cqQSd27jDmTLZ3S36N3oPCLAszfH4Hjth0SgkvfNdoMAEZdgAqDzATnyictBvEOTQGrZk7Bugl8fP4D0hkzEg1U5NKsMH9YAGmyqYPh5xWl2VsRe/aBlFwz0+29Yj16fpl6wAZk/R6ipxg+GDUAybYf7nxAgX/S1jBR+GpNQwYnGrxqi2o9twhja074AMn/psz5iOzmT2VEtVWGA3tXExAaKmZrUeP6r2Sthb/Ua/3seZ7n9DEDbBs94bIAM+SLqbrub3/LCpJxpE5KA5YviTV2vZUypBjOTjcrwrt2bfGJy0gMQEi82GO3Bt8AAjLjnPtAsgVo60vki9/YoK+kdYURl9JLH1lktCPmlTB3pMTHcD5pUS9BSFFsCGiAPouXLiU2WGDtjnhBEJghlvAABMtIakvw9IjaZYow/sbdjFmTZiAGPh/O6CzbLfDE03U+sAFWTYwWN5txgiLGHe8cd8XkSyBj4RJMk7fAZwAZnUkK+JhnVqHY8VdMl1SkPmpZoRRIbPesHlGsdFIe9m7vvd/OMq1h566uEJSnKhOurwUnuhHiFTs9PJ+XzNaKvNAUy4KmVE0og8uU5AjiY+07HpN2AIQ8Tu1aNFNkAAAjLmWlcz/wBOlBAJF9b1bYBlveOrnwvTqKvdevMQjXqN4yHEtoMiesYKPn5xQkWmZeCJyAFGiVJOqdzHAxpLs5HdC64ZKKvSqevIu6/SUSadIrGLHl6QQaX2p7jFUpgRRHnQ4hqIO3Nf9TZ0oPoF0tpO9LEuU4mTVBCdz1KuQBMdBYrEmXLTLFQBUmpUcSTtJLk8Yw+jVj6yYqeeyl5cvv8AxF94u/tO2OlaOp0s6k6SlU3YjNJSsiqdHIyDcKCKqrKofCmmd6nlGo0JoZKGSJW0Iw+Y8hwhhJ3IHMmNVUuK85RTikkbRXwxiG1FXYWKPUl/g/y21gsyWMsWORZ6RJOkZZ+IDjTzgonpPxDvEVjUhL3WmS4tblaXLGYq2SS2J/iJmWn5f8f4g3WDaIRUIuQAuJ+X/H+IiUJ+X/GLF4b+4xEr49x9IAKsxAIOrlsiC5e45bKVrFsrG/uPpEFK49xgAEUQGfJvJI2gjvEWimIFMAHyyqUUkp+Ukd1IUaGm5Vy1WhJpdnzhy6xTeDQolrIH0GkQywSaFgKcXZst8EQmJILE0fWA8BWIAqCzsQFTF1LCpq2ryrWCiz1AvrcgbTnt90iwl3DOxJcuKa3CBAq+ZQDDBL8neAghNlpQqq16oCs9oAzrXLeYImUEuLyqkIqCakJI5YeMO5+Zf9v8wdEokP1hG4t6wEladZEgl7x1VHNmTiMRXWx8YytGJBReD65UuuLKLpf9t0RqaWTdkrImG8zJY4qVqpo+0iAypIAAGADDlHPccq2hGHe7/L8jemWWx0pi5YZTq4QBKYvWJSUuSoDiQI8bhsO01MV8b/LJtWlaDH0glpalYFiAdhbxjNsVlVIQliLgGDVLBy5jQ0jpOTcUnrEFRDBIUConJgKxkTNIBSKqTQdlWIjr67yhfTpWZC2X5s2Uki7+Ikvkw1tuwRvWg1wihoizdeoTidVBISNpzMadpQw5xnOTp6ec33FalpTSRnqEVbWFG7LR25hup3ZqX+1Lnu2xfKYl0es19a7QcKolfpB11fuUO5I2xzWh03bVUnstxic+WJs2SyplITLQGSkADlBoYqhkrjslZYECUKFCiwChQoUAFa1aOQvEV2ih/mMW16DWmqdYbse6OjhQpW0dKrlqz70aRqSicb96mJwUobiT5GJp07NGYPEekdParAiZ2k12jHvjDtvR1QqjWGzA/wAx5lTTamjmnJteugxGdOW6Bo6T/MjuP0MHl9I5RxdPH+HjBnSSCxDHfELPIvTEAZqHnGdLX178rz4otKjC10dmX2Dv/iILBINB3/xBUoLVNdzekDunacSMqY7o6IRIioiKhBJYoOEJSYAPmr7R5NzSdqFe2DgfiSlX1h49G6YdFuttk1d171zwQkfSFDacbAd0kQ6QXzxc0JcN6xJKYiu9eDKYEFIDfEH1vCFAJIRXCjl9Uvic+6Hl2agqsUwAHpFW+oYzW3EDedmxu6Jpmk/97LIV49lsj40gILiLNvX4RL7vvmf3RURMLEdaTv1tp3b/AAhTSSAOsWGzTeq4BrQ/TOAAOlUa0pGtVRUXLuEDFn+Yoh0pgCF35yqkhCQmru6iVqFd3VxbFMaRxXGKvPqeVdFb7j9FWgOlEeX9K7Zftc05JNwftofF49Uu0pjHllu6KWsKKlSlKJJJKCFOSXOBeNODuEajlNpYwVr3asXOgib1tkhs1E/2Kj0tWhkTCXqkHD3hHmvQy9ItKlrSU9XKWWWCmpZIx3qEd5L0uJNltUwEKKFqAX86iEthsUpuUdWlGYqpOOxzc3pPMs9pmiVd6u+1wjVN3Vd8QaYx1mj9KfeZYmXSl3DEvgWodkeUfedseq6Es3V2eUnMID8TU+JjzOJ1OWkoLqzSnl3FbAVXZSaKmm6/ypxWvknxIjoJUkIQEpDJSAANgAYCMrQUu+VWgii9WXulg9r95rwCY2XeN+H6fsqV3u/SK1JXZj2W1Ob6nzZhkQGLv+oU2mDzrawSQXG7M5BsWoYkuyKSTdAUkuWJq+45DdEZdhKyCtISKG6K1q4L0bAw4m1uLWlc0UmkPCEKNUaihRAqIy7oaYXDO2Fe4t9IkAkKKyUrAob2OzlElWkg9ks4rxz3VgAPCgKLUkh376ZtjBQp8IAA2qwomBlJB35jnGQOj/VzAtLrSmrfFh3GN6FGM6FOclJrKLqbSsjMFoTeYoI3lmGPp4wU3PyxcmSwQxirMsjAs6sCz742KCDNTCIkROWKcz5mERABQnWAKUSc4UWyIUTzMDPRDy8U1aqqNjU90KWIUs1RrM96jdqu3dSIAqie3xth8BOQzziYnn5z/wDXClzGA/EujYQnZtPnBEzP/dwrQJwcDZ7eAgcTC3aUaj4Gbtd+XcIj1pca0w//ABjbwiQnpYHrTxZtgZm9vFbSVouS1kTFXrpCcKqNE4JzLRDdssAGjDeSVmvWKUquwlkf4BMWbTYkzE3Vhxj5jnjhD2aSEpSkYJAA4AMIsJj51VqudWVTvdz0rWVij/0tQGrOmDib2b55xJRnXlFJQsE0SSzCuFNoAqS9TTCLE2YpyEsWGDjHfsphACgfFLIZqpLilI1i29/t/DKMdFrmPdmSixIAZlBjmd2L7oBO+6rlmUsJSi9eKBq1vFAVq7bvk8WENddK1JDtrOWdi2Pt4m6mLlC9jtnjujeMnHMceDaKmDN6DWVRFxak6zMFBQJFSmod2yeLfTDS3UyLie3NdKWyHxHuLcSI0xYUlLKQEVUdUkYhiXDZR5zpC0iZNXNBNxJuSnrQAAq8H5jZHo6KnLWVkpybUc5/f4i9ep2UG0dJof7RDLAlz030gABSGSoNSqcDyaO10ZpmVaE3pS720Zjik1EeIPeV7wFYnZ7WpCgpJKVDApJBHMR2bop7Hhw1ko75R71DvHm+hftHmIZM9PWp+YMF+ivCO50XpyRaA8qYCflwUP2msLyg4no068KmzL4VEoZoTxU3HiBcbCPKJxGZg22nr4PAAMEHdwiQOw98PMS8QMt/frAA65YOKQd8C6lNWJSTi77QT7eJsR7aHEzbXl6QANJSoYm8K/RvrAk2xQOsghsxUbzygl8HaOB9IkKiioAEm2IOffxaChT4QBUvajZ2d0D6tNSCRQjmXq/eYALKkwJUuAnrQzEKqH7vXaTCl201vpKWS58ffdAA5EPCm2+WkkFQBHH0h4AM6XEEHs6wFMKOaH08ImiA3+zUdkYivZVn7zgAeVKU1FI2YAngS/CClCnotObBg+VMYz1JS5pIJdWZvUqXAzbGJSFpCkk9QwPw3nGVDtfKAgvknDrEgjGid2T+3ijpZbmVLvg3lBZAaqUAqvcL4QIUwpDEmRrMXKXvVx8DFVEy/PxQRLlhIKEs19TlNdgQnvhHX1ey005fD64NKavNGiiCCK8yYQHAc0pzhxbU0dw7sCK0LRwUYt7D7JqsKCXZjtHj3xEWNQwmHPGuPPcPHbBJdqScFCDAxspSW5mwVxWBCVUL8cgPWKcxm15ZBGaX8PeZeNJ4ipYAc0Axi8aliLHLdKNJXEdVKUozJ2qE4Mks5DZNQcTsjkNJqSkBCC4AAfb8x5nwaNe26QE1U21E59VIB2DFfIHvUNkc0pV5VcMTwjuuF6XsqSb3eX+x4Gvr8z5UEkyCbqUh1zCAAMalkjmfKNXpToeVZpoly1qUoJSZgLMgkAsFDHazUpDdFNLyJFpE2elZbslIBCCzXlJxIAwaL6OjonWgLXaZcyXN6yYVy1a5CQVKaWagjBsqR6rlZ5EoU+aGMu/y/JzSYs2eaQQQSCMCCx740U6Klz5S5lmTNBQpCShZSoqEw3UkFIFXxTvxina9HTJKgmYhSCcHwO1jgYm6ZKg4nU6G6dzpbCb+Knbgsc8Dz747bRenpNoH4aw+aVUUOWfEPHlWjLCucq5LF5TEs4BLYs+e6HmyVy1MQpKhtBBH1EYShFj1OrOK70eygwyk4bo840T03nSqTPxU7zrD92fPvjtdFdJJFo/pr1vkVRXdnyeMXFrcbjVjI0rx2d0NeHukOpUMTzitzUe5sMRu7u6Fd5cPSE5299PfdBcCJSM/H1hlS9j++NYIpR2d1f5gd7h5HugAGXGbeHgfWJdcfiFN/toOUnbAloOzuPOAAQUnJ08MIkHYgKCqZwy0D+SK94iKpPvEevjAArg/8Y5XYUMmeUhtm28/kYUAFBBgIUWHZ7H7sDh4QSKE6YpiQgk1FSBqti7eESBop6v8tccKvBL6Bs8Ix7iz/wBoF3J7NTi2Azd4P1a3bqwRVqJ3kU4t7wCDQM1HZ1eDjPdGTZ5gUqYsYKmKbghpY5ar84aasy0KWZYZAJpcfVHGhw9s7WKVcQlPypAPECp748DjlTloxh3v6DWmV5NhbVOSGBVd5OMD7G+HAWCwWlVKA47iecMlyttUpaoNSNlOPlEJ1arQqmYJyrhy8o5iGyQwyShdoqVjiU5v5VaDWNCTVN5N2jHhs5+G6A2eYhKnClAAl0kEB8Pp4RNM1YqFJXWuRFX8HIaNc7FbBEFQvJv3iGYGm8h86Hk4jB6YaVWmWmQGC5wF5skuyuAwG8E7I19IKQHvpOBUVfKAC52Bh9MYtaM6PSpskmcgFUzWL9qWCGSgKHZZLOBRyqPT4bplWqqUlhZZhXbUWo7nlmlbWklKEdhCQlO9qlR3qLnuGUUHYNtr6esd3pz7MlpJVZ1dYn5FMFcAcD4RxFrsq0LKVpUlQxCgQRyMd3BprBy9aE0/aQERaswmIaagKSyqTEhmUBhewdjhsO+K6Ux3ejkqUmzS7LMQbOjWtCiUgKUo/iCZLXrBISGDjPc8TKViKNLmeDIsHSldEzVFKBVJkoQm7MpdmqSkDrGbs4VwJaH09b5a7glKcHXmBCVIlGarFSULqkkY5V4xftfReUZZmpUtCVzFmWQkqQmU7IUttZKTVlVozxkTdFTJdwqDBQCkHEKGRHoYy9m90O/+ijyyOp6JyBZrLMtaxUi7LBzq3irwTB9B2s269ItACyElSJgAC0sQGpxgEjTqZ0pMq1S3SlrqpWqU0ZyjDDZ3RoWW22eyoV92vzJq6AqBDbHcCj5DGMmxuEbJJbHOWfovNnCYZbEy1XSMCccDhlhGHapK5amUFIUMiCCI9HtHVWezps8yaqUuYLypicQpwSSRUB6PujHndbPny7HMVKnpCgpUwDWCBUpKgzFtm0B4tGZSdJWMvQ3T6dJYTPxUDJRZQ4Kz598d3ofpTZ7UwQsBTdhdFchnyeOG0x0MSTN+6TRNMom/KP8AUS2LfNHHdYQaUPjFnCM1dGPa1KLtI9/IrCKax5LoT7RJ8ggTD1yPzdsDcrPnHoWg+lsi1f01svNCtVY5GiuIJjCVJx3G6eohPxNfMCo4fxEjXMHjEUqqXpxiQAJOfv8AmM0bgw2TjgfofSHvHaDuND75Q4Rjx94wgSRkYlNgMZm1J5VHhXwiIunA13GvdDyl0FGd284hNTeJFC22C+AEZJ+ZUKBdQfzclU84UF/gBmrwPAwFaA5N0uEkXssB75ROadU8D5RGYo6wbVbF+GXfEgVEhLdjd/UGWLV4+MTQUFzdD41WMiN/toN9yV86R+wRNVlV8wy+BPOAgy9JrCribqdZaWN8KLJJUaDLUbnFlBgFuSeuSCpwlBU10BiosnDclffDzJjJOWVMa0Echxupz11BdF9fSH9OrQuCUUu5QsHaKtnnk5wG/jFvrAS6VsVUqDkAc8NvOKlnma1JgIfAht5GtXDnhFicov2Lycm3s+/F48x729fqaBRfLOlKg4rTLPzgQQgqH4agyqbCxoa5QJS0B3C0Ni2GymZFR6RObNMtBWZrJZxexPmSTu3RdL1n7XKjqsxtE/q0LVdSyptCwAOomvzKBNMkl8RG+rrh8qwNor9DD9H7CZcp1j8SYb8zcSAAn9qQE8ic40Znvzjq9NouzpLLT+HqwnOV2ZE7TPVtfRMS+YqP8oDbE2W1puzLisgVOhQOFFGr842W2V8Ir2jRkpY1kB3xAY+EMrtobO/jj6GTSkrM8/0z9nK0OuzkzE/KWvNuKaK8I5ZdlKVMpLKGSgxHIx64rQTEdVMWhmo7im3AxT0joWbMS01MueBgSLqxwIbzhiOrksVIvyyJy0i3hg5Gz6TE1STPSSQAnrJZuKuDFBSNVQ4NzjWttk66aZgUgpVRISapSkUF01DDxJihP6OzJRJCVXRVlCuNK4HKNTQFqAULwqN3fxMbRnGeYsvG+0joJWhkSkJSmUlZI1lKrFO26KCLsyXeQcwC7bweEdMhThxDTUuD6PEXGOVHGWvSUuZq2pD5CYiiw3DH3SG0MqVZLPOtSdfAJTeSVAEgBKimiSSa7GEW9KdH+sWAkpQShyMrxNA2V6vdHB2+zqReoWe6SOy9DdJwfdF0rmU3y5Z21rtNk0ePvKErUueklAqQXZR1j2QSQS5eMfo/omWnR860WqUZoWpwlKddgbt5OBS5JOIDCMed0kTOkSrNaE3Uy1JuzJYdSUgFJBQTWhxB5R0+m7ZaFy5MzRcxKpMpLFMshSjhRUshyAAKY1MWyjJtSd+i+rOL03oizCV19mtAUgqu9VMpNSdjNVnfhmY55M0guDUbMo9I6L2ZFrn2i12qRLl9SEjq7jMWKlLUD2izM4z3PGTauntnnquT7FLEglryVNNQn5qJFQKkA98aqbWLCk6S95NL55/YFoD7S7RIZM38dH5jrjgvPm/GPRtBdK7Nax+Gtl5oVqrHL4uIePLrd0IWq0z5NlUmd1KUqZ2Uyvhfs3hxHnHNTAqWopUClaTwKSPEGIdOM9iY16lLD29dT6OuNge+sQqBg9Mj6x5D0f8AtPtEhkzvx0fmLTBwVnz749H0P0ws9qA6lbrzlqosbTdzG8OIXnScR+nqIVPE1UCudBnyAbuiCtt13J5Vb6Q5tiXYuOXt9kLVOHNqHm0Z2NxS0UFT3mFCufmPh6QoiwGHNVqngfKGmrVUNSlX3py7+6IzDQxFcxRcMwdLHbrAYRYAhkTPnH9rxLqVv2g36d3rAzImfOB+14ZYUkKUpYCQkk6uxNS/GvugBlgkzZpKr2tdBYCiEhJFPz34JNWaBLE4sc2/loq2F7iX7RDq/UrWV4kwrUxVrJUw+IFq44bKCu2OC1M+21MpfH8HqRXLBIIF1F+XVnJS+L8N3lBE3EBKgpSAascGwLgYCrwOzTUg0VStFPQ0p72w4XMIqJcwVw4YRTr6+5BaVPJOqpKgcA4eg9+GGc9HWY2ielK0AIkstWwl/wANLZh03/2p2xn2haEoXMXLUAljRyVF2AAzL08o63QNhVKki8BfWb6/1KAo+xIZI3JEerwzTKpU5msR+vTZmFadlY0ur2OIgpwccN22JCaM6RG/jVq8vdI6h2Exr1ciGy3tCSQ4rv8AffCxD0LnHwpyBMTSh6+/bxXID0JyLDz/ANQrlYZI3Aw6TnUPtrFvEBNj72RTtWiJS+0gA7QGPeIuXM8YcqrABmCzTZQ1CVjIUB/mK9o08WIwIxxDV3xuYmKtu0fLmhlh6UIoX3GNE+8rbuOKt2m1JKSPhXfJq6iMjycc4habSJ1pRKsimQpSpkxRSCHWXVeSoMyUhg+07Ys6c6GTEgqlHrE7MFehji7StaFHtIUMWdJG6NUk9hec7bl+02ORapk9UpP3eXKClGYVEyykEBOqBeSVVwfDCMO1CfZJ94KMuYAlQXLLpKVdkgiikHYQ0amhOk33e7LUhJlGaFTWF5UxN0puFKqEBwQzVEa0qaqff6uamZOtc0SQpIH4Fml6xJQ34ZunAjONLtYewtJKWYuzMHot0u+7zphn3psueLs6pUvNlh8Wchth3AQW09ErP1cydKt8lcpCVKCSPxKBwkpcG9lgOEG070fkTLq7LcT1toEqSlEzrEzRQKWQzyilWKahmjlLVZ1SJqkkpvylNeTdWkKSdrEFjkeBEXVnmLMZtxXLUVz0ro/Y0WTRv4s5NnnW1wmYsHVvJNzhquXJDFUYWifs4nC1y0TkBcg3iZiFEoUm6WYguC5DfWOf0/0pnWwSuuukygoOkFN68U1KcARdxGOwR1/R61mw6HnzkzQtayEoShd9Moq1UgpdklyVEbgIq1KOerNU4VGo9F1+tzjtNaLQLTMl2TrZqEEh7jlwSCBdxAIZyA/jGWSpCq3kqSd6VD6iPSNL6ZVo3RtjTZboXPQFKmteJ1UqUquKiVBnegipoGerS8i0SbSEqnSkBcqcEhKgS4uquhiHA5E7HiynjOxlKir2i8vp/JR0B9qU+SyLQPvCNppMHBWCuffHf6I6TWW1/wBE1zTVKxQu6TjmHEeP2Doja58rrZUhSkHA6ofawJc8oyVFcpdbyFpO9K0nwIMRKnGWxalqZw3yvifQq5wf+oQzBm2BtsPHjkj7S7clIT1iVNmtCSo8TnCjLsZDn9XDuZ6ks05jzEQUqitcGqdmrre+6HUacx5iAmallMGY1dgDU58QYwGx1zT/AOVIwxA34xV0vOPVkFYIXdQwAreYKY/pc0gilHKXLPNPl/uM/Sk29MlpupDOtwQcAEAUy1j3RhqanZ0pT7kWguaSQZJiumcSdWYNY4Gm8M75e6xIzGBIxamUCQl0qvoAbBqPngOW2OEprq/sepIsG9QrlpVU9nH+aEhoYS5YSF6ycHAejFy71oxeK6Sm6FhawCTtyxoOBPMw821qloUq8FgZUvE5JG8qIDbxGyT2X3RQu6MlCfa7oUVS0MtYyvktLTyTeXtcIMd8FRy/QvR1yWSQLyiVKIFCcO4ErA3AR0glDKnCOu0NLs6KSPPqS5ncmssDASAMy4GcPMfa/LZwhis0+uOPvKGpNdShIBtlKv4QgsjdxhqeOA2e374KpYLDf5ViAICbRt0TKqNyhLlhx9Id2OMWz1AZAepG6JAb4jvIbhCSdh74kBxwhU/3CDgYPDJoa7Ke+UADlzsPCM/S+hJNpAE1D/mwUP3CNC659+9kICpr9YlNrYhpNWZ5d0g+zibLdUg9ajFqBYHkrlHFvMkzHSVypicw6FDcfQx9CPi4fKmcZWm+jci1JaamuSsFDgr6RvGt/wBCVTSdYM8n0X01mInSFTwlUuUVlpctCFBS0lBmsAApYB3UfOAzrZJstnmps9oFonT7ovdWQJcsG8q+JgYrWWBHGNnT/wBl86UCuQevRsDBY5OyuXdHETpBSSCCCKEGhHEZQxGMZZiJSnOGJrPQ6bTHRhMwy7RKMmzWabKQt5swJSlZBvIAJvE3hgA1RHOWzRU2SApSSELAurS/VzAMCFCihmAYLbNIG0zZRtCgEoSmW6EDVlpJwQKPXJso7G2Wo2makSWTZSEyxMlzXlpkS03piZ1nWDdmBIJBZJF4B9pdx3DkjO7jj13GLovpTJXZk2S3IWuUgvKmyv6krcQcRlR6Uakb+h9P2OSj7toxM2ZaLQQjrJqSkJcEX1EgOEh1MkRhab6Oy5s2XMswEqzzrMbQCt7su6D1iVM5DG6KPVQjnp9jtFlUlevLJqiYhVD+mYgseD8YjlUtn5FlUlTftLbFz0CxThabPL0f167HbbIbiAFFKZpli6DRrzgO2IxYiOQ6caXmzZqJdolIRPkpuTVpAvTVZKcfDdYgbzujQsfT+UZkudbLIJs+UxTOlKuKUR2b6CwJFKvyEczp/TSrXaZk9YCSsjVBcJAASkPnQY7YiMbPY0qTThh/j7MoQ0TAh40MT3VWA4jzEDmTypJdJDbaA0V4U8YdSsOIga1qKdYBNaZ0un6wge2VjOS9JaON9Nf5jNnTAZ0wgAAXUBi7sLxLjesjlF6ZMOOWLdU54Gje+7Gs0xxe+YlWDdolWGWMeRxapy0OXvf8jGmV53LVqngJ1nAcYbq/SIl0FhMbYFOanJzy9mBTJpvMkhwMHbE0LZ4GIqWp3UgGmIfOObhHHr7jsty0Zkws6ULGOHHCvDKKM9pkyn4fVOTXtKYkJ5Xr3EpiIukal4LJuhAOKlMEpcYvRi/lGUu2rs65iLRdIVeAWg4lWONbrZjABtgh7Tadyd1j9PyLVZ4sev6ElqTJQ7XrovcW1v8AO93xoJm7aRzHRbprKtCkyKCbcKtVylQSQCX+GpwO9nYx1IjqYpJeyKMGqYCcWps7/pDpUC5LKAH8n6QJLHMgnurh9IdKXbCufiHit2QFQl6YMPeI3QjLOFKfXvgfWkHicxSlPpBpaizs71p/MCs8ARDjbT3vEOqof37rEpcwZ0qcae6RGWXbHM9+Hn4QWAmqa49mJLUDTbEFS6sNnH3nDXa7c4nIBFhmyr/MIE7oG23LbE0u1GMSmAyeDcISFbDjthFbJZjh7wh1qF1hXL6QANcYg1OP19YczA4+tPPnDIrWow9cOcIE1qCHzifABlgPhgOGP+oy9LdFrPakDrpYKmosUWHr2voY0F4GjOWoaYtB4mLs7orKKkrSR4/0i+y6fJdUk9cjYKTBywVy7o4pSVIKhrIJBSoVSSDilQzG4x9IrVUbnP0+pjJ070Vs1rH4qBeyWmixzGPAvDUa/SR59TRdab8jxU9Jl/cvuZCQm+4mVcIKgtSCACbt8A02MxjYlWj7xarPY7LN/wD5JcoCYQNRYLTbRMUlQYEnVBIBBfB4J0k+y+fIdUn8ZG4NMH7fi5d0cbKtE2St0KXKWKG6Sk8FDMbiGjWyl7oupTg+Wfh5F/pPLsz35CboWpRR1cxM2UqWCQDVly14AoIObGkYLxYt9sM1V4plpLAHq0XAo/MQKXjuYboqgVzJ2bd0WWFkJJN3QQQo906OdFJUiyypcyWlS0p1yQ+srWVyBJEKF+3+A0tLKwxVhxgBe72r5ejU+E0p7rDWmfdTe2Een1ip99CSAA7Vfbq7STw4wuPgdKmYJSnKw4A7QoVkJ5isZ6VQfS+lL4QhiKlR/aGbvUDyikJrY4COd4vK84w7kPaZYbIWhaSdZJFSHBIoG5F2HDdEpKwWuzCHyO3yx91iuZqmcTEkUxYd/lE9bFKAqYpSEpAzJISl2dgHc4sATCEY3tFevJmrfU3Oj0hSjMtC7qhZwQhsOtUCP8Uqb9x2QtHdF5VrWsWhN9N24nIoBJN5JFQohOO8RraWsos9kl2dBqS5VRyRrKVxKyDFjopZCmSC9a1OdWA7kpPOPbpUuSrGmv8AVXfixCcuZ3MWd9mos6ZCbGuYmYZp6yaskm5cWoAhF0ABSUJBDGubxYtXS+02GYiTa5N5BFJ8tYZWTXVBOsKUdy9HjsBPIxHdEZ8xKwxYir3g4wIAOW/lHpNooNZbYJiQZa0rSRQ0OQ2Hbug958mYYAu5y8o4239BWn9fYpglqNVS0qKZSmIyAIScKMQcWxeynpwiVNEi1ypkhZqFt1ktQFHSpL0fFxR8orYk68TRdYGrU8hTjDrlgJpQ4BqbhFdIcBiFBQcMaNQvmDlD4UJIz7m4iJu+qILKnGb4Cu8tlCKnOBpRwYB1hIqabRjh3UgkmcGq+eT78uMTe7AklVaKrv3d0TBIJJHdEJSxdyOZ8zCShk5hhVolAIqrsBOdMN3I98TmJFOPlWI3jhQ0Dvv/ANGI0fAhvl3/AOtkABFOCGPfX+dkJ6hwOPCBhVaKBOw4++UKYklzhTKvHLh3QX7gHCxi5D1rhDocCjHwiMyaGZ8abDWmcPOSG3kjDHv4RIEU4pBBfE7KfyYO8AlFyTXAY5PU/SCPExAjiTyH1+sMZQygaZhxZwa76n0aHNpGdOMRddQBTnDB3zFC4yy4xi6d6JWe2D8QJv8AzJZMzmoY8CDGyuaLxq1Ax788P9QNS3vGimp4Ehu8CBNp3TKyipKzR5B0i+y+0yAVSvx0fl7YG9OfLuil9nmgDPtySoakjXUCMx2EnYb1f2mPbJZJzIYAeda7miqhAExZugEs6gACpsyRiznxhjtnKNhb+lipJp47izehQIrhRkNnNE4cT5GKiJhMsEk9oZ/phQoAMC2TVFSXJOpmSfiV6Duga+yYUKOX4l/k/Ifof2wSQ14DC8keKfU98Wegyiq2SbxdkTCHqxYB+LEh95hQo00nv+ZSpsdd0sP4kv8ASfMRs6C/op4I/wDzRDwo9Sl/k1PBChoiB2gU7oUKHJ7EFecGAIoWFRQ4HOMjplKBsLkAlKAUkhyDq1ByMPCjCHr9AZH7Op6lWZN5RU15nJOY2x1Y7R4DzMKFG62RaW5Cb8f6B/ygaDqd3mIUKKPcqSId3rQY8BCkqJQXLwoUC3AJZMDxgkvFXH6CFCi8NkAyQ5U+3/iIjKOP6vSFCgW4BSIpTyy0gUD5cDChRE9wLErFX6v+IiSsDwhQoutgIy+yOAhEQoUT0Az7ZQ03RFAfHaPMQ8KMeoBEGq+P/FMVH1uR8xChRsgE8KFCi4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3798" name="AutoShape 6" descr="data:image/jpeg;base64,/9j/4AAQSkZJRgABAQAAAQABAAD/2wCEAAkGBhQSERQUExQVFRUWFxcaGBgVFxcXGBccGBgYFxgYHBcYHCYeGBwjGhgYHy8gIycpLCwsHB4xNTAqNSYrLCkBCQoKDgwOGg8PGiwlHyQpMC8qLCwtKSwsLCwsLCksLCwsLCksLCwsLCwsLCksLCwpLCkpLCwsLCwsLCksLCwsLP/AABEIAMIBAwMBIgACEQEDEQH/xAAcAAABBQEBAQAAAAAAAAAAAAADAAECBAUGBwj/xABDEAABAgMEBggDBwQBAwUBAAABAhEAAyEEEjFBBSJRYXGBBhMykaGx0fBCUsEHFCNicoLhM5Ki8cIVQ1M0Y4OTsyT/xAAbAQACAwEBAQAAAAAAAAAAAAAABAECAwYFB//EADMRAAIBAwIDBQcDBQEAAAAAAAABAgMRIQQxBRJBE1FxgfAiMmGRscHxodHhFDM0QlIj/9oADAMBAAIRAxEAPwDorDIaWgbEp8hFxMmJypTACClhUluMD3AiiVBUyoSJyfmEVysjBRIyN4DnhABW0rZVXgRgNzjANQYsQ7b4hJsylKThQuWBAIxauNW4RoImk0f/AC3A7NlYmJtO0dgqascezjTzgAuIksAIkJcUjN/NszVv2CI2q3iXKN0krUUgO5YrIAxyYvFW7K7A00y4Y4sEk0Byzfad0ZErSMwZvxAMWpWlVO5SC4A2YP6x5kOLad73Xr4DD080EVo4kqLr1srwYcK0hxow1qqoY62TNShaCf8AVEkVSrk3nEL4UaMB+ZRByz5Q3DV0J+7NGTpyW6CSrCRkDrXqrOLN8uGcDnWNk3WJBfBeLkEgm64c/WDS7Gol9Q8Cd/GCDR6mwQNuNSOUMp32KFJVkCnJl1OJKsaAHwA74X3cMdQVxdWOH5s2EXho9X5c/HH4YQ0cpm1e4ekSBT6gHJO/WOZw7eGcFRZEFIe4AMBUjEkNrbSTzi0mwEYrG/V/mGFkcUmChIJCc6Ud4AAqky3cqQSd27jDmTLZ3S36N3oPCLAszfH4Hjth0SgkvfNdoMAEZdgAqDzATnyictBvEOTQGrZk7Bugl8fP4D0hkzEg1U5NKsMH9YAGmyqYPh5xWl2VsRe/aBlFwz0+29Yj16fpl6wAZk/R6ipxg+GDUAybYf7nxAgX/S1jBR+GpNQwYnGrxqi2o9twhja074AMn/psz5iOzmT2VEtVWGA3tXExAaKmZrUeP6r2Sthb/Ua/3seZ7n9DEDbBs94bIAM+SLqbrub3/LCpJxpE5KA5YviTV2vZUypBjOTjcrwrt2bfGJy0gMQEi82GO3Bt8AAjLjnPtAsgVo60vki9/YoK+kdYURl9JLH1lktCPmlTB3pMTHcD5pUS9BSFFsCGiAPouXLiU2WGDtjnhBEJghlvAABMtIakvw9IjaZYow/sbdjFmTZiAGPh/O6CzbLfDE03U+sAFWTYwWN5txgiLGHe8cd8XkSyBj4RJMk7fAZwAZnUkK+JhnVqHY8VdMl1SkPmpZoRRIbPesHlGsdFIe9m7vvd/OMq1h566uEJSnKhOurwUnuhHiFTs9PJ+XzNaKvNAUy4KmVE0og8uU5AjiY+07HpN2AIQ8Tu1aNFNkAAAjLmWlcz/wBOlBAJF9b1bYBlveOrnwvTqKvdevMQjXqN4yHEtoMiesYKPn5xQkWmZeCJyAFGiVJOqdzHAxpLs5HdC64ZKKvSqevIu6/SUSadIrGLHl6QQaX2p7jFUpgRRHnQ4hqIO3Nf9TZ0oPoF0tpO9LEuU4mTVBCdz1KuQBMdBYrEmXLTLFQBUmpUcSTtJLk8Yw+jVj6yYqeeyl5cvv8AxF94u/tO2OlaOp0s6k6SlU3YjNJSsiqdHIyDcKCKqrKofCmmd6nlGo0JoZKGSJW0Iw+Y8hwhhJ3IHMmNVUuK85RTikkbRXwxiG1FXYWKPUl/g/y21gsyWMsWORZ6RJOkZZ+IDjTzgonpPxDvEVjUhL3WmS4tblaXLGYq2SS2J/iJmWn5f8f4g3WDaIRUIuQAuJ+X/H+IiUJ+X/GLF4b+4xEr49x9IAKsxAIOrlsiC5e45bKVrFsrG/uPpEFK49xgAEUQGfJvJI2gjvEWimIFMAHyyqUUkp+Ukd1IUaGm5Vy1WhJpdnzhy6xTeDQolrIH0GkQywSaFgKcXZst8EQmJILE0fWA8BWIAqCzsQFTF1LCpq2ryrWCiz1AvrcgbTnt90iwl3DOxJcuKa3CBAq+ZQDDBL8neAghNlpQqq16oCs9oAzrXLeYImUEuLyqkIqCakJI5YeMO5+Zf9v8wdEokP1hG4t6wEladZEgl7x1VHNmTiMRXWx8YytGJBReD65UuuLKLpf9t0RqaWTdkrImG8zJY4qVqpo+0iAypIAAGADDlHPccq2hGHe7/L8jemWWx0pi5YZTq4QBKYvWJSUuSoDiQI8bhsO01MV8b/LJtWlaDH0glpalYFiAdhbxjNsVlVIQliLgGDVLBy5jQ0jpOTcUnrEFRDBIUConJgKxkTNIBSKqTQdlWIjr67yhfTpWZC2X5s2Uki7+Ikvkw1tuwRvWg1wihoizdeoTidVBISNpzMadpQw5xnOTp6ec33FalpTSRnqEVbWFG7LR25hup3ZqX+1Lnu2xfKYl0es19a7QcKolfpB11fuUO5I2xzWh03bVUnstxic+WJs2SyplITLQGSkADlBoYqhkrjslZYECUKFCiwChQoUAFa1aOQvEV2ih/mMW16DWmqdYbse6OjhQpW0dKrlqz70aRqSicb96mJwUobiT5GJp07NGYPEekdParAiZ2k12jHvjDtvR1QqjWGzA/wAx5lTTamjmnJteugxGdOW6Bo6T/MjuP0MHl9I5RxdPH+HjBnSSCxDHfELPIvTEAZqHnGdLX178rz4otKjC10dmX2Dv/iILBINB3/xBUoLVNdzekDunacSMqY7o6IRIioiKhBJYoOEJSYAPmr7R5NzSdqFe2DgfiSlX1h49G6YdFuttk1d171zwQkfSFDacbAd0kQ6QXzxc0JcN6xJKYiu9eDKYEFIDfEH1vCFAJIRXCjl9Uvic+6Hl2agqsUwAHpFW+oYzW3EDedmxu6Jpmk/97LIV49lsj40gILiLNvX4RL7vvmf3RURMLEdaTv1tp3b/AAhTSSAOsWGzTeq4BrQ/TOAAOlUa0pGtVRUXLuEDFn+Yoh0pgCF35yqkhCQmru6iVqFd3VxbFMaRxXGKvPqeVdFb7j9FWgOlEeX9K7Zftc05JNwftofF49Uu0pjHllu6KWsKKlSlKJJJKCFOSXOBeNODuEajlNpYwVr3asXOgib1tkhs1E/2Kj0tWhkTCXqkHD3hHmvQy9ItKlrSU9XKWWWCmpZIx3qEd5L0uJNltUwEKKFqAX86iEthsUpuUdWlGYqpOOxzc3pPMs9pmiVd6u+1wjVN3Vd8QaYx1mj9KfeZYmXSl3DEvgWodkeUfedseq6Es3V2eUnMID8TU+JjzOJ1OWkoLqzSnl3FbAVXZSaKmm6/ypxWvknxIjoJUkIQEpDJSAANgAYCMrQUu+VWgii9WXulg9r95rwCY2XeN+H6fsqV3u/SK1JXZj2W1Ob6nzZhkQGLv+oU2mDzrawSQXG7M5BsWoYkuyKSTdAUkuWJq+45DdEZdhKyCtISKG6K1q4L0bAw4m1uLWlc0UmkPCEKNUaihRAqIy7oaYXDO2Fe4t9IkAkKKyUrAob2OzlElWkg9ks4rxz3VgAPCgKLUkh376ZtjBQp8IAA2qwomBlJB35jnGQOj/VzAtLrSmrfFh3GN6FGM6FOclJrKLqbSsjMFoTeYoI3lmGPp4wU3PyxcmSwQxirMsjAs6sCz742KCDNTCIkROWKcz5mERABQnWAKUSc4UWyIUTzMDPRDy8U1aqqNjU90KWIUs1RrM96jdqu3dSIAqie3xth8BOQzziYnn5z/wDXClzGA/EujYQnZtPnBEzP/dwrQJwcDZ7eAgcTC3aUaj4Gbtd+XcIj1pca0w//ABjbwiQnpYHrTxZtgZm9vFbSVouS1kTFXrpCcKqNE4JzLRDdssAGjDeSVmvWKUquwlkf4BMWbTYkzE3Vhxj5jnjhD2aSEpSkYJAA4AMIsJj51VqudWVTvdz0rWVij/0tQGrOmDib2b55xJRnXlFJQsE0SSzCuFNoAqS9TTCLE2YpyEsWGDjHfsphACgfFLIZqpLilI1i29/t/DKMdFrmPdmSixIAZlBjmd2L7oBO+6rlmUsJSi9eKBq1vFAVq7bvk8WENddK1JDtrOWdi2Pt4m6mLlC9jtnjujeMnHMceDaKmDN6DWVRFxak6zMFBQJFSmod2yeLfTDS3UyLie3NdKWyHxHuLcSI0xYUlLKQEVUdUkYhiXDZR5zpC0iZNXNBNxJuSnrQAAq8H5jZHo6KnLWVkpybUc5/f4i9ep2UG0dJof7RDLAlz030gABSGSoNSqcDyaO10ZpmVaE3pS720Zjik1EeIPeV7wFYnZ7WpCgpJKVDApJBHMR2bop7Hhw1ko75R71DvHm+hftHmIZM9PWp+YMF+ivCO50XpyRaA8qYCflwUP2msLyg4no068KmzL4VEoZoTxU3HiBcbCPKJxGZg22nr4PAAMEHdwiQOw98PMS8QMt/frAA65YOKQd8C6lNWJSTi77QT7eJsR7aHEzbXl6QANJSoYm8K/RvrAk2xQOsghsxUbzygl8HaOB9IkKiioAEm2IOffxaChT4QBUvajZ2d0D6tNSCRQjmXq/eYALKkwJUuAnrQzEKqH7vXaTCl201vpKWS58ffdAA5EPCm2+WkkFQBHH0h4AM6XEEHs6wFMKOaH08ImiA3+zUdkYivZVn7zgAeVKU1FI2YAngS/CClCnotObBg+VMYz1JS5pIJdWZvUqXAzbGJSFpCkk9QwPw3nGVDtfKAgvknDrEgjGid2T+3ijpZbmVLvg3lBZAaqUAqvcL4QIUwpDEmRrMXKXvVx8DFVEy/PxQRLlhIKEs19TlNdgQnvhHX1ey005fD64NKavNGiiCCK8yYQHAc0pzhxbU0dw7sCK0LRwUYt7D7JqsKCXZjtHj3xEWNQwmHPGuPPcPHbBJdqScFCDAxspSW5mwVxWBCVUL8cgPWKcxm15ZBGaX8PeZeNJ4ipYAc0Axi8aliLHLdKNJXEdVKUozJ2qE4Mks5DZNQcTsjkNJqSkBCC4AAfb8x5nwaNe26QE1U21E59VIB2DFfIHvUNkc0pV5VcMTwjuuF6XsqSb3eX+x4Gvr8z5UEkyCbqUh1zCAAMalkjmfKNXpToeVZpoly1qUoJSZgLMgkAsFDHazUpDdFNLyJFpE2elZbslIBCCzXlJxIAwaL6OjonWgLXaZcyXN6yYVy1a5CQVKaWagjBsqR6rlZ5EoU+aGMu/y/JzSYs2eaQQQSCMCCx740U6Klz5S5lmTNBQpCShZSoqEw3UkFIFXxTvxina9HTJKgmYhSCcHwO1jgYm6ZKg4nU6G6dzpbCb+Knbgsc8Dz747bRenpNoH4aw+aVUUOWfEPHlWjLCucq5LF5TEs4BLYs+e6HmyVy1MQpKhtBBH1EYShFj1OrOK70eygwyk4bo840T03nSqTPxU7zrD92fPvjtdFdJJFo/pr1vkVRXdnyeMXFrcbjVjI0rx2d0NeHukOpUMTzitzUe5sMRu7u6Fd5cPSE5299PfdBcCJSM/H1hlS9j++NYIpR2d1f5gd7h5HugAGXGbeHgfWJdcfiFN/toOUnbAloOzuPOAAQUnJ08MIkHYgKCqZwy0D+SK94iKpPvEevjAArg/8Y5XYUMmeUhtm28/kYUAFBBgIUWHZ7H7sDh4QSKE6YpiQgk1FSBqti7eESBop6v8tccKvBL6Bs8Ix7iz/wBoF3J7NTi2Azd4P1a3bqwRVqJ3kU4t7wCDQM1HZ1eDjPdGTZ5gUqYsYKmKbghpY5ar84aasy0KWZYZAJpcfVHGhw9s7WKVcQlPypAPECp748DjlTloxh3v6DWmV5NhbVOSGBVd5OMD7G+HAWCwWlVKA47iecMlyttUpaoNSNlOPlEJ1arQqmYJyrhy8o5iGyQwyShdoqVjiU5v5VaDWNCTVN5N2jHhs5+G6A2eYhKnClAAl0kEB8Pp4RNM1YqFJXWuRFX8HIaNc7FbBEFQvJv3iGYGm8h86Hk4jB6YaVWmWmQGC5wF5skuyuAwG8E7I19IKQHvpOBUVfKAC52Bh9MYtaM6PSpskmcgFUzWL9qWCGSgKHZZLOBRyqPT4bplWqqUlhZZhXbUWo7nlmlbWklKEdhCQlO9qlR3qLnuGUUHYNtr6esd3pz7MlpJVZ1dYn5FMFcAcD4RxFrsq0LKVpUlQxCgQRyMd3BprBy9aE0/aQERaswmIaagKSyqTEhmUBhewdjhsO+K6Ux3ejkqUmzS7LMQbOjWtCiUgKUo/iCZLXrBISGDjPc8TKViKNLmeDIsHSldEzVFKBVJkoQm7MpdmqSkDrGbs4VwJaH09b5a7glKcHXmBCVIlGarFSULqkkY5V4xftfReUZZmpUtCVzFmWQkqQmU7IUttZKTVlVozxkTdFTJdwqDBQCkHEKGRHoYy9m90O/+ijyyOp6JyBZrLMtaxUi7LBzq3irwTB9B2s269ItACyElSJgAC0sQGpxgEjTqZ0pMq1S3SlrqpWqU0ZyjDDZ3RoWW22eyoV92vzJq6AqBDbHcCj5DGMmxuEbJJbHOWfovNnCYZbEy1XSMCccDhlhGHapK5amUFIUMiCCI9HtHVWezps8yaqUuYLypicQpwSSRUB6PujHndbPny7HMVKnpCgpUwDWCBUpKgzFtm0B4tGZSdJWMvQ3T6dJYTPxUDJRZQ4Kz598d3ofpTZ7UwQsBTdhdFchnyeOG0x0MSTN+6TRNMom/KP8AUS2LfNHHdYQaUPjFnCM1dGPa1KLtI9/IrCKax5LoT7RJ8ggTD1yPzdsDcrPnHoWg+lsi1f01svNCtVY5GiuIJjCVJx3G6eohPxNfMCo4fxEjXMHjEUqqXpxiQAJOfv8AmM0bgw2TjgfofSHvHaDuND75Q4Rjx94wgSRkYlNgMZm1J5VHhXwiIunA13GvdDyl0FGd284hNTeJFC22C+AEZJ+ZUKBdQfzclU84UF/gBmrwPAwFaA5N0uEkXssB75ROadU8D5RGYo6wbVbF+GXfEgVEhLdjd/UGWLV4+MTQUFzdD41WMiN/toN9yV86R+wRNVlV8wy+BPOAgy9JrCribqdZaWN8KLJJUaDLUbnFlBgFuSeuSCpwlBU10BiosnDclffDzJjJOWVMa0Echxupz11BdF9fSH9OrQuCUUu5QsHaKtnnk5wG/jFvrAS6VsVUqDkAc8NvOKlnma1JgIfAht5GtXDnhFicov2Lycm3s+/F48x729fqaBRfLOlKg4rTLPzgQQgqH4agyqbCxoa5QJS0B3C0Ni2GymZFR6RObNMtBWZrJZxexPmSTu3RdL1n7XKjqsxtE/q0LVdSyptCwAOomvzKBNMkl8RG+rrh8qwNor9DD9H7CZcp1j8SYb8zcSAAn9qQE8ic40Znvzjq9NouzpLLT+HqwnOV2ZE7TPVtfRMS+YqP8oDbE2W1puzLisgVOhQOFFGr842W2V8Ir2jRkpY1kB3xAY+EMrtobO/jj6GTSkrM8/0z9nK0OuzkzE/KWvNuKaK8I5ZdlKVMpLKGSgxHIx64rQTEdVMWhmo7im3AxT0joWbMS01MueBgSLqxwIbzhiOrksVIvyyJy0i3hg5Gz6TE1STPSSQAnrJZuKuDFBSNVQ4NzjWttk66aZgUgpVRISapSkUF01DDxJihP6OzJRJCVXRVlCuNK4HKNTQFqAULwqN3fxMbRnGeYsvG+0joJWhkSkJSmUlZI1lKrFO26KCLsyXeQcwC7bweEdMhThxDTUuD6PEXGOVHGWvSUuZq2pD5CYiiw3DH3SG0MqVZLPOtSdfAJTeSVAEgBKimiSSa7GEW9KdH+sWAkpQShyMrxNA2V6vdHB2+zqReoWe6SOy9DdJwfdF0rmU3y5Z21rtNk0ePvKErUueklAqQXZR1j2QSQS5eMfo/omWnR860WqUZoWpwlKddgbt5OBS5JOIDCMed0kTOkSrNaE3Uy1JuzJYdSUgFJBQTWhxB5R0+m7ZaFy5MzRcxKpMpLFMshSjhRUshyAAKY1MWyjJtSd+i+rOL03oizCV19mtAUgqu9VMpNSdjNVnfhmY55M0guDUbMo9I6L2ZFrn2i12qRLl9SEjq7jMWKlLUD2izM4z3PGTauntnnquT7FLEglryVNNQn5qJFQKkA98aqbWLCk6S95NL55/YFoD7S7RIZM38dH5jrjgvPm/GPRtBdK7Nax+Gtl5oVqrHL4uIePLrd0IWq0z5NlUmd1KUqZ2Uyvhfs3hxHnHNTAqWopUClaTwKSPEGIdOM9iY16lLD29dT6OuNge+sQqBg9Mj6x5D0f8AtPtEhkzvx0fmLTBwVnz749H0P0ws9qA6lbrzlqosbTdzG8OIXnScR+nqIVPE1UCudBnyAbuiCtt13J5Vb6Q5tiXYuOXt9kLVOHNqHm0Z2NxS0UFT3mFCufmPh6QoiwGHNVqngfKGmrVUNSlX3py7+6IzDQxFcxRcMwdLHbrAYRYAhkTPnH9rxLqVv2g36d3rAzImfOB+14ZYUkKUpYCQkk6uxNS/GvugBlgkzZpKr2tdBYCiEhJFPz34JNWaBLE4sc2/loq2F7iX7RDq/UrWV4kwrUxVrJUw+IFq44bKCu2OC1M+21MpfH8HqRXLBIIF1F+XVnJS+L8N3lBE3EBKgpSAascGwLgYCrwOzTUg0VStFPQ0p72w4XMIqJcwVw4YRTr6+5BaVPJOqpKgcA4eg9+GGc9HWY2ielK0AIkstWwl/wANLZh03/2p2xn2haEoXMXLUAljRyVF2AAzL08o63QNhVKki8BfWb6/1KAo+xIZI3JEerwzTKpU5msR+vTZmFadlY0ur2OIgpwccN22JCaM6RG/jVq8vdI6h2Exr1ciGy3tCSQ4rv8AffCxD0LnHwpyBMTSh6+/bxXID0JyLDz/ANQrlYZI3Aw6TnUPtrFvEBNj72RTtWiJS+0gA7QGPeIuXM8YcqrABmCzTZQ1CVjIUB/mK9o08WIwIxxDV3xuYmKtu0fLmhlh6UIoX3GNE+8rbuOKt2m1JKSPhXfJq6iMjycc4habSJ1pRKsimQpSpkxRSCHWXVeSoMyUhg+07Ys6c6GTEgqlHrE7MFehji7StaFHtIUMWdJG6NUk9hec7bl+02ORapk9UpP3eXKClGYVEyykEBOqBeSVVwfDCMO1CfZJ94KMuYAlQXLLpKVdkgiikHYQ0amhOk33e7LUhJlGaFTWF5UxN0puFKqEBwQzVEa0qaqff6uamZOtc0SQpIH4Fml6xJQ34ZunAjONLtYewtJKWYuzMHot0u+7zphn3psueLs6pUvNlh8Wchth3AQW09ErP1cydKt8lcpCVKCSPxKBwkpcG9lgOEG070fkTLq7LcT1toEqSlEzrEzRQKWQzyilWKahmjlLVZ1SJqkkpvylNeTdWkKSdrEFjkeBEXVnmLMZtxXLUVz0ro/Y0WTRv4s5NnnW1wmYsHVvJNzhquXJDFUYWifs4nC1y0TkBcg3iZiFEoUm6WYguC5DfWOf0/0pnWwSuuukygoOkFN68U1KcARdxGOwR1/R61mw6HnzkzQtayEoShd9Moq1UgpdklyVEbgIq1KOerNU4VGo9F1+tzjtNaLQLTMl2TrZqEEh7jlwSCBdxAIZyA/jGWSpCq3kqSd6VD6iPSNL6ZVo3RtjTZboXPQFKmteJ1UqUquKiVBnegipoGerS8i0SbSEqnSkBcqcEhKgS4uquhiHA5E7HiynjOxlKir2i8vp/JR0B9qU+SyLQPvCNppMHBWCuffHf6I6TWW1/wBE1zTVKxQu6TjmHEeP2Doja58rrZUhSkHA6ofawJc8oyVFcpdbyFpO9K0nwIMRKnGWxalqZw3yvifQq5wf+oQzBm2BtsPHjkj7S7clIT1iVNmtCSo8TnCjLsZDn9XDuZ6ks05jzEQUqitcGqdmrre+6HUacx5iAmallMGY1dgDU58QYwGx1zT/AOVIwxA34xV0vOPVkFYIXdQwAreYKY/pc0gilHKXLPNPl/uM/Sk29MlpupDOtwQcAEAUy1j3RhqanZ0pT7kWguaSQZJiumcSdWYNY4Gm8M75e6xIzGBIxamUCQl0qvoAbBqPngOW2OEprq/sepIsG9QrlpVU9nH+aEhoYS5YSF6ycHAejFy71oxeK6Sm6FhawCTtyxoOBPMw821qloUq8FgZUvE5JG8qIDbxGyT2X3RQu6MlCfa7oUVS0MtYyvktLTyTeXtcIMd8FRy/QvR1yWSQLyiVKIFCcO4ErA3AR0glDKnCOu0NLs6KSPPqS5ncmssDASAMy4GcPMfa/LZwhis0+uOPvKGpNdShIBtlKv4QgsjdxhqeOA2e374KpYLDf5ViAICbRt0TKqNyhLlhx9Id2OMWz1AZAepG6JAb4jvIbhCSdh74kBxwhU/3CDgYPDJoa7Ke+UADlzsPCM/S+hJNpAE1D/mwUP3CNC659+9kICpr9YlNrYhpNWZ5d0g+zibLdUg9ajFqBYHkrlHFvMkzHSVypicw6FDcfQx9CPi4fKmcZWm+jci1JaamuSsFDgr6RvGt/wBCVTSdYM8n0X01mInSFTwlUuUVlpctCFBS0lBmsAApYB3UfOAzrZJstnmps9oFonT7ovdWQJcsG8q+JgYrWWBHGNnT/wBl86UCuQevRsDBY5OyuXdHETpBSSCCCKEGhHEZQxGMZZiJSnOGJrPQ6bTHRhMwy7RKMmzWabKQt5swJSlZBvIAJvE3hgA1RHOWzRU2SApSSELAurS/VzAMCFCihmAYLbNIG0zZRtCgEoSmW6EDVlpJwQKPXJso7G2Wo2makSWTZSEyxMlzXlpkS03piZ1nWDdmBIJBZJF4B9pdx3DkjO7jj13GLovpTJXZk2S3IWuUgvKmyv6krcQcRlR6Uakb+h9P2OSj7toxM2ZaLQQjrJqSkJcEX1EgOEh1MkRhab6Oy5s2XMswEqzzrMbQCt7su6D1iVM5DG6KPVQjnp9jtFlUlevLJqiYhVD+mYgseD8YjlUtn5FlUlTftLbFz0CxThabPL0f167HbbIbiAFFKZpli6DRrzgO2IxYiOQ6caXmzZqJdolIRPkpuTVpAvTVZKcfDdYgbzujQsfT+UZkudbLIJs+UxTOlKuKUR2b6CwJFKvyEczp/TSrXaZk9YCSsjVBcJAASkPnQY7YiMbPY0qTThh/j7MoQ0TAh40MT3VWA4jzEDmTypJdJDbaA0V4U8YdSsOIga1qKdYBNaZ0un6wge2VjOS9JaON9Nf5jNnTAZ0wgAAXUBi7sLxLjesjlF6ZMOOWLdU54Gje+7Gs0xxe+YlWDdolWGWMeRxapy0OXvf8jGmV53LVqngJ1nAcYbq/SIl0FhMbYFOanJzy9mBTJpvMkhwMHbE0LZ4GIqWp3UgGmIfOObhHHr7jsty0Zkws6ULGOHHCvDKKM9pkyn4fVOTXtKYkJ5Xr3EpiIukal4LJuhAOKlMEpcYvRi/lGUu2rs65iLRdIVeAWg4lWONbrZjABtgh7Tadyd1j9PyLVZ4sev6ElqTJQ7XrovcW1v8AO93xoJm7aRzHRbprKtCkyKCbcKtVylQSQCX+GpwO9nYx1IjqYpJeyKMGqYCcWps7/pDpUC5LKAH8n6QJLHMgnurh9IdKXbCufiHit2QFQl6YMPeI3QjLOFKfXvgfWkHicxSlPpBpaizs71p/MCs8ARDjbT3vEOqof37rEpcwZ0qcae6RGWXbHM9+Hn4QWAmqa49mJLUDTbEFS6sNnH3nDXa7c4nIBFhmyr/MIE7oG23LbE0u1GMSmAyeDcISFbDjthFbJZjh7wh1qF1hXL6QANcYg1OP19YczA4+tPPnDIrWow9cOcIE1qCHzifABlgPhgOGP+oy9LdFrPakDrpYKmosUWHr2voY0F4GjOWoaYtB4mLs7orKKkrSR4/0i+y6fJdUk9cjYKTBywVy7o4pSVIKhrIJBSoVSSDilQzG4x9IrVUbnP0+pjJ070Vs1rH4qBeyWmixzGPAvDUa/SR59TRdab8jxU9Jl/cvuZCQm+4mVcIKgtSCACbt8A02MxjYlWj7xarPY7LN/wD5JcoCYQNRYLTbRMUlQYEnVBIBBfB4J0k+y+fIdUn8ZG4NMH7fi5d0cbKtE2St0KXKWKG6Sk8FDMbiGjWyl7oupTg+Wfh5F/pPLsz35CboWpRR1cxM2UqWCQDVly14AoIObGkYLxYt9sM1V4plpLAHq0XAo/MQKXjuYboqgVzJ2bd0WWFkJJN3QQQo906OdFJUiyypcyWlS0p1yQ+srWVyBJEKF+3+A0tLKwxVhxgBe72r5ejU+E0p7rDWmfdTe2Een1ip99CSAA7Vfbq7STw4wuPgdKmYJSnKw4A7QoVkJ5isZ6VQfS+lL4QhiKlR/aGbvUDyikJrY4COd4vK84w7kPaZYbIWhaSdZJFSHBIoG5F2HDdEpKwWuzCHyO3yx91iuZqmcTEkUxYd/lE9bFKAqYpSEpAzJISl2dgHc4sATCEY3tFevJmrfU3Oj0hSjMtC7qhZwQhsOtUCP8Uqb9x2QtHdF5VrWsWhN9N24nIoBJN5JFQohOO8RraWsos9kl2dBqS5VRyRrKVxKyDFjopZCmSC9a1OdWA7kpPOPbpUuSrGmv8AVXfixCcuZ3MWd9mos6ZCbGuYmYZp6yaskm5cWoAhF0ABSUJBDGubxYtXS+02GYiTa5N5BFJ8tYZWTXVBOsKUdy9HjsBPIxHdEZ8xKwxYir3g4wIAOW/lHpNooNZbYJiQZa0rSRQ0OQ2Hbug958mYYAu5y8o4239BWn9fYpglqNVS0qKZSmIyAIScKMQcWxeynpwiVNEi1ypkhZqFt1ktQFHSpL0fFxR8orYk68TRdYGrU8hTjDrlgJpQ4BqbhFdIcBiFBQcMaNQvmDlD4UJIz7m4iJu+qILKnGb4Cu8tlCKnOBpRwYB1hIqabRjh3UgkmcGq+eT78uMTe7AklVaKrv3d0TBIJJHdEJSxdyOZ8zCShk5hhVolAIqrsBOdMN3I98TmJFOPlWI3jhQ0Dvv/ANGI0fAhvl3/AOtkABFOCGPfX+dkJ6hwOPCBhVaKBOw4++UKYklzhTKvHLh3QX7gHCxi5D1rhDocCjHwiMyaGZ8abDWmcPOSG3kjDHv4RIEU4pBBfE7KfyYO8AlFyTXAY5PU/SCPExAjiTyH1+sMZQygaZhxZwa76n0aHNpGdOMRddQBTnDB3zFC4yy4xi6d6JWe2D8QJv8AzJZMzmoY8CDGyuaLxq1Ax788P9QNS3vGimp4Ehu8CBNp3TKyipKzR5B0i+y+0yAVSvx0fl7YG9OfLuil9nmgDPtySoakjXUCMx2EnYb1f2mPbJZJzIYAeda7miqhAExZugEs6gACpsyRiznxhjtnKNhb+lipJp47izehQIrhRkNnNE4cT5GKiJhMsEk9oZ/phQoAMC2TVFSXJOpmSfiV6Duga+yYUKOX4l/k/Ifof2wSQ14DC8keKfU98Wegyiq2SbxdkTCHqxYB+LEh95hQo00nv+ZSpsdd0sP4kv8ASfMRs6C/op4I/wDzRDwo9Sl/k1PBChoiB2gU7oUKHJ7EFecGAIoWFRQ4HOMjplKBsLkAlKAUkhyDq1ByMPCjCHr9AZH7Op6lWZN5RU15nJOY2x1Y7R4DzMKFG62RaW5Cb8f6B/ygaDqd3mIUKKPcqSId3rQY8BCkqJQXLwoUC3AJZMDxgkvFXH6CFCi8NkAyQ5U+3/iIjKOP6vSFCgW4BSIpTyy0gUD5cDChRE9wLErFX6v+IiSsDwhQoutgIy+yOAhEQoUT0Az7ZQ03RFAfHaPMQ8KMeoBEGq+P/FMVH1uR8xChRsgE8KFCi4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408771"/>
            <a:ext cx="372273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767" y="3408772"/>
            <a:ext cx="30480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502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7024744" cy="1143000"/>
          </a:xfrm>
        </p:spPr>
        <p:txBody>
          <a:bodyPr>
            <a:normAutofit/>
          </a:bodyPr>
          <a:lstStyle/>
          <a:p>
            <a:r>
              <a:rPr lang="es-ES" b="1" dirty="0" smtClean="0">
                <a:solidFill>
                  <a:schemeClr val="accent3">
                    <a:lumMod val="50000"/>
                  </a:schemeClr>
                </a:solidFill>
                <a:latin typeface="Calibri Light" pitchFamily="34" charset="0"/>
                <a:cs typeface="Arial" pitchFamily="34" charset="0"/>
              </a:rPr>
              <a:t>Declaraciones complementarias</a:t>
            </a:r>
            <a:endParaRPr lang="es-MX" b="1" dirty="0">
              <a:solidFill>
                <a:schemeClr val="accent3">
                  <a:lumMod val="50000"/>
                </a:schemeClr>
              </a:solidFill>
              <a:latin typeface="Calibri Light" pitchFamily="34" charset="0"/>
              <a:cs typeface="Arial" pitchFamily="34" charset="0"/>
            </a:endParaRPr>
          </a:p>
        </p:txBody>
      </p:sp>
      <p:sp>
        <p:nvSpPr>
          <p:cNvPr id="3" name="2 Marcador de contenido"/>
          <p:cNvSpPr>
            <a:spLocks noGrp="1"/>
          </p:cNvSpPr>
          <p:nvPr>
            <p:ph idx="1"/>
          </p:nvPr>
        </p:nvSpPr>
        <p:spPr>
          <a:xfrm>
            <a:off x="460375" y="1700808"/>
            <a:ext cx="8153400" cy="5400600"/>
          </a:xfrm>
        </p:spPr>
        <p:txBody>
          <a:bodyPr>
            <a:normAutofit/>
          </a:bodyPr>
          <a:lstStyle/>
          <a:p>
            <a:pPr algn="just"/>
            <a:r>
              <a:rPr lang="es-ES" sz="3600" dirty="0" smtClean="0">
                <a:latin typeface="Calibri Light" pitchFamily="34" charset="0"/>
                <a:cs typeface="Arial" pitchFamily="34" charset="0"/>
              </a:rPr>
              <a:t>ARTICULO 32.- Las declaraciones que presentan los contribuyentes serán definitivas y solo podrán modificar por el propio contribuyente hasta en 3 ocasiones siempre que no se haya indicado el ejercicio de las facultades, de comprobación en los siguientes casos:</a:t>
            </a:r>
          </a:p>
          <a:p>
            <a:pPr algn="just"/>
            <a:endParaRPr lang="es-ES" sz="3400" dirty="0" smtClean="0">
              <a:latin typeface="Calibri Light" pitchFamily="34" charset="0"/>
              <a:cs typeface="Arial" pitchFamily="34" charset="0"/>
            </a:endParaRPr>
          </a:p>
          <a:p>
            <a:endParaRPr lang="es-MX" sz="3200" dirty="0">
              <a:latin typeface="Calibri Light" pitchFamily="34" charset="0"/>
            </a:endParaRPr>
          </a:p>
        </p:txBody>
      </p:sp>
      <p:sp>
        <p:nvSpPr>
          <p:cNvPr id="4098" name="AutoShape 2" descr="data:image/jpeg;base64,/9j/4AAQSkZJRgABAQAAAQABAAD/2wCEAAkGBhMRERQUEBQWExMRFxYYFxIVFRYWExgUFRQXFRUUEhcXGyYfGBojHRoXHzshIycpLiwsFh4xNTArNScrLCkBCQoKBQUFDQUFDSkYEhgpKSkpKSkpKSkpKSkpKSkpKSkpKSkpKSkpKSkpKSkpKSkpKSkpKSkpKSkpKSkpKSkpKf/AABEIAOAA4QMBIgACEQEDEQH/xAAcAAEAAQUBAQAAAAAAAAAAAAAABgIDBAUHCAH/xABMEAACAQIEAgcECAMEBA8BAAABAgADEQQSITEFQQYHEyJRYXEygZGhFCNCUmKxwfBygtEWM1PhJEOS8RUXJTQ1RFRzhKKjsrTT4gj/xAAUAQEAAAAAAAAAAAAAAAAAAAAA/8QAFBEBAAAAAAAAAAAAAAAAAAAAAP/aAAwDAQACEQMRAD8A7jERAREQEREBERAREQEREBERAREQEREBERAREQEREBERAREQEREBERAREQEREBERAREQEREBERAREQEREBERAREQEREBERAREQEREBERAREQEREBERAREQEREBERAREQEREBERAREQEREBETDxPFaaEqTdhuqguwHiwUHKPM2EDMiYXCuLJiELUwwCsVIYWIZdwfiPyOoImbAREQEREBERAREQETHxeOWna9yW2VQSxtubeA/UeIn3C45Kl8h20KkFWU2uAysAV011EC/ERAREQEREBERAREQEREBERAT4TafZGek+KqVhUw9EAqVtVqEkKM4P1d1IbNaxspDWcG66XDI4txjNZKTAJbM9YkhAo3CMPaP8OvLS+ZYXiumNSo5w2HXLTOdmNKiDVFNCO0qpTUkHWwyd5iai3GjCWeOcPqqKTWp1K1R1VaTYen3mbMFGYjtbmxObPooZidLHb9CsTQw1NgtKp2ru9gc9WoezqGnXWmxGepTpE3z2BZai3u7G4SDB4ytTpgUsE600uMr1qYrkXN2CgsGZva7zgknWxm34XxSliaSVqDh6dQXVh5Egg+BBBBB1BBBmJgsJVdb1iQG1KC2ax1CORppe3d3yi53vsqNBUFkAUb2AAGu+ggVxEQEREBETVdJuktHAYdq+IJCrYBRq7u2i06Y5sT7hqSQATA2NeuqKWdgqqLlmICgeJJ0EiGM63+F0yQcRntbWnSrVEJNtFdUKt7j85xLpn08r8RqFqzZKKnuUFb6tANmP33/ERpy03jLVCxG9rg+vPxgeg+G8drY3GvVp3+hlKYoDQE5QWqVHX2kuXy6/4Ww0vkY3jtVqvaIooLh1qXzuBVq003K5b0yNzlc39k3XMZFOqjiZFKigINhiARrmDJVBy5r6KVqI+W2+t+Qm2J4Kri4GqlWC2UgEaWUMCBcXW/IMbQNtS46UF8QAE51kPdA+9VQ96mPO7AAXJAm6Bkdq4HIFyXKWBRzc6W9mod9vtHfmb73OD4hqLiiwHZN/ckH2GALNhyPAAFlI+yGWwyAsG+iIgIiICIiAiIgIiICW6tdUtmYLcgC5Aux2AvzPhLk5p096wMIvZGk4rVMPVOall7jqQ1GqgdiBmsx1F72K6ZrgM7jfXBgqNVqKM7sobNXVL4dCLjViRnNwRZdLixI1IjLdblNWRKWGIpJku1eoVqEOwz1HyoU1uWLZjc3MzehHB8DWqF0w9TLSVclSu1VglNbqir2gKqR3hZSeZIW4WQTi1dMbxYgj6o1Au1s1Oitze573tO9tyqWAJ0ITvhmOr4mumKD9gWFRaKsgPaIxUO6K2na2UBVJvlUjcMDMOF8J7E0FWs+INSq9Y1HK5ijUWFRu6AMpdk0AsCw8BaxxjgaqtNKdmRrZEDWbtANTTtrZluSQVK6nMAzmbzhHC+yGZjmqMNT9lQSWKoP4iSTuSeQAVQ2MREBERAREQPjNbeeZ+snpw3EMW1mH0aiWWgBsQO61Y+Je2h+7lHM36j12dLThcIuHpEirjMwLDdaC27S3m1wn8zHlPPbNf3fAW290Cutrv8P6+f5SytY5tvZ5/LSfarc9jb85TRIsbX23+AgdI6suI5BUPKjWo1TbmlVWoVL3+yoCMf4ROy8Or3Ivz09fCeaujHGVw1cNUXPTdWpVU5tSfR8tzuLBvPLbS952ro1xnKqI7ioLApXW+V6RbusQdQ49lhuG5C4EDoD4xaKIKhC93bYd2wNuXMaTDxdVSisNrLVHpTdXb5ae8yxxGvSr0slQBiLFSGsQ4BAZSDcGxO3iZqsBjqelK4VKSilm2UPXIRUHmAQfQiBNony8+wEREBERAREQERED4ZEW6J4NsUcQmHQMGY5luFqVT7dVkBykjUZiLlix5AnfY/EZyaasVAH1lRdCoI0RDycjXyGul1kd4hWcFcPhie0qsFUNdlp01AzEjkoWxIuB31AsXS4K9R8TU+jYY5KQsatZfsryK/jbUL4C7G+gkZw3Ua1Gpmo4sBVYOjPSzVgyNnS7Z8pIfXNl906bwrha4emES55s7WzO59p3sALnyAA0AAAAmZA1vB+Edii52z1FRUzcgigAKg5DS/md9gBsoiAiIgIiICImg6ddIPoOAxFce2iWp871XISnp4ZiPcDA8/dafSE4rieIe/1dFuxT+GjcMR61M59wkLSuWJCjffwt5ynHuSQt7nmeZJ3J8+fvmTTohUsOe593+74wLaYZnOrf0laUshIbewt6E3v8hMzA0tBf3+/U/KY/Fnuw8/1NhAoSxYEd3Lt7idfdJN0f6RnDkhi5pMCSqZc6uVsKtPOMucDcHRgbHlaOK2thy0+ZnwVCu+t9x8DpA7Zw7GPjFHZh2JAN6OSxG1wruGUfEDYM25sV6lXDOtTFYV3wVM1UK06hLCpnam9WuLgVOdw1wL33FzpeqriNKpUbDV8rFu/SzfhHfUeBHtD1bwnZ6WGpKmRF7jk3BNwSdyb+MCNYfpDwtxdatRDYbLVDqLDuqyrpt9kzNwXHKJKrhsaWY7U65Y5z4fWgMSeQVh6EaTRdJOr6kyO2DUUqm66laZO5VwNAD94C48+fPbtqrgo6EhqbcjbVXXY/MG9xoYHoTh/EO0uGBSolsyHUi97Mp+0hsbHyIIBBAzJyPoT0ocutKo3fW/Ys5Js5IvQL2J7NwLa3ylUt9kDqmAxgq0w6873BtdWBKsrW0uCCD5iBkREQEREBMPH4llyrTF3c2BPsoLa1H11A0FhuWUaAki9isSKa3IJJIAUbljsB+7AAk6AzUYjHqiu9RhyLvytfRE5kC9gOZPiYFjiuOTDUmbU2BtuzM25bKurkkjQbllUbiX+i/AzRVqtYk169i97dxd1pC3hcknmxNrKFVcTgeBbE1VxVXSko/0ej8frnPPQnLb7xY3umSUQEREBERAREQEREBORf8A9A8Yy08Lhx9t3rNrYWpLlQHxuz3/AJZ12edevTHCpxRlBv2FClTIvsXZqp99mX5QOY4YZnJP7/dpnVdwvjp8TaY2CW1/Q/kJmUxd/wB+MDNTT3mw9/7M1eKrXqHyE2Y3HuPzYTU9mQ7HzI/p8rQL2GU7+Z+WsyRhSyk2Jy2vobDNdVLfdBItrudJM+qrC4eo2MWvQo16lOgK9FaygpamSKo10+0nwk+6XUUqcPx1HDqOxFFcTSejRWnh8tN6eICh10dmXLt+I6XAgcS4Ximw9ZKgOU03Do17WI3/APLfy3noLopx8Yqj3u5UQlaibWfxF9bHf5cp5+qUgwI936fp850jC4/sUwmPUgJVSlSxQBFgwAVav5D4ad6B1qjSsLE3FvlIh036FtiCtXDKDWFlJJy3p6kBtDcg7Gx3PjJhQrKFvfcA+7eU0643BsIHJOG4DEYDGUamLosERu8696moKkFyeQW97sBtpc2k06B9OFxWPxVBbdmUWpSI+0adqdVr+hpWH4TNL1s9Mqf0dsGpzVaw7/4KZ3LeF9dPloZCurLEFeK4PKTrUdSBzVqFXQjmNL+6B6SnwTR4/pfRpuaaBqrp7eSwRBcjv1GIW9wRYEnQ6aGY1PrAwwB7bNRbdUI7Rqii1zRWjmZ7XsRa43tYgkJNLdesqKWchVUXLHQADckzTYfplQfW1VVOoqNRqCnbxLAEAeZsJ9q4oVCKjf3a2NOnsGO4q1fLYqvL2jrbIFrF4o+3U7pYHKptemhGpa/2yN/DReRLajhXCPpr3a5wdJ7qDe9aorXJJvrTB087FdswOPZ+J4hqKMVoUiv0iqtwzXF1oU2+yx0JtqqkHRmUieYegtNVRFCqgCqqiyhQLAADYAQLgEREBERAREQEREBERATzD1uf9MY3+Kj8fotOenp5g61E/wCVsdf/ABKf/wAemRAhWEbUg76/Mf5TMpPrf96ia+o1nB/d9Zn0Tf8AfOBmh9QeVv8A9WmBiyc99hpp8LH4flNnRa49P0/y/KWOI0BluANLk+J0v+VvhA+8H45WwtXtMNUNKoUZMwCt3W1ZbOCNbDlL/Gek+JxOmJxFWqBbus5yeR7MWS401tymjov9/X92MyAL2v8Au0DNw7c/f8dROndBkTE4E4epsTVpnxAZy9NgeRAZdeVhOVUa2thty/MSX9EONjDlgWC5ypBO17FSPW2X4QOj9BuIO1FsNW/vsGezYHnT3R9zpa1vKYfTvp6uDp9lR71dr2B2Xlma3h4aXtbxIi/HeldOnjDVoVlWoaLI9g1RS4BNPNl9kk3W+pHdnOMZi3qOXqMWdt2O58oGTWxbOzM7Fmc3ZzqxPiT+9JuOiFUjG0CpKsrNZl9oDsqgbL5kXHlykcTTU7ySdB0zYlWvbs0dyT4AZNPO7r84HRcfTC5KNILmPLUi4IJZiOQ73usPCbbg3CEpgORmLWtfUv8Ajb8Pguwvfc6aro1hM96jb1myjypg629e8f8AZ8JucdjiCSN9gPAekDarjTf9mR7HYPGNVTA4KyUcQGc173NCmGtUQAgjKCykLfXMEACi4ysJWupOx3m74VVK16DEe0alK/k6dp/7qSj3wJFwbhFPC0Uo0RZEHPVmY6s7ndmY3JJ3JmdEQEREBERAREQEREBERATz113cHNLiZq2OXF0kfNfQ1KP1TgeYXs/9qehZyHrt4X3C6U1Oa1UvZsy9ij58hCZdUNiGbYXAuBA4LVTTy/WXsHU19Rv+KV1wNtwf3r8Y4aKaVqZrC9IsO030QnVtNbjfTwgZ9Nrfv9+Y98zcNh3rdymrVDtZRfQ6i52Hv8Z0vgfQ7hddFajSqYhWF1YUK1m9C4CcuZkqqcPw+AoGq6JgqNNQSWyvWtooCol1BvlA9q5I0gedeK8JqYes1KsmR0t3bk6EBlKkjUHxlukmvlJV1k8XSrifqqYyVEoVkr1M5xLo9IMqszuwRBc91QBdZF6en7+ED7RXXzl+pVGXvaD8vT5/GWO1A8vz18BLbJm1NwBygY5LXsNfQcttuUrCNvbb0mUq+H6f1lQ2NtPL+kDDJJ252k06N0hRwVau32hlUjWyrdnI/mFv5BIxwzhj4iv2VEXZsx2JAABJJty2HqQOc6rxLhVGjh0puQLBadOjf/WElb1WBszEtfKOeut4G84DR7Jaa/cp/MKFP5mY+JrjM1z6el5ew+I1qctAAfe1/wAhNFiKhNRrkWGxAvfbfwO/5+UDaUMau2YDzY20kh4FixUxNFWuEBLIfs1HFNzmHiF5DmdeQMh2AoA+4ix9CDJr0WXtKtG+6M72/hpsn51BAnUREBERAREQEREBERAREQEinWLwJsVhxlF8mfP3mB7J6bU6uVAp7RspNhdfG5tY7fjHSShhUZqzWCi9lUu1vJVuT4zSVeldWtSzrQNGm4IAxKlXdToDlzKEUixuWJ11AgeYOJYRqdRlYjMvNdVYMoZXQ80ZbMDzBEwe3OxnYOPdDEr0wn1NN1LFay1VLWY5ij5q+Vlvc+rE6XYmDcQ6v8VSJKhKii3eFSmD8C36wLHA+lmIw2Hq0aFarTWuy3KOwKhc2YoAwszXGumg9CMvj3TVsRVrsEa1enSpXdyzrSpMjNc3sxqMik8vXea7+yuMvfswANb56XLwsxv7o/sxiS2iA35LUpfqwgY2IxT1WL1DmY2ux8hbloPdKPLW3p/Sb/C9B8c+1E+9kHute8Dq/wCIH/qzi/Iq9/khF/S8DQpTAN/D8/jAf1/fuknw3VrxBrDsGQHxSrba+tqenvIlXFugBwtEvicTSpPYkU9GJsCSoCuWvyvlAgRnPeXRy+J9w/3Sihh2IOVS2XcgX213EzeEYdKtWnTaqlNXdVZ8yXCkgHKC2ptt528DA6T0C6PVWot9CpWVhmbGVv7tmC/6se1WsdAosmrXN730nSCoj1KDtnqVO3oEVG+yC9O6qosqpysvhrrv2vA8ZwWHw60qLqtKimRV73soAoGo7241nn3G8eUrTV7o1PsSVYFTem1ybHcXG+2kCfrVslVjzP8An+s1GKe+viflKsVjmaiwVbnNtm3uLaWG1wN7bzT1MXUuFYXPkQVA8SbXv/SBv8BiNgo33k86CHNVJ/w6R/8AVcf/AFzl+CxGtzoOXrJ31c8WUVcRm0+qw2ouSfrMTyHr84HTImF/wxR++P8AMbj1lVPitJrhXBtvqIGXEx0xyHUMLeNwR8RLn0hfEQLkS2K6/eHxECup2YfEQLkSjt1+8PiJR9Np/fXT8QgXolmhi0e+Rg1iQbHYjcEcjL0BERA0/E+iWGxF+0pjM17uoCub794a6/oJoU6pMIt8lTFqNbAYqtZfC3e5ba32Em0QIXS6skUWGKxZAta+Iq3Ft9Q3PwlB6r0/7ZjRsLDFVwNP55N4gRWj0CC3/wBLxRv41AbacrgmYdTqvpls5xOKL+P0iso08OzYWk2iBCavVuCtvpOKP/icRbb/ALy/zMsp1Ztf/nmJAFrAYnEnb1rbanSTyIHP8R1SUqhHaVHqAc6ju77kk5mJJ+PjNZX6mQqMKBpKSTlJS9iRYEjS+50J2nU4gcePUjVO+KZTckBBpfTV85a+t9NBtppL9HqadjavWL6CzZe9oNS3eIJ25Dnqb6daiByar1QEWy1atlFgDlNrnvWNtvKYmK6pHbRne1rZiQb3Gumlvn6zskQPP9Tq2x2GLZK4ZWUA9oLCy3I1vbnuR4TFw/RTGHVeyY6gkAtrppcc9drX1E9DVaSt7ShvUXlFPA019lFW5vooGumvyHwgef36F8Ta1lp2JAuMxyg21IsL/HlM3A9BOIJcsWzN3QVyjIovb7epOZp3cUl8B8JUEHhA5RgegmIdRmqODpfMbnTa+9/S/ObLC9XmIBBNbLrfun3W1+N7f1nRogQen0CrDfEOb+ZPp7pcp9BXG9ZyT4W08beUmkQIl/YjUEVqgIFjrv8APSYdXq/c3tVe7X3a/pa/h6ScxAgf/F05IJrMLcr2Fx9oAX9dbyqn1bAEXqM29yzEnyA08ZOogRTC9B1Rs2ci22pN7XtcWFreRkopU8otcn1lc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4100" name="AutoShape 4" descr="data:image/jpeg;base64,/9j/4AAQSkZJRgABAQAAAQABAAD/2wCEAAkGBhMRERQUEBQWExMRFxYYFxIVFRYWExgUFRQXFRUUEhcXGyYfGBojHRoXHzshIycpLiwsFh4xNTArNScrLCkBCQoKBQUFDQUFDSkYEhgpKSkpKSkpKSkpKSkpKSkpKSkpKSkpKSkpKSkpKSkpKSkpKSkpKSkpKSkpKSkpKSkpKf/AABEIAOAA4QMBIgACEQEDEQH/xAAcAAEAAQUBAQAAAAAAAAAAAAAABgIDBAUHCAH/xABMEAACAQIEAgcECAMEBA8BAAABAgADEQQSITEFQQYHEyJRYXEygZGhFCNCUmKxwfBygtEWM1PhJEOS8RUXJTQ1RFRzhKKjsrTT4gj/xAAUAQEAAAAAAAAAAAAAAAAAAAAA/8QAFBEBAAAAAAAAAAAAAAAAAAAAAP/aAAwDAQACEQMRAD8A7jERAREQEREBERAREQEREBERAREQEREBERAREQEREBERAREQEREBERAREQEREBERAREQEREBERAREQEREBERAREQEREBERAREQEREBERAREQEREBERAREQEREBERAREQEREBERAREQEREBETDxPFaaEqTdhuqguwHiwUHKPM2EDMiYXCuLJiELUwwCsVIYWIZdwfiPyOoImbAREQEREBERAREQETHxeOWna9yW2VQSxtubeA/UeIn3C45Kl8h20KkFWU2uAysAV011EC/ERAREQEREBERAREQEREBERAT4TafZGek+KqVhUw9EAqVtVqEkKM4P1d1IbNaxspDWcG66XDI4txjNZKTAJbM9YkhAo3CMPaP8OvLS+ZYXiumNSo5w2HXLTOdmNKiDVFNCO0qpTUkHWwyd5iai3GjCWeOcPqqKTWp1K1R1VaTYen3mbMFGYjtbmxObPooZidLHb9CsTQw1NgtKp2ru9gc9WoezqGnXWmxGepTpE3z2BZai3u7G4SDB4ytTpgUsE600uMr1qYrkXN2CgsGZva7zgknWxm34XxSliaSVqDh6dQXVh5Egg+BBBBB1BBBmJgsJVdb1iQG1KC2ax1CORppe3d3yi53vsqNBUFkAUb2AAGu+ggVxEQEREBETVdJuktHAYdq+IJCrYBRq7u2i06Y5sT7hqSQATA2NeuqKWdgqqLlmICgeJJ0EiGM63+F0yQcRntbWnSrVEJNtFdUKt7j85xLpn08r8RqFqzZKKnuUFb6tANmP33/ERpy03jLVCxG9rg+vPxgeg+G8drY3GvVp3+hlKYoDQE5QWqVHX2kuXy6/4Ww0vkY3jtVqvaIooLh1qXzuBVq003K5b0yNzlc39k3XMZFOqjiZFKigINhiARrmDJVBy5r6KVqI+W2+t+Qm2J4Kri4GqlWC2UgEaWUMCBcXW/IMbQNtS46UF8QAE51kPdA+9VQ96mPO7AAXJAm6Bkdq4HIFyXKWBRzc6W9mod9vtHfmb73OD4hqLiiwHZN/ckH2GALNhyPAAFlI+yGWwyAsG+iIgIiICIiAiIgIiICW6tdUtmYLcgC5Aux2AvzPhLk5p096wMIvZGk4rVMPVOall7jqQ1GqgdiBmsx1F72K6ZrgM7jfXBgqNVqKM7sobNXVL4dCLjViRnNwRZdLixI1IjLdblNWRKWGIpJku1eoVqEOwz1HyoU1uWLZjc3MzehHB8DWqF0w9TLSVclSu1VglNbqir2gKqR3hZSeZIW4WQTi1dMbxYgj6o1Au1s1Oitze573tO9tyqWAJ0ITvhmOr4mumKD9gWFRaKsgPaIxUO6K2na2UBVJvlUjcMDMOF8J7E0FWs+INSq9Y1HK5ijUWFRu6AMpdk0AsCw8BaxxjgaqtNKdmRrZEDWbtANTTtrZluSQVK6nMAzmbzhHC+yGZjmqMNT9lQSWKoP4iSTuSeQAVQ2MREBERAREQPjNbeeZ+snpw3EMW1mH0aiWWgBsQO61Y+Je2h+7lHM36j12dLThcIuHpEirjMwLDdaC27S3m1wn8zHlPPbNf3fAW290Cutrv8P6+f5SytY5tvZ5/LSfarc9jb85TRIsbX23+AgdI6suI5BUPKjWo1TbmlVWoVL3+yoCMf4ROy8Or3Ivz09fCeaujHGVw1cNUXPTdWpVU5tSfR8tzuLBvPLbS952ro1xnKqI7ioLApXW+V6RbusQdQ49lhuG5C4EDoD4xaKIKhC93bYd2wNuXMaTDxdVSisNrLVHpTdXb5ae8yxxGvSr0slQBiLFSGsQ4BAZSDcGxO3iZqsBjqelK4VKSilm2UPXIRUHmAQfQiBNony8+wEREBERAREQERED4ZEW6J4NsUcQmHQMGY5luFqVT7dVkBykjUZiLlix5AnfY/EZyaasVAH1lRdCoI0RDycjXyGul1kd4hWcFcPhie0qsFUNdlp01AzEjkoWxIuB31AsXS4K9R8TU+jYY5KQsatZfsryK/jbUL4C7G+gkZw3Ua1Gpmo4sBVYOjPSzVgyNnS7Z8pIfXNl906bwrha4emES55s7WzO59p3sALnyAA0AAAAmZA1vB+Edii52z1FRUzcgigAKg5DS/md9gBsoiAiIgIiICImg6ddIPoOAxFce2iWp871XISnp4ZiPcDA8/dafSE4rieIe/1dFuxT+GjcMR61M59wkLSuWJCjffwt5ynHuSQt7nmeZJ3J8+fvmTTohUsOe593+74wLaYZnOrf0laUshIbewt6E3v8hMzA0tBf3+/U/KY/Fnuw8/1NhAoSxYEd3Lt7idfdJN0f6RnDkhi5pMCSqZc6uVsKtPOMucDcHRgbHlaOK2thy0+ZnwVCu+t9x8DpA7Zw7GPjFHZh2JAN6OSxG1wruGUfEDYM25sV6lXDOtTFYV3wVM1UK06hLCpnam9WuLgVOdw1wL33FzpeqriNKpUbDV8rFu/SzfhHfUeBHtD1bwnZ6WGpKmRF7jk3BNwSdyb+MCNYfpDwtxdatRDYbLVDqLDuqyrpt9kzNwXHKJKrhsaWY7U65Y5z4fWgMSeQVh6EaTRdJOr6kyO2DUUqm66laZO5VwNAD94C48+fPbtqrgo6EhqbcjbVXXY/MG9xoYHoTh/EO0uGBSolsyHUi97Mp+0hsbHyIIBBAzJyPoT0ocutKo3fW/Ys5Js5IvQL2J7NwLa3ylUt9kDqmAxgq0w6873BtdWBKsrW0uCCD5iBkREQEREBMPH4llyrTF3c2BPsoLa1H11A0FhuWUaAki9isSKa3IJJIAUbljsB+7AAk6AzUYjHqiu9RhyLvytfRE5kC9gOZPiYFjiuOTDUmbU2BtuzM25bKurkkjQbllUbiX+i/AzRVqtYk169i97dxd1pC3hcknmxNrKFVcTgeBbE1VxVXSko/0ej8frnPPQnLb7xY3umSUQEREBERAREQEREBORf8A9A8Yy08Lhx9t3rNrYWpLlQHxuz3/AJZ12edevTHCpxRlBv2FClTIvsXZqp99mX5QOY4YZnJP7/dpnVdwvjp8TaY2CW1/Q/kJmUxd/wB+MDNTT3mw9/7M1eKrXqHyE2Y3HuPzYTU9mQ7HzI/p8rQL2GU7+Z+WsyRhSyk2Jy2vobDNdVLfdBItrudJM+qrC4eo2MWvQo16lOgK9FaygpamSKo10+0nwk+6XUUqcPx1HDqOxFFcTSejRWnh8tN6eICh10dmXLt+I6XAgcS4Ximw9ZKgOU03Do17WI3/APLfy3noLopx8Yqj3u5UQlaibWfxF9bHf5cp5+qUgwI936fp850jC4/sUwmPUgJVSlSxQBFgwAVav5D4ad6B1qjSsLE3FvlIh036FtiCtXDKDWFlJJy3p6kBtDcg7Gx3PjJhQrKFvfcA+7eU0643BsIHJOG4DEYDGUamLosERu8696moKkFyeQW97sBtpc2k06B9OFxWPxVBbdmUWpSI+0adqdVr+hpWH4TNL1s9Mqf0dsGpzVaw7/4KZ3LeF9dPloZCurLEFeK4PKTrUdSBzVqFXQjmNL+6B6SnwTR4/pfRpuaaBqrp7eSwRBcjv1GIW9wRYEnQ6aGY1PrAwwB7bNRbdUI7Rqii1zRWjmZ7XsRa43tYgkJNLdesqKWchVUXLHQADckzTYfplQfW1VVOoqNRqCnbxLAEAeZsJ9q4oVCKjf3a2NOnsGO4q1fLYqvL2jrbIFrF4o+3U7pYHKptemhGpa/2yN/DReRLajhXCPpr3a5wdJ7qDe9aorXJJvrTB087FdswOPZ+J4hqKMVoUiv0iqtwzXF1oU2+yx0JtqqkHRmUieYegtNVRFCqgCqqiyhQLAADYAQLgEREBERAREQEREBERATzD1uf9MY3+Kj8fotOenp5g61E/wCVsdf/ABKf/wAemRAhWEbUg76/Mf5TMpPrf96ia+o1nB/d9Zn0Tf8AfOBmh9QeVv8A9WmBiyc99hpp8LH4flNnRa49P0/y/KWOI0BluANLk+J0v+VvhA+8H45WwtXtMNUNKoUZMwCt3W1ZbOCNbDlL/Gek+JxOmJxFWqBbus5yeR7MWS401tymjov9/X92MyAL2v8Au0DNw7c/f8dROndBkTE4E4epsTVpnxAZy9NgeRAZdeVhOVUa2thty/MSX9EONjDlgWC5ypBO17FSPW2X4QOj9BuIO1FsNW/vsGezYHnT3R9zpa1vKYfTvp6uDp9lR71dr2B2Xlma3h4aXtbxIi/HeldOnjDVoVlWoaLI9g1RS4BNPNl9kk3W+pHdnOMZi3qOXqMWdt2O58oGTWxbOzM7Fmc3ZzqxPiT+9JuOiFUjG0CpKsrNZl9oDsqgbL5kXHlykcTTU7ySdB0zYlWvbs0dyT4AZNPO7r84HRcfTC5KNILmPLUi4IJZiOQ73usPCbbg3CEpgORmLWtfUv8Ajb8Pguwvfc6aro1hM96jb1myjypg629e8f8AZ8JucdjiCSN9gPAekDarjTf9mR7HYPGNVTA4KyUcQGc173NCmGtUQAgjKCykLfXMEACi4ysJWupOx3m74VVK16DEe0alK/k6dp/7qSj3wJFwbhFPC0Uo0RZEHPVmY6s7ndmY3JJ3JmdEQEREBERAREQEREBERATz113cHNLiZq2OXF0kfNfQ1KP1TgeYXs/9qehZyHrt4X3C6U1Oa1UvZsy9ij58hCZdUNiGbYXAuBA4LVTTy/WXsHU19Rv+KV1wNtwf3r8Y4aKaVqZrC9IsO030QnVtNbjfTwgZ9Nrfv9+Y98zcNh3rdymrVDtZRfQ6i52Hv8Z0vgfQ7hddFajSqYhWF1YUK1m9C4CcuZkqqcPw+AoGq6JgqNNQSWyvWtooCol1BvlA9q5I0gedeK8JqYes1KsmR0t3bk6EBlKkjUHxlukmvlJV1k8XSrifqqYyVEoVkr1M5xLo9IMqszuwRBc91QBdZF6en7+ED7RXXzl+pVGXvaD8vT5/GWO1A8vz18BLbJm1NwBygY5LXsNfQcttuUrCNvbb0mUq+H6f1lQ2NtPL+kDDJJ252k06N0hRwVau32hlUjWyrdnI/mFv5BIxwzhj4iv2VEXZsx2JAABJJty2HqQOc6rxLhVGjh0puQLBadOjf/WElb1WBszEtfKOeut4G84DR7Jaa/cp/MKFP5mY+JrjM1z6el5ew+I1qctAAfe1/wAhNFiKhNRrkWGxAvfbfwO/5+UDaUMau2YDzY20kh4FixUxNFWuEBLIfs1HFNzmHiF5DmdeQMh2AoA+4ix9CDJr0WXtKtG+6M72/hpsn51BAnUREBERAREQEREBERAREQEinWLwJsVhxlF8mfP3mB7J6bU6uVAp7RspNhdfG5tY7fjHSShhUZqzWCi9lUu1vJVuT4zSVeldWtSzrQNGm4IAxKlXdToDlzKEUixuWJ11AgeYOJYRqdRlYjMvNdVYMoZXQ80ZbMDzBEwe3OxnYOPdDEr0wn1NN1LFay1VLWY5ij5q+Vlvc+rE6XYmDcQ6v8VSJKhKii3eFSmD8C36wLHA+lmIw2Hq0aFarTWuy3KOwKhc2YoAwszXGumg9CMvj3TVsRVrsEa1enSpXdyzrSpMjNc3sxqMik8vXea7+yuMvfswANb56XLwsxv7o/sxiS2iA35LUpfqwgY2IxT1WL1DmY2ux8hbloPdKPLW3p/Sb/C9B8c+1E+9kHute8Dq/wCIH/qzi/Iq9/khF/S8DQpTAN/D8/jAf1/fuknw3VrxBrDsGQHxSrba+tqenvIlXFugBwtEvicTSpPYkU9GJsCSoCuWvyvlAgRnPeXRy+J9w/3Sihh2IOVS2XcgX213EzeEYdKtWnTaqlNXdVZ8yXCkgHKC2ptt528DA6T0C6PVWot9CpWVhmbGVv7tmC/6se1WsdAosmrXN730nSCoj1KDtnqVO3oEVG+yC9O6qosqpysvhrrv2vA8ZwWHw60qLqtKimRV73soAoGo7241nn3G8eUrTV7o1PsSVYFTem1ybHcXG+2kCfrVslVjzP8An+s1GKe+viflKsVjmaiwVbnNtm3uLaWG1wN7bzT1MXUuFYXPkQVA8SbXv/SBv8BiNgo33k86CHNVJ/w6R/8AVcf/AFzl+CxGtzoOXrJ31c8WUVcRm0+qw2ouSfrMTyHr84HTImF/wxR++P8AMbj1lVPitJrhXBtvqIGXEx0xyHUMLeNwR8RLn0hfEQLkS2K6/eHxECup2YfEQLkSjt1+8PiJR9Np/fXT8QgXolmhi0e+Rg1iQbHYjcEcjL0BERA0/E+iWGxF+0pjM17uoCub794a6/oJoU6pMIt8lTFqNbAYqtZfC3e5ba32Em0QIXS6skUWGKxZAta+Iq3Ft9Q3PwlB6r0/7ZjRsLDFVwNP55N4gRWj0CC3/wBLxRv41AbacrgmYdTqvpls5xOKL+P0iso08OzYWk2iBCavVuCtvpOKP/icRbb/ALy/zMsp1Ztf/nmJAFrAYnEnb1rbanSTyIHP8R1SUqhHaVHqAc6ju77kk5mJJ+PjNZX6mQqMKBpKSTlJS9iRYEjS+50J2nU4gcePUjVO+KZTckBBpfTV85a+t9NBtppL9HqadjavWL6CzZe9oNS3eIJ25Dnqb6daiByar1QEWy1atlFgDlNrnvWNtvKYmK6pHbRne1rZiQb3Gumlvn6zskQPP9Tq2x2GLZK4ZWUA9oLCy3I1vbnuR4TFw/RTGHVeyY6gkAtrppcc9drX1E9DVaSt7ShvUXlFPA019lFW5vooGumvyHwgef36F8Ta1lp2JAuMxyg21IsL/HlM3A9BOIJcsWzN3QVyjIovb7epOZp3cUl8B8JUEHhA5RgegmIdRmqODpfMbnTa+9/S/ObLC9XmIBBNbLrfun3W1+N7f1nRogQen0CrDfEOb+ZPp7pcp9BXG9ZyT4W08beUmkQIl/YjUEVqgIFjrv8APSYdXq/c3tVe7X3a/pa/h6ScxAgf/F05IJrMLcr2Fx9oAX9dbyqn1bAEXqM29yzEnyA08ZOogRTC9B1Rs2ci22pN7XtcWFreRkopU8otcn1lc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4102" name="AutoShape 6" descr="data:image/jpeg;base64,/9j/4AAQSkZJRgABAQAAAQABAAD/2wCEAAkGBhMRERQUEBQWExMRFxYYFxIVFRYWExgUFRQXFRUUEhcXGyYfGBojHRoXHzshIycpLiwsFh4xNTArNScrLCkBCQoKBQUFDQUFDSkYEhgpKSkpKSkpKSkpKSkpKSkpKSkpKSkpKSkpKSkpKSkpKSkpKSkpKSkpKSkpKSkpKSkpKf/AABEIAOAA4QMBIgACEQEDEQH/xAAcAAEAAQUBAQAAAAAAAAAAAAAABgIDBAUHCAH/xABMEAACAQIEAgcECAMEBA8BAAABAgADEQQSITEFQQYHEyJRYXEygZGhFCNCUmKxwfBygtEWM1PhJEOS8RUXJTQ1RFRzhKKjsrTT4gj/xAAUAQEAAAAAAAAAAAAAAAAAAAAA/8QAFBEBAAAAAAAAAAAAAAAAAAAAAP/aAAwDAQACEQMRAD8A7jERAREQEREBERAREQEREBERAREQEREBERAREQEREBERAREQEREBERAREQEREBERAREQEREBERAREQEREBERAREQEREBERAREQEREBERAREQEREBERAREQEREBERAREQEREBERAREQEREBETDxPFaaEqTdhuqguwHiwUHKPM2EDMiYXCuLJiELUwwCsVIYWIZdwfiPyOoImbAREQEREBERAREQETHxeOWna9yW2VQSxtubeA/UeIn3C45Kl8h20KkFWU2uAysAV011EC/ERAREQEREBERAREQEREBERAT4TafZGek+KqVhUw9EAqVtVqEkKM4P1d1IbNaxspDWcG66XDI4txjNZKTAJbM9YkhAo3CMPaP8OvLS+ZYXiumNSo5w2HXLTOdmNKiDVFNCO0qpTUkHWwyd5iai3GjCWeOcPqqKTWp1K1R1VaTYen3mbMFGYjtbmxObPooZidLHb9CsTQw1NgtKp2ru9gc9WoezqGnXWmxGepTpE3z2BZai3u7G4SDB4ytTpgUsE600uMr1qYrkXN2CgsGZva7zgknWxm34XxSliaSVqDh6dQXVh5Egg+BBBBB1BBBmJgsJVdb1iQG1KC2ax1CORppe3d3yi53vsqNBUFkAUb2AAGu+ggVxEQEREBETVdJuktHAYdq+IJCrYBRq7u2i06Y5sT7hqSQATA2NeuqKWdgqqLlmICgeJJ0EiGM63+F0yQcRntbWnSrVEJNtFdUKt7j85xLpn08r8RqFqzZKKnuUFb6tANmP33/ERpy03jLVCxG9rg+vPxgeg+G8drY3GvVp3+hlKYoDQE5QWqVHX2kuXy6/4Ww0vkY3jtVqvaIooLh1qXzuBVq003K5b0yNzlc39k3XMZFOqjiZFKigINhiARrmDJVBy5r6KVqI+W2+t+Qm2J4Kri4GqlWC2UgEaWUMCBcXW/IMbQNtS46UF8QAE51kPdA+9VQ96mPO7AAXJAm6Bkdq4HIFyXKWBRzc6W9mod9vtHfmb73OD4hqLiiwHZN/ckH2GALNhyPAAFlI+yGWwyAsG+iIgIiICIiAiIgIiICW6tdUtmYLcgC5Aux2AvzPhLk5p096wMIvZGk4rVMPVOall7jqQ1GqgdiBmsx1F72K6ZrgM7jfXBgqNVqKM7sobNXVL4dCLjViRnNwRZdLixI1IjLdblNWRKWGIpJku1eoVqEOwz1HyoU1uWLZjc3MzehHB8DWqF0w9TLSVclSu1VglNbqir2gKqR3hZSeZIW4WQTi1dMbxYgj6o1Au1s1Oitze573tO9tyqWAJ0ITvhmOr4mumKD9gWFRaKsgPaIxUO6K2na2UBVJvlUjcMDMOF8J7E0FWs+INSq9Y1HK5ijUWFRu6AMpdk0AsCw8BaxxjgaqtNKdmRrZEDWbtANTTtrZluSQVK6nMAzmbzhHC+yGZjmqMNT9lQSWKoP4iSTuSeQAVQ2MREBERAREQPjNbeeZ+snpw3EMW1mH0aiWWgBsQO61Y+Je2h+7lHM36j12dLThcIuHpEirjMwLDdaC27S3m1wn8zHlPPbNf3fAW290Cutrv8P6+f5SytY5tvZ5/LSfarc9jb85TRIsbX23+AgdI6suI5BUPKjWo1TbmlVWoVL3+yoCMf4ROy8Or3Ivz09fCeaujHGVw1cNUXPTdWpVU5tSfR8tzuLBvPLbS952ro1xnKqI7ioLApXW+V6RbusQdQ49lhuG5C4EDoD4xaKIKhC93bYd2wNuXMaTDxdVSisNrLVHpTdXb5ae8yxxGvSr0slQBiLFSGsQ4BAZSDcGxO3iZqsBjqelK4VKSilm2UPXIRUHmAQfQiBNony8+wEREBERAREQERED4ZEW6J4NsUcQmHQMGY5luFqVT7dVkBykjUZiLlix5AnfY/EZyaasVAH1lRdCoI0RDycjXyGul1kd4hWcFcPhie0qsFUNdlp01AzEjkoWxIuB31AsXS4K9R8TU+jYY5KQsatZfsryK/jbUL4C7G+gkZw3Ua1Gpmo4sBVYOjPSzVgyNnS7Z8pIfXNl906bwrha4emES55s7WzO59p3sALnyAA0AAAAmZA1vB+Edii52z1FRUzcgigAKg5DS/md9gBsoiAiIgIiICImg6ddIPoOAxFce2iWp871XISnp4ZiPcDA8/dafSE4rieIe/1dFuxT+GjcMR61M59wkLSuWJCjffwt5ynHuSQt7nmeZJ3J8+fvmTTohUsOe593+74wLaYZnOrf0laUshIbewt6E3v8hMzA0tBf3+/U/KY/Fnuw8/1NhAoSxYEd3Lt7idfdJN0f6RnDkhi5pMCSqZc6uVsKtPOMucDcHRgbHlaOK2thy0+ZnwVCu+t9x8DpA7Zw7GPjFHZh2JAN6OSxG1wruGUfEDYM25sV6lXDOtTFYV3wVM1UK06hLCpnam9WuLgVOdw1wL33FzpeqriNKpUbDV8rFu/SzfhHfUeBHtD1bwnZ6WGpKmRF7jk3BNwSdyb+MCNYfpDwtxdatRDYbLVDqLDuqyrpt9kzNwXHKJKrhsaWY7U65Y5z4fWgMSeQVh6EaTRdJOr6kyO2DUUqm66laZO5VwNAD94C48+fPbtqrgo6EhqbcjbVXXY/MG9xoYHoTh/EO0uGBSolsyHUi97Mp+0hsbHyIIBBAzJyPoT0ocutKo3fW/Ys5Js5IvQL2J7NwLa3ylUt9kDqmAxgq0w6873BtdWBKsrW0uCCD5iBkREQEREBMPH4llyrTF3c2BPsoLa1H11A0FhuWUaAki9isSKa3IJJIAUbljsB+7AAk6AzUYjHqiu9RhyLvytfRE5kC9gOZPiYFjiuOTDUmbU2BtuzM25bKurkkjQbllUbiX+i/AzRVqtYk169i97dxd1pC3hcknmxNrKFVcTgeBbE1VxVXSko/0ej8frnPPQnLb7xY3umSUQEREBERAREQEREBORf8A9A8Yy08Lhx9t3rNrYWpLlQHxuz3/AJZ12edevTHCpxRlBv2FClTIvsXZqp99mX5QOY4YZnJP7/dpnVdwvjp8TaY2CW1/Q/kJmUxd/wB+MDNTT3mw9/7M1eKrXqHyE2Y3HuPzYTU9mQ7HzI/p8rQL2GU7+Z+WsyRhSyk2Jy2vobDNdVLfdBItrudJM+qrC4eo2MWvQo16lOgK9FaygpamSKo10+0nwk+6XUUqcPx1HDqOxFFcTSejRWnh8tN6eICh10dmXLt+I6XAgcS4Ximw9ZKgOU03Do17WI3/APLfy3noLopx8Yqj3u5UQlaibWfxF9bHf5cp5+qUgwI936fp850jC4/sUwmPUgJVSlSxQBFgwAVav5D4ad6B1qjSsLE3FvlIh036FtiCtXDKDWFlJJy3p6kBtDcg7Gx3PjJhQrKFvfcA+7eU0643BsIHJOG4DEYDGUamLosERu8696moKkFyeQW97sBtpc2k06B9OFxWPxVBbdmUWpSI+0adqdVr+hpWH4TNL1s9Mqf0dsGpzVaw7/4KZ3LeF9dPloZCurLEFeK4PKTrUdSBzVqFXQjmNL+6B6SnwTR4/pfRpuaaBqrp7eSwRBcjv1GIW9wRYEnQ6aGY1PrAwwB7bNRbdUI7Rqii1zRWjmZ7XsRa43tYgkJNLdesqKWchVUXLHQADckzTYfplQfW1VVOoqNRqCnbxLAEAeZsJ9q4oVCKjf3a2NOnsGO4q1fLYqvL2jrbIFrF4o+3U7pYHKptemhGpa/2yN/DReRLajhXCPpr3a5wdJ7qDe9aorXJJvrTB087FdswOPZ+J4hqKMVoUiv0iqtwzXF1oU2+yx0JtqqkHRmUieYegtNVRFCqgCqqiyhQLAADYAQLgEREBERAREQEREBERATzD1uf9MY3+Kj8fotOenp5g61E/wCVsdf/ABKf/wAemRAhWEbUg76/Mf5TMpPrf96ia+o1nB/d9Zn0Tf8AfOBmh9QeVv8A9WmBiyc99hpp8LH4flNnRa49P0/y/KWOI0BluANLk+J0v+VvhA+8H45WwtXtMNUNKoUZMwCt3W1ZbOCNbDlL/Gek+JxOmJxFWqBbus5yeR7MWS401tymjov9/X92MyAL2v8Au0DNw7c/f8dROndBkTE4E4epsTVpnxAZy9NgeRAZdeVhOVUa2thty/MSX9EONjDlgWC5ypBO17FSPW2X4QOj9BuIO1FsNW/vsGezYHnT3R9zpa1vKYfTvp6uDp9lR71dr2B2Xlma3h4aXtbxIi/HeldOnjDVoVlWoaLI9g1RS4BNPNl9kk3W+pHdnOMZi3qOXqMWdt2O58oGTWxbOzM7Fmc3ZzqxPiT+9JuOiFUjG0CpKsrNZl9oDsqgbL5kXHlykcTTU7ySdB0zYlWvbs0dyT4AZNPO7r84HRcfTC5KNILmPLUi4IJZiOQ73usPCbbg3CEpgORmLWtfUv8Ajb8Pguwvfc6aro1hM96jb1myjypg629e8f8AZ8JucdjiCSN9gPAekDarjTf9mR7HYPGNVTA4KyUcQGc173NCmGtUQAgjKCykLfXMEACi4ysJWupOx3m74VVK16DEe0alK/k6dp/7qSj3wJFwbhFPC0Uo0RZEHPVmY6s7ndmY3JJ3JmdEQEREBERAREQEREBERATz113cHNLiZq2OXF0kfNfQ1KP1TgeYXs/9qehZyHrt4X3C6U1Oa1UvZsy9ij58hCZdUNiGbYXAuBA4LVTTy/WXsHU19Rv+KV1wNtwf3r8Y4aKaVqZrC9IsO030QnVtNbjfTwgZ9Nrfv9+Y98zcNh3rdymrVDtZRfQ6i52Hv8Z0vgfQ7hddFajSqYhWF1YUK1m9C4CcuZkqqcPw+AoGq6JgqNNQSWyvWtooCol1BvlA9q5I0gedeK8JqYes1KsmR0t3bk6EBlKkjUHxlukmvlJV1k8XSrifqqYyVEoVkr1M5xLo9IMqszuwRBc91QBdZF6en7+ED7RXXzl+pVGXvaD8vT5/GWO1A8vz18BLbJm1NwBygY5LXsNfQcttuUrCNvbb0mUq+H6f1lQ2NtPL+kDDJJ252k06N0hRwVau32hlUjWyrdnI/mFv5BIxwzhj4iv2VEXZsx2JAABJJty2HqQOc6rxLhVGjh0puQLBadOjf/WElb1WBszEtfKOeut4G84DR7Jaa/cp/MKFP5mY+JrjM1z6el5ew+I1qctAAfe1/wAhNFiKhNRrkWGxAvfbfwO/5+UDaUMau2YDzY20kh4FixUxNFWuEBLIfs1HFNzmHiF5DmdeQMh2AoA+4ix9CDJr0WXtKtG+6M72/hpsn51BAnUREBERAREQEREBERAREQEinWLwJsVhxlF8mfP3mB7J6bU6uVAp7RspNhdfG5tY7fjHSShhUZqzWCi9lUu1vJVuT4zSVeldWtSzrQNGm4IAxKlXdToDlzKEUixuWJ11AgeYOJYRqdRlYjMvNdVYMoZXQ80ZbMDzBEwe3OxnYOPdDEr0wn1NN1LFay1VLWY5ij5q+Vlvc+rE6XYmDcQ6v8VSJKhKii3eFSmD8C36wLHA+lmIw2Hq0aFarTWuy3KOwKhc2YoAwszXGumg9CMvj3TVsRVrsEa1enSpXdyzrSpMjNc3sxqMik8vXea7+yuMvfswANb56XLwsxv7o/sxiS2iA35LUpfqwgY2IxT1WL1DmY2ux8hbloPdKPLW3p/Sb/C9B8c+1E+9kHute8Dq/wCIH/qzi/Iq9/khF/S8DQpTAN/D8/jAf1/fuknw3VrxBrDsGQHxSrba+tqenvIlXFugBwtEvicTSpPYkU9GJsCSoCuWvyvlAgRnPeXRy+J9w/3Sihh2IOVS2XcgX213EzeEYdKtWnTaqlNXdVZ8yXCkgHKC2ptt528DA6T0C6PVWot9CpWVhmbGVv7tmC/6se1WsdAosmrXN730nSCoj1KDtnqVO3oEVG+yC9O6qosqpysvhrrv2vA8ZwWHw60qLqtKimRV73soAoGo7241nn3G8eUrTV7o1PsSVYFTem1ybHcXG+2kCfrVslVjzP8An+s1GKe+viflKsVjmaiwVbnNtm3uLaWG1wN7bzT1MXUuFYXPkQVA8SbXv/SBv8BiNgo33k86CHNVJ/w6R/8AVcf/AFzl+CxGtzoOXrJ31c8WUVcRm0+qw2ouSfrMTyHr84HTImF/wxR++P8AMbj1lVPitJrhXBtvqIGXEx0xyHUMLeNwR8RLn0hfEQLkS2K6/eHxECup2YfEQLkSjt1+8PiJR9Np/fXT8QgXolmhi0e+Rg1iQbHYjcEcjL0BERA0/E+iWGxF+0pjM17uoCub794a6/oJoU6pMIt8lTFqNbAYqtZfC3e5ba32Em0QIXS6skUWGKxZAta+Iq3Ft9Q3PwlB6r0/7ZjRsLDFVwNP55N4gRWj0CC3/wBLxRv41AbacrgmYdTqvpls5xOKL+P0iso08OzYWk2iBCavVuCtvpOKP/icRbb/ALy/zMsp1Ztf/nmJAFrAYnEnb1rbanSTyIHP8R1SUqhHaVHqAc6ju77kk5mJJ+PjNZX6mQqMKBpKSTlJS9iRYEjS+50J2nU4gcePUjVO+KZTckBBpfTV85a+t9NBtppL9HqadjavWL6CzZe9oNS3eIJ25Dnqb6daiByar1QEWy1atlFgDlNrnvWNtvKYmK6pHbRne1rZiQb3Gumlvn6zskQPP9Tq2x2GLZK4ZWUA9oLCy3I1vbnuR4TFw/RTGHVeyY6gkAtrppcc9drX1E9DVaSt7ShvUXlFPA019lFW5vooGumvyHwgef36F8Ta1lp2JAuMxyg21IsL/HlM3A9BOIJcsWzN3QVyjIovb7epOZp3cUl8B8JUEHhA5RgegmIdRmqODpfMbnTa+9/S/ObLC9XmIBBNbLrfun3W1+N7f1nRogQen0CrDfEOb+ZPp7pcp9BXG9ZyT4W08beUmkQIl/YjUEVqgIFjrv8APSYdXq/c3tVe7X3a/pa/h6ScxAgf/F05IJrMLcr2Fx9oAX9dbyqn1bAEXqM29yzEnyA08ZOogRTC9B1Rs2ci22pN7XtcWFreRkopU8otcn1lc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Tree>
    <p:extLst>
      <p:ext uri="{BB962C8B-B14F-4D97-AF65-F5344CB8AC3E}">
        <p14:creationId xmlns:p14="http://schemas.microsoft.com/office/powerpoint/2010/main" val="822474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2648" y="764704"/>
            <a:ext cx="8153400" cy="5331296"/>
          </a:xfrm>
        </p:spPr>
        <p:txBody>
          <a:bodyPr>
            <a:normAutofit lnSpcReduction="10000"/>
          </a:bodyPr>
          <a:lstStyle/>
          <a:p>
            <a:pPr marL="68580" lvl="0" indent="0" algn="just">
              <a:buClr>
                <a:srgbClr val="DD8047"/>
              </a:buClr>
              <a:buNone/>
            </a:pPr>
            <a:r>
              <a:rPr lang="es-ES" sz="2400" b="1" dirty="0">
                <a:solidFill>
                  <a:srgbClr val="00B050"/>
                </a:solidFill>
                <a:latin typeface="Calibri Light" pitchFamily="34" charset="0"/>
                <a:cs typeface="Arial" pitchFamily="34" charset="0"/>
              </a:rPr>
              <a:t>Excepciones</a:t>
            </a:r>
          </a:p>
          <a:p>
            <a:pPr lvl="0" algn="just">
              <a:buClr>
                <a:srgbClr val="DD8047"/>
              </a:buClr>
            </a:pPr>
            <a:r>
              <a:rPr lang="es-ES" sz="2400" b="1" dirty="0">
                <a:solidFill>
                  <a:prstClr val="black"/>
                </a:solidFill>
                <a:latin typeface="Calibri Light" pitchFamily="34" charset="0"/>
                <a:cs typeface="Arial" pitchFamily="34" charset="0"/>
              </a:rPr>
              <a:t>I</a:t>
            </a:r>
            <a:r>
              <a:rPr lang="es-ES" sz="2400" dirty="0">
                <a:solidFill>
                  <a:prstClr val="black"/>
                </a:solidFill>
                <a:latin typeface="Calibri Light" pitchFamily="34" charset="0"/>
                <a:cs typeface="Arial" pitchFamily="34" charset="0"/>
              </a:rPr>
              <a:t>.- Cuando solo incrementan sus ingresos o el valor de sus acciones y actividades.</a:t>
            </a:r>
          </a:p>
          <a:p>
            <a:pPr lvl="0" algn="just">
              <a:buClr>
                <a:srgbClr val="DD8047"/>
              </a:buClr>
            </a:pPr>
            <a:r>
              <a:rPr lang="es-ES" sz="2400" b="1" dirty="0">
                <a:solidFill>
                  <a:prstClr val="black"/>
                </a:solidFill>
                <a:latin typeface="Calibri Light" pitchFamily="34" charset="0"/>
                <a:cs typeface="Arial" pitchFamily="34" charset="0"/>
              </a:rPr>
              <a:t>II.- </a:t>
            </a:r>
            <a:r>
              <a:rPr lang="es-ES" sz="2400" dirty="0">
                <a:solidFill>
                  <a:prstClr val="black"/>
                </a:solidFill>
                <a:latin typeface="Calibri Light" pitchFamily="34" charset="0"/>
                <a:cs typeface="Arial" pitchFamily="34" charset="0"/>
              </a:rPr>
              <a:t>Cuando solo disminuyen sus deducciones o perdidas o reduzcan las cantidades acreditables o compensadas o los pagos provisionales o contribuciones a cuenta</a:t>
            </a:r>
            <a:r>
              <a:rPr lang="es-ES" sz="2400" b="1" dirty="0" smtClean="0">
                <a:solidFill>
                  <a:prstClr val="black"/>
                </a:solidFill>
                <a:latin typeface="Calibri Light" pitchFamily="34" charset="0"/>
                <a:cs typeface="Arial" pitchFamily="34" charset="0"/>
              </a:rPr>
              <a:t>.</a:t>
            </a:r>
          </a:p>
          <a:p>
            <a:pPr lvl="0" algn="just">
              <a:buClr>
                <a:srgbClr val="DD8047"/>
              </a:buClr>
            </a:pPr>
            <a:endParaRPr lang="es-ES" sz="2400" b="1" dirty="0">
              <a:solidFill>
                <a:prstClr val="black"/>
              </a:solidFill>
              <a:latin typeface="Calibri Light" pitchFamily="34" charset="0"/>
              <a:cs typeface="Arial" pitchFamily="34" charset="0"/>
            </a:endParaRPr>
          </a:p>
          <a:p>
            <a:pPr lvl="0" algn="just">
              <a:buClr>
                <a:srgbClr val="DD8047"/>
              </a:buClr>
            </a:pPr>
            <a:r>
              <a:rPr lang="es-ES" sz="2400" b="1" dirty="0">
                <a:solidFill>
                  <a:prstClr val="black"/>
                </a:solidFill>
                <a:latin typeface="Calibri Light" pitchFamily="34" charset="0"/>
                <a:cs typeface="Arial" pitchFamily="34" charset="0"/>
              </a:rPr>
              <a:t>III.- </a:t>
            </a:r>
            <a:r>
              <a:rPr lang="es-ES" sz="2400" dirty="0">
                <a:solidFill>
                  <a:prstClr val="black"/>
                </a:solidFill>
                <a:latin typeface="Calibri Light" pitchFamily="34" charset="0"/>
                <a:cs typeface="Arial" pitchFamily="34" charset="0"/>
              </a:rPr>
              <a:t>Cuando el contribuyente haga dictaminar por el contador publico, autorizado sus estados financieros, podrá corregir, en su caso, la declaración original como consecuencia de los resultados obtenidos en el dictamen respectivo</a:t>
            </a:r>
            <a:r>
              <a:rPr lang="es-ES" sz="2400" dirty="0" smtClean="0">
                <a:solidFill>
                  <a:prstClr val="black"/>
                </a:solidFill>
                <a:latin typeface="Calibri Light" pitchFamily="34" charset="0"/>
                <a:cs typeface="Arial" pitchFamily="34" charset="0"/>
              </a:rPr>
              <a:t>.</a:t>
            </a:r>
          </a:p>
          <a:p>
            <a:pPr lvl="0" algn="just">
              <a:buClr>
                <a:srgbClr val="DD8047"/>
              </a:buClr>
            </a:pPr>
            <a:endParaRPr lang="es-ES" sz="2400" dirty="0">
              <a:solidFill>
                <a:prstClr val="black"/>
              </a:solidFill>
              <a:latin typeface="Calibri Light" pitchFamily="34" charset="0"/>
              <a:cs typeface="Arial" pitchFamily="34" charset="0"/>
            </a:endParaRPr>
          </a:p>
          <a:p>
            <a:pPr lvl="0" algn="just">
              <a:buClr>
                <a:srgbClr val="DD8047"/>
              </a:buClr>
            </a:pPr>
            <a:r>
              <a:rPr lang="es-ES" sz="2400" b="1" dirty="0">
                <a:solidFill>
                  <a:prstClr val="black"/>
                </a:solidFill>
                <a:latin typeface="Calibri Light" pitchFamily="34" charset="0"/>
                <a:cs typeface="Arial" pitchFamily="34" charset="0"/>
              </a:rPr>
              <a:t>IV.- </a:t>
            </a:r>
            <a:r>
              <a:rPr lang="es-ES" sz="2400" dirty="0">
                <a:solidFill>
                  <a:prstClr val="black"/>
                </a:solidFill>
                <a:latin typeface="Calibri Light" pitchFamily="34" charset="0"/>
                <a:cs typeface="Arial" pitchFamily="34" charset="0"/>
              </a:rPr>
              <a:t>Cuando la presentación de la declaración que modifica a la original se establezca como obligación por disposición de ley.</a:t>
            </a:r>
          </a:p>
          <a:p>
            <a:endParaRPr lang="es-ES" dirty="0"/>
          </a:p>
        </p:txBody>
      </p:sp>
    </p:spTree>
    <p:extLst>
      <p:ext uri="{BB962C8B-B14F-4D97-AF65-F5344CB8AC3E}">
        <p14:creationId xmlns:p14="http://schemas.microsoft.com/office/powerpoint/2010/main" val="216845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solidFill>
                  <a:srgbClr val="0070C0"/>
                </a:solidFill>
                <a:latin typeface="Calibri Light" pitchFamily="34" charset="0"/>
                <a:cs typeface="Arial" pitchFamily="34" charset="0"/>
              </a:rPr>
              <a:t>Devoluciones de pagos indebidos</a:t>
            </a:r>
            <a:endParaRPr lang="es-MX" sz="3600" b="1" dirty="0">
              <a:solidFill>
                <a:srgbClr val="0070C0"/>
              </a:solidFill>
              <a:latin typeface="Calibri Light"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MX" sz="3200" dirty="0" smtClean="0">
                <a:latin typeface="Calibri Light" pitchFamily="34" charset="0"/>
                <a:cs typeface="Arial" pitchFamily="34" charset="0"/>
              </a:rPr>
              <a:t>Articulo 22. Las autoridades fiscales devolverán las cantidades pagadas indebidamente y las que procedan conforme a las leyes fiscales. </a:t>
            </a:r>
            <a:endParaRPr lang="es-MX" sz="3200" dirty="0">
              <a:latin typeface="Calibri Light" pitchFamily="34" charset="0"/>
              <a:cs typeface="Arial" pitchFamily="34" charset="0"/>
            </a:endParaRPr>
          </a:p>
        </p:txBody>
      </p:sp>
      <p:sp>
        <p:nvSpPr>
          <p:cNvPr id="3074" name="AutoShape 2" descr="data:image/jpeg;base64,/9j/4AAQSkZJRgABAQAAAQABAAD/2wCEAAkGBhMRERQUEBQWExMRFxYYFxIVFRYWExgUFRQXFRUUEhcXGyYfGBojHRoXHzshIycpLiwsFh4xNTArNScrLCkBCQoKBQUFDQUFDSkYEhgpKSkpKSkpKSkpKSkpKSkpKSkpKSkpKSkpKSkpKSkpKSkpKSkpKSkpKSkpKSkpKSkpKf/AABEIAOAA4QMBIgACEQEDEQH/xAAcAAEAAQUBAQAAAAAAAAAAAAAABgIDBAUHCAH/xABMEAACAQIEAgcECAMEBA8BAAABAgADEQQSITEFQQYHEyJRYXEygZGhFCNCUmKxwfBygtEWM1PhJEOS8RUXJTQ1RFRzhKKjsrTT4gj/xAAUAQEAAAAAAAAAAAAAAAAAAAAA/8QAFBEBAAAAAAAAAAAAAAAAAAAAAP/aAAwDAQACEQMRAD8A7jERAREQEREBERAREQEREBERAREQEREBERAREQEREBERAREQEREBERAREQEREBERAREQEREBERAREQEREBERAREQEREBERAREQEREBERAREQEREBERAREQEREBERAREQEREBERAREQEREBETDxPFaaEqTdhuqguwHiwUHKPM2EDMiYXCuLJiELUwwCsVIYWIZdwfiPyOoImbAREQEREBERAREQETHxeOWna9yW2VQSxtubeA/UeIn3C45Kl8h20KkFWU2uAysAV011EC/ERAREQEREBERAREQEREBERAT4TafZGek+KqVhUw9EAqVtVqEkKM4P1d1IbNaxspDWcG66XDI4txjNZKTAJbM9YkhAo3CMPaP8OvLS+ZYXiumNSo5w2HXLTOdmNKiDVFNCO0qpTUkHWwyd5iai3GjCWeOcPqqKTWp1K1R1VaTYen3mbMFGYjtbmxObPooZidLHb9CsTQw1NgtKp2ru9gc9WoezqGnXWmxGepTpE3z2BZai3u7G4SDB4ytTpgUsE600uMr1qYrkXN2CgsGZva7zgknWxm34XxSliaSVqDh6dQXVh5Egg+BBBBB1BBBmJgsJVdb1iQG1KC2ax1CORppe3d3yi53vsqNBUFkAUb2AAGu+ggVxEQEREBETVdJuktHAYdq+IJCrYBRq7u2i06Y5sT7hqSQATA2NeuqKWdgqqLlmICgeJJ0EiGM63+F0yQcRntbWnSrVEJNtFdUKt7j85xLpn08r8RqFqzZKKnuUFb6tANmP33/ERpy03jLVCxG9rg+vPxgeg+G8drY3GvVp3+hlKYoDQE5QWqVHX2kuXy6/4Ww0vkY3jtVqvaIooLh1qXzuBVq003K5b0yNzlc39k3XMZFOqjiZFKigINhiARrmDJVBy5r6KVqI+W2+t+Qm2J4Kri4GqlWC2UgEaWUMCBcXW/IMbQNtS46UF8QAE51kPdA+9VQ96mPO7AAXJAm6Bkdq4HIFyXKWBRzc6W9mod9vtHfmb73OD4hqLiiwHZN/ckH2GALNhyPAAFlI+yGWwyAsG+iIgIiICIiAiIgIiICW6tdUtmYLcgC5Aux2AvzPhLk5p096wMIvZGk4rVMPVOall7jqQ1GqgdiBmsx1F72K6ZrgM7jfXBgqNVqKM7sobNXVL4dCLjViRnNwRZdLixI1IjLdblNWRKWGIpJku1eoVqEOwz1HyoU1uWLZjc3MzehHB8DWqF0w9TLSVclSu1VglNbqir2gKqR3hZSeZIW4WQTi1dMbxYgj6o1Au1s1Oitze573tO9tyqWAJ0ITvhmOr4mumKD9gWFRaKsgPaIxUO6K2na2UBVJvlUjcMDMOF8J7E0FWs+INSq9Y1HK5ijUWFRu6AMpdk0AsCw8BaxxjgaqtNKdmRrZEDWbtANTTtrZluSQVK6nMAzmbzhHC+yGZjmqMNT9lQSWKoP4iSTuSeQAVQ2MREBERAREQPjNbeeZ+snpw3EMW1mH0aiWWgBsQO61Y+Je2h+7lHM36j12dLThcIuHpEirjMwLDdaC27S3m1wn8zHlPPbNf3fAW290Cutrv8P6+f5SytY5tvZ5/LSfarc9jb85TRIsbX23+AgdI6suI5BUPKjWo1TbmlVWoVL3+yoCMf4ROy8Or3Ivz09fCeaujHGVw1cNUXPTdWpVU5tSfR8tzuLBvPLbS952ro1xnKqI7ioLApXW+V6RbusQdQ49lhuG5C4EDoD4xaKIKhC93bYd2wNuXMaTDxdVSisNrLVHpTdXb5ae8yxxGvSr0slQBiLFSGsQ4BAZSDcGxO3iZqsBjqelK4VKSilm2UPXIRUHmAQfQiBNony8+wEREBERAREQERED4ZEW6J4NsUcQmHQMGY5luFqVT7dVkBykjUZiLlix5AnfY/EZyaasVAH1lRdCoI0RDycjXyGul1kd4hWcFcPhie0qsFUNdlp01AzEjkoWxIuB31AsXS4K9R8TU+jYY5KQsatZfsryK/jbUL4C7G+gkZw3Ua1Gpmo4sBVYOjPSzVgyNnS7Z8pIfXNl906bwrha4emES55s7WzO59p3sALnyAA0AAAAmZA1vB+Edii52z1FRUzcgigAKg5DS/md9gBsoiAiIgIiICImg6ddIPoOAxFce2iWp871XISnp4ZiPcDA8/dafSE4rieIe/1dFuxT+GjcMR61M59wkLSuWJCjffwt5ynHuSQt7nmeZJ3J8+fvmTTohUsOe593+74wLaYZnOrf0laUshIbewt6E3v8hMzA0tBf3+/U/KY/Fnuw8/1NhAoSxYEd3Lt7idfdJN0f6RnDkhi5pMCSqZc6uVsKtPOMucDcHRgbHlaOK2thy0+ZnwVCu+t9x8DpA7Zw7GPjFHZh2JAN6OSxG1wruGUfEDYM25sV6lXDOtTFYV3wVM1UK06hLCpnam9WuLgVOdw1wL33FzpeqriNKpUbDV8rFu/SzfhHfUeBHtD1bwnZ6WGpKmRF7jk3BNwSdyb+MCNYfpDwtxdatRDYbLVDqLDuqyrpt9kzNwXHKJKrhsaWY7U65Y5z4fWgMSeQVh6EaTRdJOr6kyO2DUUqm66laZO5VwNAD94C48+fPbtqrgo6EhqbcjbVXXY/MG9xoYHoTh/EO0uGBSolsyHUi97Mp+0hsbHyIIBBAzJyPoT0ocutKo3fW/Ys5Js5IvQL2J7NwLa3ylUt9kDqmAxgq0w6873BtdWBKsrW0uCCD5iBkREQEREBMPH4llyrTF3c2BPsoLa1H11A0FhuWUaAki9isSKa3IJJIAUbljsB+7AAk6AzUYjHqiu9RhyLvytfRE5kC9gOZPiYFjiuOTDUmbU2BtuzM25bKurkkjQbllUbiX+i/AzRVqtYk169i97dxd1pC3hcknmxNrKFVcTgeBbE1VxVXSko/0ej8frnPPQnLb7xY3umSUQEREBERAREQEREBORf8A9A8Yy08Lhx9t3rNrYWpLlQHxuz3/AJZ12edevTHCpxRlBv2FClTIvsXZqp99mX5QOY4YZnJP7/dpnVdwvjp8TaY2CW1/Q/kJmUxd/wB+MDNTT3mw9/7M1eKrXqHyE2Y3HuPzYTU9mQ7HzI/p8rQL2GU7+Z+WsyRhSyk2Jy2vobDNdVLfdBItrudJM+qrC4eo2MWvQo16lOgK9FaygpamSKo10+0nwk+6XUUqcPx1HDqOxFFcTSejRWnh8tN6eICh10dmXLt+I6XAgcS4Ximw9ZKgOU03Do17WI3/APLfy3noLopx8Yqj3u5UQlaibWfxF9bHf5cp5+qUgwI936fp850jC4/sUwmPUgJVSlSxQBFgwAVav5D4ad6B1qjSsLE3FvlIh036FtiCtXDKDWFlJJy3p6kBtDcg7Gx3PjJhQrKFvfcA+7eU0643BsIHJOG4DEYDGUamLosERu8696moKkFyeQW97sBtpc2k06B9OFxWPxVBbdmUWpSI+0adqdVr+hpWH4TNL1s9Mqf0dsGpzVaw7/4KZ3LeF9dPloZCurLEFeK4PKTrUdSBzVqFXQjmNL+6B6SnwTR4/pfRpuaaBqrp7eSwRBcjv1GIW9wRYEnQ6aGY1PrAwwB7bNRbdUI7Rqii1zRWjmZ7XsRa43tYgkJNLdesqKWchVUXLHQADckzTYfplQfW1VVOoqNRqCnbxLAEAeZsJ9q4oVCKjf3a2NOnsGO4q1fLYqvL2jrbIFrF4o+3U7pYHKptemhGpa/2yN/DReRLajhXCPpr3a5wdJ7qDe9aorXJJvrTB087FdswOPZ+J4hqKMVoUiv0iqtwzXF1oU2+yx0JtqqkHRmUieYegtNVRFCqgCqqiyhQLAADYAQLgEREBERAREQEREBERATzD1uf9MY3+Kj8fotOenp5g61E/wCVsdf/ABKf/wAemRAhWEbUg76/Mf5TMpPrf96ia+o1nB/d9Zn0Tf8AfOBmh9QeVv8A9WmBiyc99hpp8LH4flNnRa49P0/y/KWOI0BluANLk+J0v+VvhA+8H45WwtXtMNUNKoUZMwCt3W1ZbOCNbDlL/Gek+JxOmJxFWqBbus5yeR7MWS401tymjov9/X92MyAL2v8Au0DNw7c/f8dROndBkTE4E4epsTVpnxAZy9NgeRAZdeVhOVUa2thty/MSX9EONjDlgWC5ypBO17FSPW2X4QOj9BuIO1FsNW/vsGezYHnT3R9zpa1vKYfTvp6uDp9lR71dr2B2Xlma3h4aXtbxIi/HeldOnjDVoVlWoaLI9g1RS4BNPNl9kk3W+pHdnOMZi3qOXqMWdt2O58oGTWxbOzM7Fmc3ZzqxPiT+9JuOiFUjG0CpKsrNZl9oDsqgbL5kXHlykcTTU7ySdB0zYlWvbs0dyT4AZNPO7r84HRcfTC5KNILmPLUi4IJZiOQ73usPCbbg3CEpgORmLWtfUv8Ajb8Pguwvfc6aro1hM96jb1myjypg629e8f8AZ8JucdjiCSN9gPAekDarjTf9mR7HYPGNVTA4KyUcQGc173NCmGtUQAgjKCykLfXMEACi4ysJWupOx3m74VVK16DEe0alK/k6dp/7qSj3wJFwbhFPC0Uo0RZEHPVmY6s7ndmY3JJ3JmdEQEREBERAREQEREBERATz113cHNLiZq2OXF0kfNfQ1KP1TgeYXs/9qehZyHrt4X3C6U1Oa1UvZsy9ij58hCZdUNiGbYXAuBA4LVTTy/WXsHU19Rv+KV1wNtwf3r8Y4aKaVqZrC9IsO030QnVtNbjfTwgZ9Nrfv9+Y98zcNh3rdymrVDtZRfQ6i52Hv8Z0vgfQ7hddFajSqYhWF1YUK1m9C4CcuZkqqcPw+AoGq6JgqNNQSWyvWtooCol1BvlA9q5I0gedeK8JqYes1KsmR0t3bk6EBlKkjUHxlukmvlJV1k8XSrifqqYyVEoVkr1M5xLo9IMqszuwRBc91QBdZF6en7+ED7RXXzl+pVGXvaD8vT5/GWO1A8vz18BLbJm1NwBygY5LXsNfQcttuUrCNvbb0mUq+H6f1lQ2NtPL+kDDJJ252k06N0hRwVau32hlUjWyrdnI/mFv5BIxwzhj4iv2VEXZsx2JAABJJty2HqQOc6rxLhVGjh0puQLBadOjf/WElb1WBszEtfKOeut4G84DR7Jaa/cp/MKFP5mY+JrjM1z6el5ew+I1qctAAfe1/wAhNFiKhNRrkWGxAvfbfwO/5+UDaUMau2YDzY20kh4FixUxNFWuEBLIfs1HFNzmHiF5DmdeQMh2AoA+4ix9CDJr0WXtKtG+6M72/hpsn51BAnUREBERAREQEREBERAREQEinWLwJsVhxlF8mfP3mB7J6bU6uVAp7RspNhdfG5tY7fjHSShhUZqzWCi9lUu1vJVuT4zSVeldWtSzrQNGm4IAxKlXdToDlzKEUixuWJ11AgeYOJYRqdRlYjMvNdVYMoZXQ80ZbMDzBEwe3OxnYOPdDEr0wn1NN1LFay1VLWY5ij5q+Vlvc+rE6XYmDcQ6v8VSJKhKii3eFSmD8C36wLHA+lmIw2Hq0aFarTWuy3KOwKhc2YoAwszXGumg9CMvj3TVsRVrsEa1enSpXdyzrSpMjNc3sxqMik8vXea7+yuMvfswANb56XLwsxv7o/sxiS2iA35LUpfqwgY2IxT1WL1DmY2ux8hbloPdKPLW3p/Sb/C9B8c+1E+9kHute8Dq/wCIH/qzi/Iq9/khF/S8DQpTAN/D8/jAf1/fuknw3VrxBrDsGQHxSrba+tqenvIlXFugBwtEvicTSpPYkU9GJsCSoCuWvyvlAgRnPeXRy+J9w/3Sihh2IOVS2XcgX213EzeEYdKtWnTaqlNXdVZ8yXCkgHKC2ptt528DA6T0C6PVWot9CpWVhmbGVv7tmC/6se1WsdAosmrXN730nSCoj1KDtnqVO3oEVG+yC9O6qosqpysvhrrv2vA8ZwWHw60qLqtKimRV73soAoGo7241nn3G8eUrTV7o1PsSVYFTem1ybHcXG+2kCfrVslVjzP8An+s1GKe+viflKsVjmaiwVbnNtm3uLaWG1wN7bzT1MXUuFYXPkQVA8SbXv/SBv8BiNgo33k86CHNVJ/w6R/8AVcf/AFzl+CxGtzoOXrJ31c8WUVcRm0+qw2ouSfrMTyHr84HTImF/wxR++P8AMbj1lVPitJrhXBtvqIGXEx0xyHUMLeNwR8RLn0hfEQLkS2K6/eHxECup2YfEQLkSjt1+8PiJR9Np/fXT8QgXolmhi0e+Rg1iQbHYjcEcjL0BERA0/E+iWGxF+0pjM17uoCub794a6/oJoU6pMIt8lTFqNbAYqtZfC3e5ba32Em0QIXS6skUWGKxZAta+Iq3Ft9Q3PwlB6r0/7ZjRsLDFVwNP55N4gRWj0CC3/wBLxRv41AbacrgmYdTqvpls5xOKL+P0iso08OzYWk2iBCavVuCtvpOKP/icRbb/ALy/zMsp1Ztf/nmJAFrAYnEnb1rbanSTyIHP8R1SUqhHaVHqAc6ju77kk5mJJ+PjNZX6mQqMKBpKSTlJS9iRYEjS+50J2nU4gcePUjVO+KZTckBBpfTV85a+t9NBtppL9HqadjavWL6CzZe9oNS3eIJ25Dnqb6daiByar1QEWy1atlFgDlNrnvWNtvKYmK6pHbRne1rZiQb3Gumlvn6zskQPP9Tq2x2GLZK4ZWUA9oLCy3I1vbnuR4TFw/RTGHVeyY6gkAtrppcc9drX1E9DVaSt7ShvUXlFPA019lFW5vooGumvyHwgef36F8Ta1lp2JAuMxyg21IsL/HlM3A9BOIJcsWzN3QVyjIovb7epOZp3cUl8B8JUEHhA5RgegmIdRmqODpfMbnTa+9/S/ObLC9XmIBBNbLrfun3W1+N7f1nRogQen0CrDfEOb+ZPp7pcp9BXG9ZyT4W08beUmkQIl/YjUEVqgIFjrv8APSYdXq/c3tVe7X3a/pa/h6ScxAgf/F05IJrMLcr2Fx9oAX9dbyqn1bAEXqM29yzEnyA08ZOogRTC9B1Rs2ci22pN7XtcWFreRkopU8otcn1lc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Tree>
    <p:extLst>
      <p:ext uri="{BB962C8B-B14F-4D97-AF65-F5344CB8AC3E}">
        <p14:creationId xmlns:p14="http://schemas.microsoft.com/office/powerpoint/2010/main" val="2491999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12776"/>
            <a:ext cx="8229600" cy="4525963"/>
          </a:xfrm>
        </p:spPr>
        <p:txBody>
          <a:bodyPr>
            <a:normAutofit/>
          </a:bodyPr>
          <a:lstStyle/>
          <a:p>
            <a:pPr algn="just"/>
            <a:r>
              <a:rPr lang="es-MX" dirty="0" smtClean="0">
                <a:latin typeface="Calibri Light" pitchFamily="34" charset="0"/>
                <a:cs typeface="Arial" pitchFamily="34" charset="0"/>
              </a:rPr>
              <a:t>En el caso de contribuciones que se hubieran retenido, la devolución se efectuara a los contribuyentes a quienes se les hubiera retenido la contribución de que se trate. Tratándose de los impuestos indirectos, la devolución por pago de lo indebido se efectuara a las personas que hubieran pagado el impuesto trasladado a quien lo causo, siempre que no lo hayan acreditado; por lo tanto, quien traslado el impuesto, ya sea en forma expresa y por separado o incluido en el precio, no tendrá derecho a solicitar su devolución. </a:t>
            </a:r>
            <a:endParaRPr lang="es-MX" dirty="0">
              <a:latin typeface="Calibri Light" pitchFamily="34" charset="0"/>
              <a:cs typeface="Arial" pitchFamily="34" charset="0"/>
            </a:endParaRPr>
          </a:p>
        </p:txBody>
      </p:sp>
    </p:spTree>
    <p:extLst>
      <p:ext uri="{BB962C8B-B14F-4D97-AF65-F5344CB8AC3E}">
        <p14:creationId xmlns:p14="http://schemas.microsoft.com/office/powerpoint/2010/main" val="142651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153400" cy="4999856"/>
          </a:xfrm>
        </p:spPr>
        <p:txBody>
          <a:bodyPr>
            <a:normAutofit/>
          </a:bodyPr>
          <a:lstStyle/>
          <a:p>
            <a:pPr algn="just"/>
            <a:r>
              <a:rPr lang="es-MX" dirty="0" smtClean="0">
                <a:latin typeface="Calibri Light" pitchFamily="34" charset="0"/>
                <a:cs typeface="Arial" pitchFamily="34" charset="0"/>
              </a:rPr>
              <a:t>Tratándose de los impuestos indirectos pagados en la importación, procederá la devolución al contribuyente siempre y cuando la cantidad pagada no se hubiere acreditado. </a:t>
            </a:r>
          </a:p>
          <a:p>
            <a:pPr algn="just"/>
            <a:endParaRPr lang="es-MX" dirty="0" smtClean="0">
              <a:latin typeface="Calibri Light" pitchFamily="34" charset="0"/>
              <a:cs typeface="Arial" pitchFamily="34" charset="0"/>
            </a:endParaRPr>
          </a:p>
          <a:p>
            <a:pPr algn="just"/>
            <a:r>
              <a:rPr lang="es-MX" dirty="0" smtClean="0">
                <a:latin typeface="Calibri Light" pitchFamily="34" charset="0"/>
                <a:cs typeface="Arial" pitchFamily="34" charset="0"/>
              </a:rPr>
              <a:t>Lo dispuesto en el párrafo anterior, se aplicara sin perjuicio del acredita miento de los impuestos indirectos a que tengan derecho los contribuyentes, de conformidad con lo dispuesto en las leyes que los establezcan. </a:t>
            </a:r>
          </a:p>
          <a:p>
            <a:endParaRPr lang="es-MX" dirty="0">
              <a:latin typeface="Calibri Light" pitchFamily="34" charset="0"/>
            </a:endParaRPr>
          </a:p>
        </p:txBody>
      </p:sp>
    </p:spTree>
    <p:extLst>
      <p:ext uri="{BB962C8B-B14F-4D97-AF65-F5344CB8AC3E}">
        <p14:creationId xmlns:p14="http://schemas.microsoft.com/office/powerpoint/2010/main" val="315346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024744" cy="1143000"/>
          </a:xfrm>
        </p:spPr>
        <p:txBody>
          <a:bodyPr>
            <a:normAutofit/>
          </a:bodyPr>
          <a:lstStyle/>
          <a:p>
            <a:r>
              <a:rPr lang="es-ES" b="1" dirty="0" smtClean="0">
                <a:latin typeface="Calibri Light" pitchFamily="34" charset="0"/>
                <a:cs typeface="Arial" panose="020B0604020202020204" pitchFamily="34" charset="0"/>
              </a:rPr>
              <a:t>Saldos a Favor</a:t>
            </a:r>
            <a:endParaRPr lang="es-MX" dirty="0">
              <a:latin typeface="Calibri Light" pitchFamily="34" charset="0"/>
              <a:cs typeface="Arial" panose="020B0604020202020204" pitchFamily="34" charset="0"/>
            </a:endParaRPr>
          </a:p>
        </p:txBody>
      </p:sp>
      <p:sp>
        <p:nvSpPr>
          <p:cNvPr id="3" name="2 Marcador de contenido"/>
          <p:cNvSpPr>
            <a:spLocks noGrp="1"/>
          </p:cNvSpPr>
          <p:nvPr>
            <p:ph idx="1"/>
          </p:nvPr>
        </p:nvSpPr>
        <p:spPr>
          <a:xfrm>
            <a:off x="251520" y="2060848"/>
            <a:ext cx="8153400" cy="4495800"/>
          </a:xfrm>
        </p:spPr>
        <p:txBody>
          <a:bodyPr>
            <a:normAutofit/>
          </a:bodyPr>
          <a:lstStyle/>
          <a:p>
            <a:pPr algn="just">
              <a:buNone/>
            </a:pPr>
            <a:r>
              <a:rPr lang="es-ES" dirty="0" smtClean="0">
                <a:latin typeface="Calibri Light" pitchFamily="34" charset="0"/>
                <a:cs typeface="Arial" panose="020B0604020202020204" pitchFamily="34" charset="0"/>
              </a:rPr>
              <a:t>Cuando la contribución se calcule por ejercicios, únicamente se podrá solicitar la devolución del saldo a favor cuando se haya presentado la declaración del ejercicio, salvo que se trate del cumplimiento de una resolución o sentencia firmes, de autoridad competente, en cuyo caso, podrá solicitarse la devolución independientemente de la presentación de la declaración.</a:t>
            </a:r>
          </a:p>
          <a:p>
            <a:endParaRPr lang="es-MX" dirty="0"/>
          </a:p>
        </p:txBody>
      </p:sp>
    </p:spTree>
    <p:extLst>
      <p:ext uri="{BB962C8B-B14F-4D97-AF65-F5344CB8AC3E}">
        <p14:creationId xmlns:p14="http://schemas.microsoft.com/office/powerpoint/2010/main" val="2211783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Arial" panose="020B0604020202020204" pitchFamily="34" charset="0"/>
                <a:cs typeface="Arial" panose="020B0604020202020204" pitchFamily="34" charset="0"/>
              </a:rPr>
              <a:t>Derecho  a la Devolución.</a:t>
            </a:r>
            <a:endParaRPr lang="es-MX"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a:bodyPr>
          <a:lstStyle/>
          <a:p>
            <a:pPr marL="0" indent="0" algn="just">
              <a:buNone/>
            </a:pPr>
            <a:r>
              <a:rPr lang="es-ES" dirty="0">
                <a:latin typeface="Arial" panose="020B0604020202020204" pitchFamily="34" charset="0"/>
                <a:cs typeface="Arial" panose="020B0604020202020204" pitchFamily="34" charset="0"/>
              </a:rPr>
              <a:t>S</a:t>
            </a:r>
            <a:r>
              <a:rPr lang="es-ES" dirty="0" smtClean="0">
                <a:latin typeface="Arial" panose="020B0604020202020204" pitchFamily="34" charset="0"/>
                <a:cs typeface="Arial" panose="020B0604020202020204" pitchFamily="34" charset="0"/>
              </a:rPr>
              <a:t>i el pago de lo indebido se hubiera efectuado en cumplimiento de acto de autoridad, el derecho a la devolución en los términos de este articulo, nace cuando dicho acto se anule. </a:t>
            </a:r>
            <a:endParaRPr lang="es-MX" dirty="0"/>
          </a:p>
        </p:txBody>
      </p:sp>
    </p:spTree>
    <p:extLst>
      <p:ext uri="{BB962C8B-B14F-4D97-AF65-F5344CB8AC3E}">
        <p14:creationId xmlns:p14="http://schemas.microsoft.com/office/powerpoint/2010/main" val="1124447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chemeClr val="accent2">
                    <a:lumMod val="50000"/>
                  </a:schemeClr>
                </a:solidFill>
                <a:latin typeface="Arial" panose="020B0604020202020204" pitchFamily="34" charset="0"/>
                <a:cs typeface="Arial" panose="020B0604020202020204" pitchFamily="34" charset="0"/>
              </a:rPr>
              <a:t>Plazo para aclaración de errores de datos.</a:t>
            </a:r>
            <a:endParaRPr lang="es-MX" dirty="0">
              <a:solidFill>
                <a:schemeClr val="accent2">
                  <a:lumMod val="50000"/>
                </a:schemeClr>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a:bodyPr>
          <a:lstStyle/>
          <a:p>
            <a:pPr marL="0" indent="0" algn="just">
              <a:buNone/>
            </a:pPr>
            <a:r>
              <a:rPr lang="es-ES" dirty="0" smtClean="0">
                <a:latin typeface="Arial" panose="020B0604020202020204" pitchFamily="34" charset="0"/>
                <a:cs typeface="Arial" panose="020B0604020202020204" pitchFamily="34" charset="0"/>
              </a:rPr>
              <a:t>cuando en una solicitud de devolución existan errores en los datos contenidos en la misma, la autoridad requerirá al contribuyente para que mediante escrito y en un plazo de 10 días aclare dichos datos, apercibiéndolo que de no hacerlo dentro de dicho plazo, se le tendrá por desistido de la solicitud de devolución correspondiente. </a:t>
            </a:r>
            <a:endParaRPr lang="es-MX" dirty="0"/>
          </a:p>
        </p:txBody>
      </p:sp>
    </p:spTree>
    <p:extLst>
      <p:ext uri="{BB962C8B-B14F-4D97-AF65-F5344CB8AC3E}">
        <p14:creationId xmlns:p14="http://schemas.microsoft.com/office/powerpoint/2010/main" val="2846566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153400" cy="990600"/>
          </a:xfrm>
        </p:spPr>
        <p:txBody>
          <a:bodyPr>
            <a:normAutofit fontScale="90000"/>
          </a:bodyPr>
          <a:lstStyle/>
          <a:p>
            <a:r>
              <a:rPr lang="es-ES" b="1" dirty="0" smtClean="0">
                <a:latin typeface="Arial" pitchFamily="34" charset="0"/>
                <a:cs typeface="Arial" pitchFamily="34" charset="0"/>
              </a:rPr>
              <a:t>Plazo para solicitar la devolución.</a:t>
            </a:r>
            <a:endParaRPr lang="es-MX" dirty="0"/>
          </a:p>
        </p:txBody>
      </p:sp>
      <p:sp>
        <p:nvSpPr>
          <p:cNvPr id="3" name="2 Marcador de contenido"/>
          <p:cNvSpPr>
            <a:spLocks noGrp="1"/>
          </p:cNvSpPr>
          <p:nvPr>
            <p:ph idx="1"/>
          </p:nvPr>
        </p:nvSpPr>
        <p:spPr>
          <a:xfrm>
            <a:off x="500034" y="2000240"/>
            <a:ext cx="8153400" cy="4495800"/>
          </a:xfrm>
        </p:spPr>
        <p:txBody>
          <a:bodyPr>
            <a:normAutofit fontScale="85000" lnSpcReduction="20000"/>
          </a:bodyPr>
          <a:lstStyle/>
          <a:p>
            <a:pPr algn="just"/>
            <a:r>
              <a:rPr lang="es-ES" dirty="0" smtClean="0">
                <a:latin typeface="Arial" pitchFamily="34" charset="0"/>
                <a:cs typeface="Arial" pitchFamily="34" charset="0"/>
              </a:rPr>
              <a:t>Cuando se solicite la devolución, esta deberá efectuarse dentro del plazo de cuarenta días siguientes a la fecha en que se presento la solicitud ante la autoridad fiscal competente con todos los datos, incluyendo para el caso de deposito en cuenta, los datos de la institución integrante del sistema financiero y el numero de cuenta para transferencias electrónicas del contribuyente en dicha institución financiera debidamente integrado de conformidad con las disposiciones del banco de México, así como los demás informes y documentos que señale el reglamento de este código; tratándose de contribuyentes que dictaminen sus estados financieros por contador publico autorizado en los términos del articulo 32-a de este código, el plazo para que las autoridades fiscales efectúen la devolución será de veinticinco días; cuando el contribuyente emita sus comprobantes fiscales digitales a través de la pagina de internet del servicio de administración tributaria, el plazo para que las autoridades fiscales realicen la devolución será de veinte días.</a:t>
            </a:r>
          </a:p>
          <a:p>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Arial" panose="020B0604020202020204" pitchFamily="34" charset="0"/>
                <a:cs typeface="Arial" panose="020B0604020202020204" pitchFamily="34" charset="0"/>
              </a:rPr>
              <a:t>Devolución de cantidades menores a las solicitadas</a:t>
            </a: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smtClean="0">
                <a:latin typeface="Arial" panose="020B0604020202020204" pitchFamily="34" charset="0"/>
                <a:cs typeface="Arial" panose="020B0604020202020204" pitchFamily="34" charset="0"/>
              </a:rPr>
              <a:t>Cuando en la solicitud de devolución únicamente existan errores aritméticos en la determinación de la cantidad solicitada, las autoridades fiscales devolverán las cantidades que correspondan, sin que sea necesario presentar una declaración complementaria.</a:t>
            </a:r>
          </a:p>
          <a:p>
            <a:pPr algn="just"/>
            <a:r>
              <a:rPr lang="es-ES" dirty="0" smtClean="0">
                <a:latin typeface="Arial" panose="020B0604020202020204" pitchFamily="34" charset="0"/>
                <a:cs typeface="Arial" panose="020B0604020202020204" pitchFamily="34" charset="0"/>
              </a:rPr>
              <a:t>En el caso de que las autoridades fiscales devuelvan la solicitud de devolución a los contribuyentes, se considerara que esta fue negada en su totalidad, las autoridades fiscales deberán fundamentar las  causas que sustentan la negativa parcial o total de la devolución.</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611597" y="1124744"/>
            <a:ext cx="7776790" cy="2736850"/>
          </a:xfrm>
        </p:spPr>
        <p:txBody>
          <a:bodyPr>
            <a:noAutofit/>
          </a:bodyPr>
          <a:lstStyle/>
          <a:p>
            <a:pPr algn="just">
              <a:buNone/>
            </a:pPr>
            <a:r>
              <a:rPr lang="es-MX" sz="3600" dirty="0" smtClean="0">
                <a:solidFill>
                  <a:schemeClr val="tx1"/>
                </a:solidFill>
                <a:latin typeface="Arial Rounded MT Bold" pitchFamily="34" charset="0"/>
              </a:rPr>
              <a:t>  </a:t>
            </a:r>
            <a:r>
              <a:rPr lang="es-MX" sz="4400" dirty="0" smtClean="0">
                <a:solidFill>
                  <a:schemeClr val="tx1"/>
                </a:solidFill>
                <a:latin typeface="Calibri Light" pitchFamily="34" charset="0"/>
                <a:cs typeface="Arial" pitchFamily="34" charset="0"/>
              </a:rPr>
              <a:t>art.33.-  Las autoridades fiscales para el mejor cumplimiento de sus facultades estarán a lo siguiente:</a:t>
            </a:r>
          </a:p>
          <a:p>
            <a:pPr algn="just">
              <a:buNone/>
            </a:pPr>
            <a:endParaRPr lang="es-MX" sz="3600" dirty="0">
              <a:latin typeface="Arial" pitchFamily="34" charset="0"/>
              <a:cs typeface="Arial" pitchFamily="34" charset="0"/>
            </a:endParaRPr>
          </a:p>
          <a:p>
            <a:pPr algn="just">
              <a:buNone/>
            </a:pPr>
            <a:endParaRPr lang="es-MX" sz="3600" dirty="0">
              <a:solidFill>
                <a:schemeClr val="tx1"/>
              </a:solidFill>
              <a:latin typeface="Arial" pitchFamily="34" charset="0"/>
              <a:cs typeface="Arial" pitchFamily="34" charset="0"/>
            </a:endParaRPr>
          </a:p>
        </p:txBody>
      </p:sp>
      <p:sp>
        <p:nvSpPr>
          <p:cNvPr id="4" name="2 Subtítulo"/>
          <p:cNvSpPr txBox="1">
            <a:spLocks/>
          </p:cNvSpPr>
          <p:nvPr/>
        </p:nvSpPr>
        <p:spPr>
          <a:xfrm>
            <a:off x="971600" y="3429000"/>
            <a:ext cx="7056784" cy="1152128"/>
          </a:xfrm>
          <a:prstGeom prst="rect">
            <a:avLst/>
          </a:prstGeom>
        </p:spPr>
        <p:txBody>
          <a:bodyPr vert="horz">
            <a:noAutofit/>
          </a:bodyPr>
          <a:lstStyle/>
          <a:p>
            <a:pPr lvl="0" algn="ctr">
              <a:spcBef>
                <a:spcPts val="600"/>
              </a:spcBef>
              <a:buClr>
                <a:schemeClr val="accent2"/>
              </a:buClr>
              <a:buSzPct val="85000"/>
            </a:pPr>
            <a:endParaRPr lang="es-MX" sz="2600" spc="100" dirty="0" smtClean="0">
              <a:latin typeface="Arial" pitchFamily="34" charset="0"/>
              <a:cs typeface="Arial" pitchFamily="34" charset="0"/>
            </a:endParaRPr>
          </a:p>
          <a:p>
            <a:pPr lvl="0" algn="ctr">
              <a:spcBef>
                <a:spcPts val="600"/>
              </a:spcBef>
              <a:buClr>
                <a:schemeClr val="accent2"/>
              </a:buClr>
              <a:buSzPct val="85000"/>
            </a:pPr>
            <a:endParaRPr lang="es-MX" sz="2600" spc="100" dirty="0">
              <a:latin typeface="Arial" pitchFamily="34" charset="0"/>
              <a:cs typeface="Arial" pitchFamily="34" charset="0"/>
            </a:endParaRPr>
          </a:p>
        </p:txBody>
      </p:sp>
      <p:sp>
        <p:nvSpPr>
          <p:cNvPr id="32770" name="AutoShape 2" descr="data:image/jpeg;base64,/9j/4AAQSkZJRgABAQAAAQABAAD/2wCEAAkGBxMTEhUUEhQVFRQXGB4YGBgWFxcXGBoYGhscGyIcGBcaHCgiGholHRkYITEhJSkrLi4uHB80ODMsNygtLisBCgoKDg0OGxAQGy0mHyUvNCwsLCwsLCw0LCw0LCwsLCwsLCwsLCwsLCwsLCwvLCwsLCwsLCwsLCwsLCwsLDUsLP/AABEIAQEAxAMBIgACEQEDEQH/xAAcAAEAAgMBAQEAAAAAAAAAAAAABQYDBAcCAQj/xABJEAACAQIEAwQFCQQIBQQDAAABAgMAEQQSITEFQVEGEyJhBzJxgZEUQlJicqGxwdEjkrLhMzRDU2OCovAlc7PC04Oj0vEWFyT/xAAZAQEAAwEBAAAAAAAAAAAAAAAAAQIDBAX/xAAsEQACAQIFAgYBBQEAAAAAAAAAAQIDERIhMUHwBFETMmFxgbEiFJGh0eFC/9oADAMBAAIRAxEAPwDsM8jMSAbWqNXFytIUTUKbMx0A8vNvKttlcuyroD6zcwOijqevKswiCrlUWA/37/bWkUrZlXcjcVjZFvbW252rRbtAwIBIBPqgnVj5eVS2IhXnYA7a7/yqrcSwrXPeqFIPgdeQ/LpW9OEJaopJtEhH2ifQOArHzuPjavp7QSBrMAOhvp+FVmRmQAP405Nzt5da2XnOUaB0+/8AlWz6eHYrjZPrx2XNZlt0N7j8KzwcWkJsRodiDf49KghMd1IdenzqlYo1QWUEEjXW/wB33VnKlBbEqTJdMQ5F73HUa/HpWTvm3zaez+dRcDEHQ61Jxa20uedtB76xlBIume/lJ5G/ur7iMUI0Lu4VQLkkV6eGNbuxsALm+gAHWob5TDjbd6p7pHDINs2W/rj6J3t5CoUE87ZE3JTgmKlnTvGUxqT4Lm7Mv0iLDLfpUF2+7UYjhyrKuHWaE6M5lMeVjsCuRtD1vU5iuNouisDqFAGpJOwAFc/7a9vHkd8JhkVo8pSV2TvPEdCBH9XrY61MKUpS0IcklqaA9NrW/qgPsnP/AI6meyvpUGKxEcLwGLvDlBD5/EdrjKNK4PjeEPE1lkB/eHxDAW+FfoT0W8C4eYExGHVnkBszSWLI4AuABoN9DV5RjFPFHn7kJt6Mv+Q9a+5T1r1SuU0Plj1r7SlAKUpQClKUApSlAQ0zkM/TmeYt5dK9DErpmIAPq6789PK1aHFZUElmK3N8qk2uRbz1HUc9K0YpS+ZMSE0PhP0hvci1gAdLXN7XNdEIXjco3mTVybiUDQ+EjXT8raVjniuLGzqef868x4hgQGsytz2/+uVbccYGo252/Aio0BXOIcKKA5FBU6kf72qGTAspzR3A+ch29x51d5Ib+JDYnkdR7P5VG4rBq+h8Db9Bf2da6IVnuUcSE4eymSwBBGraWH8qmooyTXrB8MYXLnXa9hcj3VJxZV2FVqVFfIlRPOFwdtTvW3mAHIAaknQAdSaxh6532o7S/KnOHgJEINnf+8I5A/QH31SnTlVlYmUlFG7xfjJxkndxE/J1O/8AeEcz9XoK3psCskLQksqsLXQ2I9hrV4Rgciiw+FSIeuiVllHRGa7sofFuyWNjE06YjvfDYqb5yguxN77+QrnssxBJNib3uwN/3hrX6Fjl67W19lcG7Z4dcNinjRwyesCrZgA2oDfWHT2UVR2zGEjpJX01Ov1i33G9Xb0c9vEwCSI0feB3B8JCWsNdDudvLeqj2e4PLi5MmHUuxIvlzLlvzY7Ab11Kf0KA92VxJBA/aZlv4ueW1tPb0qk5Rt+W5ZJ7F/4d2xwk0YkEmUWucwIt7TtUnw7ikM4JhkSQA2OUg2rj/FvRljcMhOFlMg5qjFWt9g6H41CcO4LxTDnvVilXT6J8umtV8CnLysnHJao/Q9K4fh/SNjoWCyAnqGGb8bN99WDBelpD/SIo/eH61nLpJrQlVUdQpVHi9JWHIuV028Lqx/d0NWLg/aTDYn+ikF/ot4W+BrOVGpFXaLKcWS1KXpWRYUpSgKV2qy95GHgaVS48YsREQQQzDmvM3sLKdb2B+RzpKoZWDA3KshurW+ievlvWftFPKj3jVZE1EkZsGYG3qMdL76HQ33G9aaFXgU4MDu48xaAJlZm37tg2sZuS17ZtrefZTf4IylqZ8HjgIy2VnXmOY6gqfx51u4CcOO8hY25qdDcaag+7fpvWph0kdYnOZLm5VrB7A7G9iVOhuQDY6i5NbASNWzAC9vcPZ/KplYI31cODmGUj3C/l5+yvpm9/mQNPZWk81+d61sXxWKEXlkSMdXYCs8JNyWLXpaqRjvSVgY7gSNIekaG37xsKrPG/SG+KQxQIYlbR2zXYr9EW9UHmavGlJuxDkkTPbTtWZWOFwzfsxpJIp9c81Uj5o5nnXjgGACgaVCcAwI0NquGH0FdzSpxwxMU8TuyQw+lZpSNwfcda0RLXwzVz4S9yN7W4OSeH9mSrKb5V2byIvXLuIwrfJJGoYbi5Q/umuo8V41FAQrlmkPqxRjNIfd80ebWFRMuBlxZviAscQ1EK2ZrD+9lP4LYVpF5WKvW5XvR3x6TAYgLCC8crAPF15AqdbHWv0cK4/wAIwCs9+H4ZXcaGVR3cS+2UjxexL11fhqSLGomKtJbxFAQt/IEk1xdRhysbU77mzSlK5jQ1cbw2GYWlijkH11VvxFVbi3o0wUtyitC31DcfunSrnSrxqTjoyHFPU4nxP0S4lCe5aOQdQcjW8wf1qMHo94nHd1R77+F1J+F67/Stl1U+yKeGj84cR7QY2Md3JmSQEAm7xyDrz5gVYezHpVxEQyYhO9UbMSQw9rWN67HjuGQzf00SSfaUH8a0cZ2VwciGNsPHltbRQpHsI1Bq76iMvMiPDa0ZQH9Lb3OWKK3K7MT8dKVsP6HowTkxLBb6AoCQPM3F6VdT6ft9kWn3LdxJLuarPF8dh8NNHJK/cM1wJL5Ua2vdyHUHS5AI5aEGrPxFwGYmw53OwA5muX+kvtApg7oRCRMwZyddje6/rVKKbiTN5mfi3pUwa3CvJMR9BbL+8xF6q+N9Ksx/oMPl83ux+GgrNhMDEyqyBSpAIIA2r3Jw1egrs/TPaS/Yy8RdirY7tlxKW95ZADyTwD/TUJIJ3PizE+ZJPxNdCHDx0r2OHjpUfpG9ZDxfQ57FgZjvf/f+xVq4Fw8gi9Ta4EdK38NCBWlPp403e9yJTciR4cmUCpES1EtilRSzMFUbliAB7Saj5OLvKLYdbLznkBCAfUU2L+02FJK7CJ7H8WjhXNK4UHa+5PRQNWPsqJbG4mf1L4aH6ZsZ2HUA3EQ8zc+yvHZnhnyiVvkx+VTLbvJ3YZEvsM9tNj4UFdF4T2DiFmxbfKH3yWywKfKP5x82J91c060IepdRbKT2e4TmuMDCZbnxSsxCE9Xna5c+S3q78N7DJo2Mcztv3YusA8u7v4/a9/YKtyKAAAAANgNBX2uOdeUvQ1UEjzHGFACgADQACwA8gK9UpWJcUpSgFKUoBSlKAUpSgFKUoCtcXxixt4wbMwUGwIuTax6Dc32sDXHu3vZxIpWVHfu3u6R52ypfcAdLm/TWuodqi/ex5UkNiTmTkxsgB3Godj4hbwm9U70mcHmEMMmHRHSAkyKq/tCresVI+bqSV62PKu6g4xim9zGd2zn/AGLx5Qthn3F2T2cx+fxq4qa5zxcFGTERH1SGBHMf7/OrvwrHrKiuuzC/sPMe412UHa8Htp7GU1ub1qV4MtaON4qkZy6u/KNNW9/JR5mt27K7KEheo9+LhiUgHeuNze0afbk/IXqtcU7QLqJmzf4ELeH/ANWb53sUVDY/iU8sdnIhgG0aDIp8gvzvaa5anUpZLn9GkafcsPEOOQxm8z/Kph6qp4YUPs2J89TVd4lx7E4siO5ysQFiTQEnQDqx23qHyHe2lda9A3Y1pcQcbMto4dI7j1pTzHko+8jpXBUrTl6I3UEjrfo27KDh2CSHQyt45SObkDT2AAAeyrVSlc5cUpSgFKUoBWHF4lY0LtsOm/urNWrxLCmSMqGyturWvZhqLjmPKpVr5hmHDcSJYLJE8Wb1SxUg+XhJsfI1IVFYBu/RlnRCyPlNrlSV5i/vqTjQKAALAaADpUySTIR6pSlVJFKUoBSlKArPEoC0ysScqXOXqxFgT7AW06nyrHI1beO9c1putdNPyozlqcv7ddlUjUyQraNycy8lY/R6KTfTkaoXZziQw0jRSnLGbsDqbG3QddvbXa+1LL3bK1iApJB+k3hT78zf5K5Pxjss7MQY3LKpeyqcxUDMTYeVdf5WU46r6M8tGR+P7XF2KxB1TqLZ29+uUezWtCGCebwqMiHcDQf5m3Y/Gp3hfBVIDOAF3CLrfzZufsFbHGeLR4dbCxe3hQaADq1th5c6l05NY6ssiMS0iiHfh+Hwq5pfG59VeZ9g5DzrVweAkxDd7LonIcrdAOlZeD8MfEyGackg/f7uS+VWXGLlARPWJyj2n9BrSFJTWJq0dl39w5Wy3I/gvZ9sViFjjHPKOl+Z9g/Wv0vwDhSYXDxwJsigX6nmT5k3Nc+9FHBArmS2ka5V+0dz7d/jXUa5eqaUsC+fc0p6XFKUrkNRSlKAUpSgFaPE+LwwW71wt9q3qoHpAw4fFYdSAcwVSG9UgvYba6XO1a0YKc7MrN2V0Y+H9sYY8XIWLLG41NrjNuCNL2PO99TV7wGNSZA8bZlPOqj2k4Hg44Hjjhj7yOLOAxI8GYAsTzOnOtz0alfkS5Vt42vbmetbVYwlDHFPsUi2nZlqpSlchqKUpQClKUBBYoeNq13StqaRRIQWAJ2BIBPs61glhctlNsnPTl087863hoUZTMfGZ5449bE98+3q/NB5g5AD7XPSrX2WwueeWcjwp+xj9u7ke+y/5K+Y3DLHnkRB3rWUb+JiQFB8r2v5DyqwcJwIhhSMa5RqerHUk+ZJJrWrV/Cy53Kxjmcz9JHYySJXxPDo87OfHENQpJ/pI15+a+d/KudYL0WY6fCnFSHuyxuFkuGI+nJzRSdNtNzprX6cr4RXP4smkpZpF8K1R+UBjsTw+XucZCy2FthqORU+q421Bqc4C6zv3ovb1UBte53LDlfSxrt/G+B4dkMeJiWbCnkwuYT1U7hN9vVv9HbS4P2Zhwo7nbMbwSkA6DaM8id9PnDzGnZSrtLN3W3PQylBPQy9k4zh8Org50JJlUDxRnqBubC1135jobXG4YAgggi4I2INQ6FixZQExCgZ472WVRsQenRuR0NMPOEBkiBMJJ7yO3iibmQvtPiX3jz56ixu+/OJ7mkXYmqV5jcMAVIIIuCNQQeYNeq5y4pSlAKUpQCueekTEd3jcE7aoLmwvclGU8t73XTyNWftpxJ8PhHeNlEmioDqWYm2VRzY8q5f2s4VxDDR4eSeSMrEbRkMWcMbNZyQAbZdDXX0sPyUm/S3wZVHlY+8V7dwy8QmbxHDvhmw66FWJPiBsdvFca8qv3oyI+Qp4gbuxHx2864hFiiPEyJbXKctxm55dPW16m96mZIsfh4MLObxwJJmhYci9jdx08NteQ866alJYMKZSMs7n6DpWHBy5o0bMr3UHMvqnTceVZq8s6BSlKAUpSgNCGFXMiuoYaaEAjn1ry3CgP6NmTyvmX91vytWXBevJ7vzrcqVJoixFQcPkMqtKUKpcrlvqx0uQdrC/M+selStKUcmwlYUpSoJBqGxOHESlWGbDNuOcR6i2uS+t/mb7bTNfCKtGWEhq5DOpuscj2beCcczb1W5FrbjZhqLHb6rMXLKAuIUeNL+GVeRB/BuWxpicOIgVYZsM245xHqOfd316qfLb46G6xyP494JxbXyblmtuNmG2u3RrznyvlFBh5ggMkQJhJ/aR28UTcyF+9l9485iNwwBUggi4I1BHlUQpYuWUBMQoGdL+GVORB/BtwdDXzDzhAZIgTCSe8jt4om5kLyHVR7R50lDF784nuSnY2eN8VECAhGkdjZEQXZj+nnVXwfazGyyvFHhFzoLsrsVIHnc1PTt3mMhKG6rGWJ5FW0BB53qShwEaySShf2klszdQosB5CicILON2Gm3kyuS8Z4mNsCrHylX9awSYzjMuiQYeAH5zvnI9wJ/CrnSo8VbRX8/2Th9Ss8I7LMJBPjJjiJl1S4tHGeqr186scsSsLMoYdCAR8DXuqh6TuIzwYTPALjOBJa9wnu5XsDVU3Ukk2MoohezXZyEcXxLAtkhOeJCPAGkUXK8tLnb8q6BxLARzxPFKuZHFiP06Hzrir9o2WMSRxZZLaZWOYH7IrsvA55Hw8LzLllaNS69GIBPs15Vv1NOUGm2UpyTyKVF2b4ngPDgJkngGoim0I8r7fAisv8A+WcUTSXhbMesbEj7g1X6lZeNfzJMth7Mow7cYrduGYgAaknNpb/JXjBek6BmAlhkiW9s/rKCepG1XthfQ1X8RwRIcFNCq94vjYKQL6nNbzty9gq8ZUnk4/yyGpLcn0cEAg3BFwRsQaVEdksasmEiIOy5fZl0t8LUrCUcMmi6d1c3cF68nu/OtytPBevJ7vzrcqpIpSlAKUpQClKUAIqGxWHEQKsM2Gbcf3R3uP8ADvr9S19tpmhq0ZYSGrkI6G6xyN4t4Jxa5+q3LNbcbMPPb0rMXLKAmIUeNL+GVeRB/BtwdDTE4cRAqwzYZtxziPUW1yX16qddtvjobrHIxDf2E4tr9VurW3GzDz2315z5XyihEYbHqmOJiRu7MP7RecbZ7tZPK9yo63F+dvjkDAFSCCLgjUEeRqlwYljilkUKJy8iMuuV0VQBlY9TG1m5E2NTmHmCAyRAmIn9pHbxRNzIX7yo9ovfWasL2784u4iyapXmOQMAykEEXBGoIPMV6rlNBUf2giDYXEKwuDE4IP2TUhWlxr+rzf8AKf8AhNStQcF9G0zPjcEjG6BiQDY7Ix/Gv0PX5w9FBvxHCDzc/wDttX6Pro6l3kvYzp6ClKVzGgpSsGPmyRu30VJ+AogQPZ3jMZWXMcv7eXLcjVS1wR5a0qCTsxI8ceUnwqVa3Nldxf4WpXZKlSbviMlKXYu2C9eT3fnW5WngvXk9351uVxmopSlAKUpQClKUApSlACKguIxjDxvmXNhrElRe8RGvhtrkv01U2tptO1HccGZFj/vHVPdfM3+lWrSnKz9CJLIrWMhkjXBIxIYSrkmUX1kUghvPM2vJh51OgsXLKAuIUeNL+CVeRB/BtwdDpUV2uwpig01gEkbEXsY7OL5T9A9PmnbTaUdDdUkbxbwTi1z9VvrW3GzDz26G04p+/P7XyjNZMQTBAZIgTESe8jsc0Tcyq/io9o85iOQMAVIIIuCNQR5GocM5YsoCYlQM6X8EqjmD06NuDoaQTBLyRAmIk95HbxRtzKrv7V9488pRxe/OJ7lk7E1Wlxr+rzf8p/4TW3HIGAZSCCLgjUEVo9oDbC4g/wCDJ/AaxWpc4F6JF/4lhT9v/ptX6Nr86eiQf8Sw3sf/AKbV+i626jzL2KU9BSlKwLio3j2saoP7SRE9xYE/6QakqjcYxbEwpyUPIfcAg/jPwq0NbkMdnmvDfrJJ/wBRqV64DbuVttmf+NqUn5mFoZMF68nu/OtytPBevJ7vzrcqpIpSlAKUpQClKUApSlAKjJzmxUa8o0aQ/aayL92epOo3hjZ5J5OWcRg9RGNf9ZYe6rR3ZDPHaqLNhJh9T8NfyrUhQJCpYZsM6KSOcRIGq21yX16ruNNpTjIvh5v+W38JrF2ea+Gj8lt8CR+VXjK0Pkhq7NaRDdY5GObeCcbn6rdWtuNmHnt9BYuSoCYlQM6fMlTqD03s26nQ19xOHEQKsM2Gbdf7rzW39nz09XcabeXQ3VJGN94Jxa5JHqtyzW5bMPOtdec+V8oqMPMEBkiBMVz3kVvFE25IXl1K+dx55O0kobA4llIZTh5CCDcEd2xuD0rwC5csoCYlR4k+ZKnUHp0bdToajOPI7YTEfJQCsiOskTA3jZhZiANjYm6+YI84cMT5z2e4vY5F6KD/AMSwvsf+Bq/RNcJ9HGER8bhjhkbMitI5dwyZPUOXKBc3YAXru1OqVpr2FPQUpSuY0FRuEbNiZjyRUj95Bc/cy1JVG8BJaNpDvJI7e7NlX/Sq1ZaNkDs6P/509/8AEaV87M/1WK/T8zXyk/MwtDGyt3jNG3jXXITYOvMHodrNy99SODxSyLmW41sQdCpG4YcjUXOqGTKSUcn9nIBs1vVvzuPm8wDX1SxcsoCYlR40v4JU5EG23Rt1OhrRRvHnLfRF7MmqVgweKWRbrccip0ZW5hhyNZ6yatkywpSlQBSlKAUpSgMeJmCIznZQSfYBetbgsOSBAdyMzfac5j95NYe0ALRd2N5XVPcSC3+gNUkBVv8Akjcx4lMyMOqkfEVF9k5LwAHkf4gH/wC6pk1X+yzgZkvr0+yzRn+AVK8jG5YDUPicOIgVYZsM3rLziO9xzyX6aqdRptMUNRGWENXIV0N1SRjfeCcWuT9FuWYjlsw86ie1GEkmglyO0GJSMlgjFVmRQefNTtfdSbGpjE4cRAqwzYZvWXW8XO621yX6eruNNtbiTKsZXEPZQpaLEabZTcMdibe5h510Re658fa+UUZy70fsZcXhlilZLo5utrqijVbG41Ntx513FRp1rj/opgWPFpnXIzQOIyT613UnQ7NlF7a6XrsNT1km5/BFJZClKVyGpq8VxHdwyPzVGI9ttB8a9YGHJEifRUD4CtPjjZu6iBF3lS4+qpzn45be+pNzYE1bYjcjuzd/ksN98gPxpX3s8b4aEn+7X8KUn5mFoa2JcAvnXNCdJDrdejachzI1Gh5UdDdUkbXeCcbn6rcs1uWzjzr2yyB2ePXL60Z2dT0PJhbTluOdxgBQISBnwrXDLzhYHWw3ChtxuhGmm20NOcv/AA9NSr1Mqli5KgJiVAzpfwSp1B/Bt1Oh0NSWDxSyLdbjWxU6MrDcMORqMdDdY5GN94Jxvf6LcibctnHnQFy5KgJiVHjS/glTkQfwO6nQ6UlFNc5b60YTsTVKwYPFLIt1uLGzA6FWG4YcjWesGrZMuKUpUAUpSgKB6Ue0k2BEUkaxsXYhGfMShC62QWBuL6352rnrelTiLf2sS+yNR+N6vXpzkAwKDKCTMtm08NgT9+1cSw8ovqiN7bj8K7aCi4q6MZtpl2TtxxZ9VnHuWP8A+Nai9ruIwnScKcxfVUbxMNTbLz1r5wplsLQgf5j+YrX44hY5hGAANwT+m9dzoww6GWN3Oq+irtJisakxxDxuEKgZUyNc3vexsdulX2qD6G8Q7YNsyqAH8JXS4I5ir9Xk10lNpHTDQVR/SHwic4KRMOf2Vw7JzRVNyF+ppe3LlpoLxVf7f4vu+H4lr2JjKDzL+ED76ilJqSsJK6OVcAEuIxGGWJwXR1bwqV8CkZmueVtPfXda4X2CxLR47CFxZTmjBN/nKbAXOgvau6V09bfGl6FKOgpSlcRqca9JXaLH4fFtGs2SNsrIFjA0Gouxvcg1XMHx3iElz8sm29tWH02NJ8oj8XgKDw2+seftqu8HimCAWjyuL6i5Pt1r1qEIuKdtjmm3c2Y8bjAoC4udRbQAGwHTelfJnkvqkfwP60rq8OPYzxM7rgvXk9351jxeGZWMsIux9dNhIB+Djkeex5EZMF68nu/OtyvAjKx2NXIEFBHcDPhW9ZbWMJB5DcKDuN1IuNNvbpqqSMb7wTi1729Vjtmt7mHnW3i8MysZYhdj66bCQfk4Gx57HkRogoEJAz4VvWXXNC19dNwoO4GqnUabdCd81z/fv3Kc5zIyAuXJUBMSo8S7JKg5g9Oh3U6HTeTweKWRbrcWNmU6MrDcMORqMdNVSRje94Jxa/2WPNre5h50BcuSAExKjxpskqdR5dG3U6HziUU1zlvolOxNUrBg8Wsi3W4INmU6MrDcMOR/lWesGrZMuKUpUAoXpqwhfhrMBfu5EY+QvlJ++uEYDCu7WRSfw+NfrGeFXUqwBUixB2INUXH+jhcxaCUIL3CslwPYQR+FdfTzgspuxlUT2KLg4ii5cpP1sy2J8tb1q9oJAsdiRdzb2Ab/AJfGr6no/n0zTQ2BvbIx1Gx1O9byejjDsVOIPe5dltlGvXUkjyrsl1VNb/Zkqcj16JcMU4ehItmNx5jrV0rHBCqKFQBVUWAGgAHSmImCIztsoLH2AXry5yxybOlKyPGOxaxRvI5siKWJ8hrXEe1XbB8dKANMOpBRNiT1fqfwr32w7dyYxe6X9lDfVebW+kenlULwoRqQSL16XTdNg/KWpz1Kl8kSfEZc0e1iLEEaWI6Grx6Pu3PflcNiDeaxyvyYDkfr2+NVRsdGVsRVcxDBJA8bZWU5lINiCOYrarRVSNmikZYWfo+lUHsD26bFyfJ5lHeZSQ40DW3BHW2unSr9Xj1Kbg7M64yTV0cr9NnDmIinAJQeF7C9rNf8z8Kq/AW7yFGGhUldeYvt7LW+Fd4nhV1KuoZToQRcH3VA4jsZhW9UMn2W0+BvXXQ6pRjhkZTp3d0cyfD67A++ldBPYDDn+0m/eH6V9ro/WU/Up4Uiw4L15Pd+dblaeC9eT3fnW5XknSKj8XhmVjLCLsfXTYSAae5wNjztY9RIUqYysQ1cgfAEJAz4Vrh0sbwtfXTcKDuN1Oo02yOp8KSMb3vBOLXv9Fjtmt7mHnW1i8MysZYRdvnpewkA+4OOR57Hy0RkCEgZsK3rLY3hN9dNwoO43U6jTboTvmuf79+5TTnP8MgLlyQAmJQeJfmSp1Hl0O6nQ6byeDxayLdbgg2ZToysNww5GouRPVSRzfeCcWve3qsds1vcw86+guXJUBMSo8S3skyDaxtt0O6k2Om8Simuct9Ep2JqlYMHilkW63FjZlOjKw5MORrPWDVsmXFKUqAKUpQCqV6WuJiLAsgfK8jBVA3YDVh7LVdar/a7slDj1USl1ZL5WU6i9r6HQ7CtKTSmmysk2sj85HEHpWSHFrzBrpWN9Dsv9likI/xEI+9b/hUf/wDqXiA2kwZ+00n/AITXoLqI9zFwfYqC8TQD1T91YpMaDsv3ir2vow4ltfAfGT/w17X0TY1j+0nwy/YDt/2rWj6mNvMV8N9ikcM4g0c0cguoRgTl3sDrb3V+lcFilljSRDdHUMp6gi9c94X6I4V1xEzy9VUCNT8Ln766JhMMkaLHGoVEAVQOQGwrh6mrGdrG1OLRlpSlcpoKUpQGngvXk9351uVpB+7ZiQTe23vr18vH0X+A/WgNulany8fRf4D9afLx9F/gP1oDbqPxeGZWMsIux9dNhINr+TgbHnYA6WIy/Lx9F/gP1p8vH0X+A/WpjKxDVyNBQISBmwrXzKQc0J56bhQdxup1Gm3t01VJG1veCcWvf6LHm1vc486+zyWfvIlYMbB1IAVxtffRwNj7jyt5RAMyZCYHvdG0KH6mvqnppY7dBvjXOa/fuVtznEfQXLkgKmJUeJdklQcwenQ7qdDcbyWDxayLcaEaMp9ZW5qw5GovKWXK5YlDeKUWzj7Q2PQ8mG9fWZzaRVyzAWYD1JAOR6dQdSL21G9ZYXzmX0FdE3StcYr6rfd+tfflI+i3wH61iXM9Kw/KR0b4U78dD9360BmpWITeRr73o6GgMlK8d55Gvuf20B6pXy/ka+0ApSlAKUpQClKUBjlrHSlAKUpQClKUApSlAKUpQH2vq70pQGWlKUApSlAK+0pQClKUApSlAKUpQClKU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2772" name="AutoShape 4" descr="data:image/jpeg;base64,/9j/4AAQSkZJRgABAQAAAQABAAD/2wCEAAkGBxMTEhUUEhQVFRQXGB4YGBgWFxcXGBoYGhscGyIcGBcaHCgiGholHRkYITEhJSkrLi4uHB80ODMsNygtLisBCgoKDg0OGxAQGy0mHyUvNCwsLCwsLCw0LCw0LCwsLCwsLCwsLCwsLCwsLCwvLCwsLCwsLCwsLCwsLCwsLDUsLP/AABEIAQEAxAMBIgACEQEDEQH/xAAcAAEAAgMBAQEAAAAAAAAAAAAABQYDBAcCAQj/xABJEAACAQIEAwQFCQQIBQQDAAABAgMAEQQSITEFQVEGEyJhBzJxgZEUQlJicqGxwdEjkrLhMzRDU2OCovAlc7PC04Oj0vEWFyT/xAAZAQEAAwEBAAAAAAAAAAAAAAAAAQIDBAX/xAAsEQACAQIFAgYBBQEAAAAAAAAAAQIDERIhMUHwBFETMmFxgbEiFJGh0eFC/9oADAMBAAIRAxEAPwDsM8jMSAbWqNXFytIUTUKbMx0A8vNvKttlcuyroD6zcwOijqevKswiCrlUWA/37/bWkUrZlXcjcVjZFvbW252rRbtAwIBIBPqgnVj5eVS2IhXnYA7a7/yqrcSwrXPeqFIPgdeQ/LpW9OEJaopJtEhH2ifQOArHzuPjavp7QSBrMAOhvp+FVmRmQAP405Nzt5da2XnOUaB0+/8AlWz6eHYrjZPrx2XNZlt0N7j8KzwcWkJsRodiDf49KghMd1IdenzqlYo1QWUEEjXW/wB33VnKlBbEqTJdMQ5F73HUa/HpWTvm3zaez+dRcDEHQ61Jxa20uedtB76xlBIume/lJ5G/ur7iMUI0Lu4VQLkkV6eGNbuxsALm+gAHWob5TDjbd6p7pHDINs2W/rj6J3t5CoUE87ZE3JTgmKlnTvGUxqT4Lm7Mv0iLDLfpUF2+7UYjhyrKuHWaE6M5lMeVjsCuRtD1vU5iuNouisDqFAGpJOwAFc/7a9vHkd8JhkVo8pSV2TvPEdCBH9XrY61MKUpS0IcklqaA9NrW/qgPsnP/AI6meyvpUGKxEcLwGLvDlBD5/EdrjKNK4PjeEPE1lkB/eHxDAW+FfoT0W8C4eYExGHVnkBszSWLI4AuABoN9DV5RjFPFHn7kJt6Mv+Q9a+5T1r1SuU0Plj1r7SlAKUpQClKUApSlAQ0zkM/TmeYt5dK9DErpmIAPq6789PK1aHFZUElmK3N8qk2uRbz1HUc9K0YpS+ZMSE0PhP0hvci1gAdLXN7XNdEIXjco3mTVybiUDQ+EjXT8raVjniuLGzqef868x4hgQGsytz2/+uVbccYGo252/Aio0BXOIcKKA5FBU6kf72qGTAspzR3A+ch29x51d5Ib+JDYnkdR7P5VG4rBq+h8Db9Bf2da6IVnuUcSE4eymSwBBGraWH8qmooyTXrB8MYXLnXa9hcj3VJxZV2FVqVFfIlRPOFwdtTvW3mAHIAaknQAdSaxh6532o7S/KnOHgJEINnf+8I5A/QH31SnTlVlYmUlFG7xfjJxkndxE/J1O/8AeEcz9XoK3psCskLQksqsLXQ2I9hrV4Rgciiw+FSIeuiVllHRGa7sofFuyWNjE06YjvfDYqb5yguxN77+QrnssxBJNib3uwN/3hrX6Fjl67W19lcG7Z4dcNinjRwyesCrZgA2oDfWHT2UVR2zGEjpJX01Ov1i33G9Xb0c9vEwCSI0feB3B8JCWsNdDudvLeqj2e4PLi5MmHUuxIvlzLlvzY7Ab11Kf0KA92VxJBA/aZlv4ueW1tPb0qk5Rt+W5ZJ7F/4d2xwk0YkEmUWucwIt7TtUnw7ikM4JhkSQA2OUg2rj/FvRljcMhOFlMg5qjFWt9g6H41CcO4LxTDnvVilXT6J8umtV8CnLysnHJao/Q9K4fh/SNjoWCyAnqGGb8bN99WDBelpD/SIo/eH61nLpJrQlVUdQpVHi9JWHIuV028Lqx/d0NWLg/aTDYn+ikF/ot4W+BrOVGpFXaLKcWS1KXpWRYUpSgKV2qy95GHgaVS48YsREQQQzDmvM3sLKdb2B+RzpKoZWDA3KshurW+ievlvWftFPKj3jVZE1EkZsGYG3qMdL76HQ33G9aaFXgU4MDu48xaAJlZm37tg2sZuS17ZtrefZTf4IylqZ8HjgIy2VnXmOY6gqfx51u4CcOO8hY25qdDcaag+7fpvWph0kdYnOZLm5VrB7A7G9iVOhuQDY6i5NbASNWzAC9vcPZ/KplYI31cODmGUj3C/l5+yvpm9/mQNPZWk81+d61sXxWKEXlkSMdXYCs8JNyWLXpaqRjvSVgY7gSNIekaG37xsKrPG/SG+KQxQIYlbR2zXYr9EW9UHmavGlJuxDkkTPbTtWZWOFwzfsxpJIp9c81Uj5o5nnXjgGACgaVCcAwI0NquGH0FdzSpxwxMU8TuyQw+lZpSNwfcda0RLXwzVz4S9yN7W4OSeH9mSrKb5V2byIvXLuIwrfJJGoYbi5Q/umuo8V41FAQrlmkPqxRjNIfd80ebWFRMuBlxZviAscQ1EK2ZrD+9lP4LYVpF5WKvW5XvR3x6TAYgLCC8crAPF15AqdbHWv0cK4/wAIwCs9+H4ZXcaGVR3cS+2UjxexL11fhqSLGomKtJbxFAQt/IEk1xdRhysbU77mzSlK5jQ1cbw2GYWlijkH11VvxFVbi3o0wUtyitC31DcfunSrnSrxqTjoyHFPU4nxP0S4lCe5aOQdQcjW8wf1qMHo94nHd1R77+F1J+F67/Stl1U+yKeGj84cR7QY2Md3JmSQEAm7xyDrz5gVYezHpVxEQyYhO9UbMSQw9rWN67HjuGQzf00SSfaUH8a0cZ2VwciGNsPHltbRQpHsI1Bq76iMvMiPDa0ZQH9Lb3OWKK3K7MT8dKVsP6HowTkxLBb6AoCQPM3F6VdT6ft9kWn3LdxJLuarPF8dh8NNHJK/cM1wJL5Ua2vdyHUHS5AI5aEGrPxFwGYmw53OwA5muX+kvtApg7oRCRMwZyddje6/rVKKbiTN5mfi3pUwa3CvJMR9BbL+8xF6q+N9Ksx/oMPl83ux+GgrNhMDEyqyBSpAIIA2r3Jw1egrs/TPaS/Yy8RdirY7tlxKW95ZADyTwD/TUJIJ3PizE+ZJPxNdCHDx0r2OHjpUfpG9ZDxfQ57FgZjvf/f+xVq4Fw8gi9Ta4EdK38NCBWlPp403e9yJTciR4cmUCpES1EtilRSzMFUbliAB7Saj5OLvKLYdbLznkBCAfUU2L+02FJK7CJ7H8WjhXNK4UHa+5PRQNWPsqJbG4mf1L4aH6ZsZ2HUA3EQ8zc+yvHZnhnyiVvkx+VTLbvJ3YZEvsM9tNj4UFdF4T2DiFmxbfKH3yWywKfKP5x82J91c060IepdRbKT2e4TmuMDCZbnxSsxCE9Xna5c+S3q78N7DJo2Mcztv3YusA8u7v4/a9/YKtyKAAAAANgNBX2uOdeUvQ1UEjzHGFACgADQACwA8gK9UpWJcUpSgFKUoBSlKAUpSgFKUoCtcXxixt4wbMwUGwIuTax6Dc32sDXHu3vZxIpWVHfu3u6R52ypfcAdLm/TWuodqi/ex5UkNiTmTkxsgB3Godj4hbwm9U70mcHmEMMmHRHSAkyKq/tCresVI+bqSV62PKu6g4xim9zGd2zn/AGLx5Qthn3F2T2cx+fxq4qa5zxcFGTERH1SGBHMf7/OrvwrHrKiuuzC/sPMe412UHa8Htp7GU1ub1qV4MtaON4qkZy6u/KNNW9/JR5mt27K7KEheo9+LhiUgHeuNze0afbk/IXqtcU7QLqJmzf4ELeH/ANWb53sUVDY/iU8sdnIhgG0aDIp8gvzvaa5anUpZLn9GkafcsPEOOQxm8z/Kph6qp4YUPs2J89TVd4lx7E4siO5ysQFiTQEnQDqx23qHyHe2lda9A3Y1pcQcbMto4dI7j1pTzHko+8jpXBUrTl6I3UEjrfo27KDh2CSHQyt45SObkDT2AAAeyrVSlc5cUpSgFKUoBWHF4lY0LtsOm/urNWrxLCmSMqGyturWvZhqLjmPKpVr5hmHDcSJYLJE8Wb1SxUg+XhJsfI1IVFYBu/RlnRCyPlNrlSV5i/vqTjQKAALAaADpUySTIR6pSlVJFKUoBSlKArPEoC0ysScqXOXqxFgT7AW06nyrHI1beO9c1putdNPyozlqcv7ddlUjUyQraNycy8lY/R6KTfTkaoXZziQw0jRSnLGbsDqbG3QddvbXa+1LL3bK1iApJB+k3hT78zf5K5Pxjss7MQY3LKpeyqcxUDMTYeVdf5WU46r6M8tGR+P7XF2KxB1TqLZ29+uUezWtCGCebwqMiHcDQf5m3Y/Gp3hfBVIDOAF3CLrfzZufsFbHGeLR4dbCxe3hQaADq1th5c6l05NY6ssiMS0iiHfh+Hwq5pfG59VeZ9g5DzrVweAkxDd7LonIcrdAOlZeD8MfEyGackg/f7uS+VWXGLlARPWJyj2n9BrSFJTWJq0dl39w5Wy3I/gvZ9sViFjjHPKOl+Z9g/Wv0vwDhSYXDxwJsigX6nmT5k3Nc+9FHBArmS2ka5V+0dz7d/jXUa5eqaUsC+fc0p6XFKUrkNRSlKAUpSgFaPE+LwwW71wt9q3qoHpAw4fFYdSAcwVSG9UgvYba6XO1a0YKc7MrN2V0Y+H9sYY8XIWLLG41NrjNuCNL2PO99TV7wGNSZA8bZlPOqj2k4Hg44Hjjhj7yOLOAxI8GYAsTzOnOtz0alfkS5Vt42vbmetbVYwlDHFPsUi2nZlqpSlchqKUpQClKUBBYoeNq13StqaRRIQWAJ2BIBPs61glhctlNsnPTl087863hoUZTMfGZ5449bE98+3q/NB5g5AD7XPSrX2WwueeWcjwp+xj9u7ke+y/5K+Y3DLHnkRB3rWUb+JiQFB8r2v5DyqwcJwIhhSMa5RqerHUk+ZJJrWrV/Cy53Kxjmcz9JHYySJXxPDo87OfHENQpJ/pI15+a+d/KudYL0WY6fCnFSHuyxuFkuGI+nJzRSdNtNzprX6cr4RXP4smkpZpF8K1R+UBjsTw+XucZCy2FthqORU+q421Bqc4C6zv3ovb1UBte53LDlfSxrt/G+B4dkMeJiWbCnkwuYT1U7hN9vVv9HbS4P2Zhwo7nbMbwSkA6DaM8id9PnDzGnZSrtLN3W3PQylBPQy9k4zh8Org50JJlUDxRnqBubC1135jobXG4YAgggi4I2INQ6FixZQExCgZ472WVRsQenRuR0NMPOEBkiBMJJ7yO3iibmQvtPiX3jz56ixu+/OJ7mkXYmqV5jcMAVIIIuCNQQeYNeq5y4pSlAKUpQCueekTEd3jcE7aoLmwvclGU8t73XTyNWftpxJ8PhHeNlEmioDqWYm2VRzY8q5f2s4VxDDR4eSeSMrEbRkMWcMbNZyQAbZdDXX0sPyUm/S3wZVHlY+8V7dwy8QmbxHDvhmw66FWJPiBsdvFca8qv3oyI+Qp4gbuxHx2864hFiiPEyJbXKctxm55dPW16m96mZIsfh4MLObxwJJmhYci9jdx08NteQ866alJYMKZSMs7n6DpWHBy5o0bMr3UHMvqnTceVZq8s6BSlKAUpSgNCGFXMiuoYaaEAjn1ry3CgP6NmTyvmX91vytWXBevJ7vzrcqVJoixFQcPkMqtKUKpcrlvqx0uQdrC/M+selStKUcmwlYUpSoJBqGxOHESlWGbDNuOcR6i2uS+t/mb7bTNfCKtGWEhq5DOpuscj2beCcczb1W5FrbjZhqLHb6rMXLKAuIUeNL+GVeRB/BuWxpicOIgVYZsM245xHqOfd316qfLb46G6xyP494JxbXyblmtuNmG2u3RrznyvlFBh5ggMkQJhJ/aR28UTcyF+9l9485iNwwBUggi4I1BHlUQpYuWUBMQoGdL+GVORB/BtwdDXzDzhAZIgTCSe8jt4om5kLyHVR7R50lDF784nuSnY2eN8VECAhGkdjZEQXZj+nnVXwfazGyyvFHhFzoLsrsVIHnc1PTt3mMhKG6rGWJ5FW0BB53qShwEaySShf2klszdQosB5CicILON2Gm3kyuS8Z4mNsCrHylX9awSYzjMuiQYeAH5zvnI9wJ/CrnSo8VbRX8/2Th9Ss8I7LMJBPjJjiJl1S4tHGeqr186scsSsLMoYdCAR8DXuqh6TuIzwYTPALjOBJa9wnu5XsDVU3Ukk2MoohezXZyEcXxLAtkhOeJCPAGkUXK8tLnb8q6BxLARzxPFKuZHFiP06Hzrir9o2WMSRxZZLaZWOYH7IrsvA55Hw8LzLllaNS69GIBPs15Vv1NOUGm2UpyTyKVF2b4ngPDgJkngGoim0I8r7fAisv8A+WcUTSXhbMesbEj7g1X6lZeNfzJMth7Mow7cYrduGYgAaknNpb/JXjBek6BmAlhkiW9s/rKCepG1XthfQ1X8RwRIcFNCq94vjYKQL6nNbzty9gq8ZUnk4/yyGpLcn0cEAg3BFwRsQaVEdksasmEiIOy5fZl0t8LUrCUcMmi6d1c3cF68nu/OtytPBevJ7vzrcqpIpSlAKUpQClKUAIqGxWHEQKsM2Gbcf3R3uP8ADvr9S19tpmhq0ZYSGrkI6G6xyN4t4Jxa5+q3LNbcbMPPb0rMXLKAmIUeNL+GVeRB/BtwdDTE4cRAqwzYZtxziPUW1yX16qddtvjobrHIxDf2E4tr9VurW3GzDz2315z5XyihEYbHqmOJiRu7MP7RecbZ7tZPK9yo63F+dvjkDAFSCCLgjUEeRqlwYljilkUKJy8iMuuV0VQBlY9TG1m5E2NTmHmCAyRAmIn9pHbxRNzIX7yo9ovfWasL2784u4iyapXmOQMAykEEXBGoIPMV6rlNBUf2giDYXEKwuDE4IP2TUhWlxr+rzf8AKf8AhNStQcF9G0zPjcEjG6BiQDY7Ix/Gv0PX5w9FBvxHCDzc/wDttX6Pro6l3kvYzp6ClKVzGgpSsGPmyRu30VJ+AogQPZ3jMZWXMcv7eXLcjVS1wR5a0qCTsxI8ceUnwqVa3Nldxf4WpXZKlSbviMlKXYu2C9eT3fnW5WngvXk9351uVxmopSlAKUpQClKUApSlACKguIxjDxvmXNhrElRe8RGvhtrkv01U2tptO1HccGZFj/vHVPdfM3+lWrSnKz9CJLIrWMhkjXBIxIYSrkmUX1kUghvPM2vJh51OgsXLKAuIUeNL+CVeRB/BtwdDpUV2uwpig01gEkbEXsY7OL5T9A9PmnbTaUdDdUkbxbwTi1z9VvrW3GzDz26G04p+/P7XyjNZMQTBAZIgTESe8jsc0Tcyq/io9o85iOQMAVIIIuCNQR5GocM5YsoCYlQM6X8EqjmD06NuDoaQTBLyRAmIk95HbxRtzKrv7V9488pRxe/OJ7lk7E1Wlxr+rzf8p/4TW3HIGAZSCCLgjUEVo9oDbC4g/wCDJ/AaxWpc4F6JF/4lhT9v/ptX6Nr86eiQf8Sw3sf/AKbV+i626jzL2KU9BSlKwLio3j2saoP7SRE9xYE/6QakqjcYxbEwpyUPIfcAg/jPwq0NbkMdnmvDfrJJ/wBRqV64DbuVttmf+NqUn5mFoZMF68nu/OtytPBevJ7vzrcqpIpSlAKUpQClKUApSlAKjJzmxUa8o0aQ/aayL92epOo3hjZ5J5OWcRg9RGNf9ZYe6rR3ZDPHaqLNhJh9T8NfyrUhQJCpYZsM6KSOcRIGq21yX16ruNNpTjIvh5v+W38JrF2ea+Gj8lt8CR+VXjK0Pkhq7NaRDdY5GObeCcbn6rdWtuNmHnt9BYuSoCYlQM6fMlTqD03s26nQ19xOHEQKsM2Gbdf7rzW39nz09XcabeXQ3VJGN94Jxa5JHqtyzW5bMPOtdec+V8oqMPMEBkiBMVz3kVvFE25IXl1K+dx55O0kobA4llIZTh5CCDcEd2xuD0rwC5csoCYlR4k+ZKnUHp0bdToajOPI7YTEfJQCsiOskTA3jZhZiANjYm6+YI84cMT5z2e4vY5F6KD/AMSwvsf+Bq/RNcJ9HGER8bhjhkbMitI5dwyZPUOXKBc3YAXru1OqVpr2FPQUpSuY0FRuEbNiZjyRUj95Bc/cy1JVG8BJaNpDvJI7e7NlX/Sq1ZaNkDs6P/509/8AEaV87M/1WK/T8zXyk/MwtDGyt3jNG3jXXITYOvMHodrNy99SODxSyLmW41sQdCpG4YcjUXOqGTKSUcn9nIBs1vVvzuPm8wDX1SxcsoCYlR40v4JU5EG23Rt1OhrRRvHnLfRF7MmqVgweKWRbrccip0ZW5hhyNZ6yatkywpSlQBSlKAUpSgMeJmCIznZQSfYBetbgsOSBAdyMzfac5j95NYe0ALRd2N5XVPcSC3+gNUkBVv8Akjcx4lMyMOqkfEVF9k5LwAHkf4gH/wC6pk1X+yzgZkvr0+yzRn+AVK8jG5YDUPicOIgVYZsM3rLziO9xzyX6aqdRptMUNRGWENXIV0N1SRjfeCcWuT9FuWYjlsw86ie1GEkmglyO0GJSMlgjFVmRQefNTtfdSbGpjE4cRAqwzYZvWXW8XO621yX6eruNNtbiTKsZXEPZQpaLEabZTcMdibe5h510Re658fa+UUZy70fsZcXhlilZLo5utrqijVbG41Ntx513FRp1rj/opgWPFpnXIzQOIyT613UnQ7NlF7a6XrsNT1km5/BFJZClKVyGpq8VxHdwyPzVGI9ttB8a9YGHJEifRUD4CtPjjZu6iBF3lS4+qpzn45be+pNzYE1bYjcjuzd/ksN98gPxpX3s8b4aEn+7X8KUn5mFoa2JcAvnXNCdJDrdejachzI1Gh5UdDdUkbXeCcbn6rcs1uWzjzr2yyB2ePXL60Z2dT0PJhbTluOdxgBQISBnwrXDLzhYHWw3ChtxuhGmm20NOcv/AA9NSr1Mqli5KgJiVAzpfwSp1B/Bt1Oh0NSWDxSyLdbjWxU6MrDcMORqMdDdY5GN94Jxvf6LcibctnHnQFy5KgJiVHjS/glTkQfwO6nQ6UlFNc5b60YTsTVKwYPFLIt1uLGzA6FWG4YcjWesGrZMuKUpUAUpSgKB6Ue0k2BEUkaxsXYhGfMShC62QWBuL6352rnrelTiLf2sS+yNR+N6vXpzkAwKDKCTMtm08NgT9+1cSw8ovqiN7bj8K7aCi4q6MZtpl2TtxxZ9VnHuWP8A+Nai9ruIwnScKcxfVUbxMNTbLz1r5wplsLQgf5j+YrX44hY5hGAANwT+m9dzoww6GWN3Oq+irtJisakxxDxuEKgZUyNc3vexsdulX2qD6G8Q7YNsyqAH8JXS4I5ir9Xk10lNpHTDQVR/SHwic4KRMOf2Vw7JzRVNyF+ppe3LlpoLxVf7f4vu+H4lr2JjKDzL+ED76ilJqSsJK6OVcAEuIxGGWJwXR1bwqV8CkZmueVtPfXda4X2CxLR47CFxZTmjBN/nKbAXOgvau6V09bfGl6FKOgpSlcRqca9JXaLH4fFtGs2SNsrIFjA0Gouxvcg1XMHx3iElz8sm29tWH02NJ8oj8XgKDw2+seftqu8HimCAWjyuL6i5Pt1r1qEIuKdtjmm3c2Y8bjAoC4udRbQAGwHTelfJnkvqkfwP60rq8OPYzxM7rgvXk9351jxeGZWMsIux9dNhIB+Djkeex5EZMF68nu/OtyvAjKx2NXIEFBHcDPhW9ZbWMJB5DcKDuN1IuNNvbpqqSMb7wTi1729Vjtmt7mHnW3i8MysZYhdj66bCQfk4Gx57HkRogoEJAz4VvWXXNC19dNwoO4GqnUabdCd81z/fv3Kc5zIyAuXJUBMSo8S7JKg5g9Oh3U6HTeTweKWRbrcWNmU6MrDcMORqMdNVSRje94Jxa/2WPNre5h50BcuSAExKjxpskqdR5dG3U6HziUU1zlvolOxNUrBg8Wsi3W4INmU6MrDcMOR/lWesGrZMuKUpUAoXpqwhfhrMBfu5EY+QvlJ++uEYDCu7WRSfw+NfrGeFXUqwBUixB2INUXH+jhcxaCUIL3CslwPYQR+FdfTzgspuxlUT2KLg4ii5cpP1sy2J8tb1q9oJAsdiRdzb2Ab/AJfGr6no/n0zTQ2BvbIx1Gx1O9byejjDsVOIPe5dltlGvXUkjyrsl1VNb/Zkqcj16JcMU4ehItmNx5jrV0rHBCqKFQBVUWAGgAHSmImCIztsoLH2AXry5yxybOlKyPGOxaxRvI5siKWJ8hrXEe1XbB8dKANMOpBRNiT1fqfwr32w7dyYxe6X9lDfVebW+kenlULwoRqQSL16XTdNg/KWpz1Kl8kSfEZc0e1iLEEaWI6Grx6Pu3PflcNiDeaxyvyYDkfr2+NVRsdGVsRVcxDBJA8bZWU5lINiCOYrarRVSNmikZYWfo+lUHsD26bFyfJ5lHeZSQ40DW3BHW2unSr9Xj1Kbg7M64yTV0cr9NnDmIinAJQeF7C9rNf8z8Kq/AW7yFGGhUldeYvt7LW+Fd4nhV1KuoZToQRcH3VA4jsZhW9UMn2W0+BvXXQ6pRjhkZTp3d0cyfD67A++ldBPYDDn+0m/eH6V9ro/WU/Up4Uiw4L15Pd+dblaeC9eT3fnW5XknSKj8XhmVjLCLsfXTYSAae5wNjztY9RIUqYysQ1cgfAEJAz4Vrh0sbwtfXTcKDuN1Oo02yOp8KSMb3vBOLXv9Fjtmt7mHnW1i8MysZYRdvnpewkA+4OOR57Hy0RkCEgZsK3rLY3hN9dNwoO43U6jTboTvmuf79+5TTnP8MgLlyQAmJQeJfmSp1Hl0O6nQ6byeDxayLdbgg2ZToysNww5GouRPVSRzfeCcWve3qsds1vcw86+guXJUBMSo8S3skyDaxtt0O6k2Om8Simuct9Ep2JqlYMHilkW63FjZlOjKw5MORrPWDVsmXFKUqAKUpQCqV6WuJiLAsgfK8jBVA3YDVh7LVdar/a7slDj1USl1ZL5WU6i9r6HQ7CtKTSmmysk2sj85HEHpWSHFrzBrpWN9Dsv9likI/xEI+9b/hUf/wDqXiA2kwZ+00n/AITXoLqI9zFwfYqC8TQD1T91YpMaDsv3ir2vow4ltfAfGT/w17X0TY1j+0nwy/YDt/2rWj6mNvMV8N9ikcM4g0c0cguoRgTl3sDrb3V+lcFilljSRDdHUMp6gi9c94X6I4V1xEzy9VUCNT8Ln766JhMMkaLHGoVEAVQOQGwrh6mrGdrG1OLRlpSlcpoKUpQGngvXk9351uVpB+7ZiQTe23vr18vH0X+A/WgNulany8fRf4D9afLx9F/gP1oDbqPxeGZWMsIux9dNhINr+TgbHnYA6WIy/Lx9F/gP1p8vH0X+A/WpjKxDVyNBQISBmwrXzKQc0J56bhQdxup1Gm3t01VJG1veCcWvf6LHm1vc486+zyWfvIlYMbB1IAVxtffRwNj7jyt5RAMyZCYHvdG0KH6mvqnppY7dBvjXOa/fuVtznEfQXLkgKmJUeJdklQcwenQ7qdDcbyWDxayLcaEaMp9ZW5qw5GovKWXK5YlDeKUWzj7Q2PQ8mG9fWZzaRVyzAWYD1JAOR6dQdSL21G9ZYXzmX0FdE3StcYr6rfd+tfflI+i3wH61iXM9Kw/KR0b4U78dD9360BmpWITeRr73o6GgMlK8d55Gvuf20B6pXy/ka+0ApSlAKUpQClKUBjlrHSlAKUpQClKUApSlAKUpQH2vq70pQGWlKUApSlAK+0pQClKUApSlAKUpQClKU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2774" name="AutoShape 6" descr="data:image/jpeg;base64,/9j/4AAQSkZJRgABAQAAAQABAAD/2wCEAAkGBxMTEhUUEhQVFRQXGB4YGBgWFxcXGBoYGhscGyIcGBcaHCgiGholHRkYITEhJSkrLi4uHB80ODMsNygtLisBCgoKDg0OGxAQGy0mHyUvNCwsLCwsLCw0LCw0LCwsLCwsLCwsLCwsLCwsLCwvLCwsLCwsLCwsLCwsLCwsLDUsLP/AABEIAQEAxAMBIgACEQEDEQH/xAAcAAEAAgMBAQEAAAAAAAAAAAAABQYDBAcCAQj/xABJEAACAQIEAwQFCQQIBQQDAAABAgMAEQQSITEFQVEGEyJhBzJxgZEUQlJicqGxwdEjkrLhMzRDU2OCovAlc7PC04Oj0vEWFyT/xAAZAQEAAwEBAAAAAAAAAAAAAAAAAQIDBAX/xAAsEQACAQIFAgYBBQEAAAAAAAAAAQIDERIhMUHwBFETMmFxgbEiFJGh0eFC/9oADAMBAAIRAxEAPwDsM8jMSAbWqNXFytIUTUKbMx0A8vNvKttlcuyroD6zcwOijqevKswiCrlUWA/37/bWkUrZlXcjcVjZFvbW252rRbtAwIBIBPqgnVj5eVS2IhXnYA7a7/yqrcSwrXPeqFIPgdeQ/LpW9OEJaopJtEhH2ifQOArHzuPjavp7QSBrMAOhvp+FVmRmQAP405Nzt5da2XnOUaB0+/8AlWz6eHYrjZPrx2XNZlt0N7j8KzwcWkJsRodiDf49KghMd1IdenzqlYo1QWUEEjXW/wB33VnKlBbEqTJdMQ5F73HUa/HpWTvm3zaez+dRcDEHQ61Jxa20uedtB76xlBIume/lJ5G/ur7iMUI0Lu4VQLkkV6eGNbuxsALm+gAHWob5TDjbd6p7pHDINs2W/rj6J3t5CoUE87ZE3JTgmKlnTvGUxqT4Lm7Mv0iLDLfpUF2+7UYjhyrKuHWaE6M5lMeVjsCuRtD1vU5iuNouisDqFAGpJOwAFc/7a9vHkd8JhkVo8pSV2TvPEdCBH9XrY61MKUpS0IcklqaA9NrW/qgPsnP/AI6meyvpUGKxEcLwGLvDlBD5/EdrjKNK4PjeEPE1lkB/eHxDAW+FfoT0W8C4eYExGHVnkBszSWLI4AuABoN9DV5RjFPFHn7kJt6Mv+Q9a+5T1r1SuU0Plj1r7SlAKUpQClKUApSlAQ0zkM/TmeYt5dK9DErpmIAPq6789PK1aHFZUElmK3N8qk2uRbz1HUc9K0YpS+ZMSE0PhP0hvci1gAdLXN7XNdEIXjco3mTVybiUDQ+EjXT8raVjniuLGzqef868x4hgQGsytz2/+uVbccYGo252/Aio0BXOIcKKA5FBU6kf72qGTAspzR3A+ch29x51d5Ib+JDYnkdR7P5VG4rBq+h8Db9Bf2da6IVnuUcSE4eymSwBBGraWH8qmooyTXrB8MYXLnXa9hcj3VJxZV2FVqVFfIlRPOFwdtTvW3mAHIAaknQAdSaxh6532o7S/KnOHgJEINnf+8I5A/QH31SnTlVlYmUlFG7xfjJxkndxE/J1O/8AeEcz9XoK3psCskLQksqsLXQ2I9hrV4Rgciiw+FSIeuiVllHRGa7sofFuyWNjE06YjvfDYqb5yguxN77+QrnssxBJNib3uwN/3hrX6Fjl67W19lcG7Z4dcNinjRwyesCrZgA2oDfWHT2UVR2zGEjpJX01Ov1i33G9Xb0c9vEwCSI0feB3B8JCWsNdDudvLeqj2e4PLi5MmHUuxIvlzLlvzY7Ab11Kf0KA92VxJBA/aZlv4ueW1tPb0qk5Rt+W5ZJ7F/4d2xwk0YkEmUWucwIt7TtUnw7ikM4JhkSQA2OUg2rj/FvRljcMhOFlMg5qjFWt9g6H41CcO4LxTDnvVilXT6J8umtV8CnLysnHJao/Q9K4fh/SNjoWCyAnqGGb8bN99WDBelpD/SIo/eH61nLpJrQlVUdQpVHi9JWHIuV028Lqx/d0NWLg/aTDYn+ikF/ot4W+BrOVGpFXaLKcWS1KXpWRYUpSgKV2qy95GHgaVS48YsREQQQzDmvM3sLKdb2B+RzpKoZWDA3KshurW+ievlvWftFPKj3jVZE1EkZsGYG3qMdL76HQ33G9aaFXgU4MDu48xaAJlZm37tg2sZuS17ZtrefZTf4IylqZ8HjgIy2VnXmOY6gqfx51u4CcOO8hY25qdDcaag+7fpvWph0kdYnOZLm5VrB7A7G9iVOhuQDY6i5NbASNWzAC9vcPZ/KplYI31cODmGUj3C/l5+yvpm9/mQNPZWk81+d61sXxWKEXlkSMdXYCs8JNyWLXpaqRjvSVgY7gSNIekaG37xsKrPG/SG+KQxQIYlbR2zXYr9EW9UHmavGlJuxDkkTPbTtWZWOFwzfsxpJIp9c81Uj5o5nnXjgGACgaVCcAwI0NquGH0FdzSpxwxMU8TuyQw+lZpSNwfcda0RLXwzVz4S9yN7W4OSeH9mSrKb5V2byIvXLuIwrfJJGoYbi5Q/umuo8V41FAQrlmkPqxRjNIfd80ebWFRMuBlxZviAscQ1EK2ZrD+9lP4LYVpF5WKvW5XvR3x6TAYgLCC8crAPF15AqdbHWv0cK4/wAIwCs9+H4ZXcaGVR3cS+2UjxexL11fhqSLGomKtJbxFAQt/IEk1xdRhysbU77mzSlK5jQ1cbw2GYWlijkH11VvxFVbi3o0wUtyitC31DcfunSrnSrxqTjoyHFPU4nxP0S4lCe5aOQdQcjW8wf1qMHo94nHd1R77+F1J+F67/Stl1U+yKeGj84cR7QY2Md3JmSQEAm7xyDrz5gVYezHpVxEQyYhO9UbMSQw9rWN67HjuGQzf00SSfaUH8a0cZ2VwciGNsPHltbRQpHsI1Bq76iMvMiPDa0ZQH9Lb3OWKK3K7MT8dKVsP6HowTkxLBb6AoCQPM3F6VdT6ft9kWn3LdxJLuarPF8dh8NNHJK/cM1wJL5Ua2vdyHUHS5AI5aEGrPxFwGYmw53OwA5muX+kvtApg7oRCRMwZyddje6/rVKKbiTN5mfi3pUwa3CvJMR9BbL+8xF6q+N9Ksx/oMPl83ux+GgrNhMDEyqyBSpAIIA2r3Jw1egrs/TPaS/Yy8RdirY7tlxKW95ZADyTwD/TUJIJ3PizE+ZJPxNdCHDx0r2OHjpUfpG9ZDxfQ57FgZjvf/f+xVq4Fw8gi9Ta4EdK38NCBWlPp403e9yJTciR4cmUCpES1EtilRSzMFUbliAB7Saj5OLvKLYdbLznkBCAfUU2L+02FJK7CJ7H8WjhXNK4UHa+5PRQNWPsqJbG4mf1L4aH6ZsZ2HUA3EQ8zc+yvHZnhnyiVvkx+VTLbvJ3YZEvsM9tNj4UFdF4T2DiFmxbfKH3yWywKfKP5x82J91c060IepdRbKT2e4TmuMDCZbnxSsxCE9Xna5c+S3q78N7DJo2Mcztv3YusA8u7v4/a9/YKtyKAAAAANgNBX2uOdeUvQ1UEjzHGFACgADQACwA8gK9UpWJcUpSgFKUoBSlKAUpSgFKUoCtcXxixt4wbMwUGwIuTax6Dc32sDXHu3vZxIpWVHfu3u6R52ypfcAdLm/TWuodqi/ex5UkNiTmTkxsgB3Godj4hbwm9U70mcHmEMMmHRHSAkyKq/tCresVI+bqSV62PKu6g4xim9zGd2zn/AGLx5Qthn3F2T2cx+fxq4qa5zxcFGTERH1SGBHMf7/OrvwrHrKiuuzC/sPMe412UHa8Htp7GU1ub1qV4MtaON4qkZy6u/KNNW9/JR5mt27K7KEheo9+LhiUgHeuNze0afbk/IXqtcU7QLqJmzf4ELeH/ANWb53sUVDY/iU8sdnIhgG0aDIp8gvzvaa5anUpZLn9GkafcsPEOOQxm8z/Kph6qp4YUPs2J89TVd4lx7E4siO5ysQFiTQEnQDqx23qHyHe2lda9A3Y1pcQcbMto4dI7j1pTzHko+8jpXBUrTl6I3UEjrfo27KDh2CSHQyt45SObkDT2AAAeyrVSlc5cUpSgFKUoBWHF4lY0LtsOm/urNWrxLCmSMqGyturWvZhqLjmPKpVr5hmHDcSJYLJE8Wb1SxUg+XhJsfI1IVFYBu/RlnRCyPlNrlSV5i/vqTjQKAALAaADpUySTIR6pSlVJFKUoBSlKArPEoC0ysScqXOXqxFgT7AW06nyrHI1beO9c1putdNPyozlqcv7ddlUjUyQraNycy8lY/R6KTfTkaoXZziQw0jRSnLGbsDqbG3QddvbXa+1LL3bK1iApJB+k3hT78zf5K5Pxjss7MQY3LKpeyqcxUDMTYeVdf5WU46r6M8tGR+P7XF2KxB1TqLZ29+uUezWtCGCebwqMiHcDQf5m3Y/Gp3hfBVIDOAF3CLrfzZufsFbHGeLR4dbCxe3hQaADq1th5c6l05NY6ssiMS0iiHfh+Hwq5pfG59VeZ9g5DzrVweAkxDd7LonIcrdAOlZeD8MfEyGackg/f7uS+VWXGLlARPWJyj2n9BrSFJTWJq0dl39w5Wy3I/gvZ9sViFjjHPKOl+Z9g/Wv0vwDhSYXDxwJsigX6nmT5k3Nc+9FHBArmS2ka5V+0dz7d/jXUa5eqaUsC+fc0p6XFKUrkNRSlKAUpSgFaPE+LwwW71wt9q3qoHpAw4fFYdSAcwVSG9UgvYba6XO1a0YKc7MrN2V0Y+H9sYY8XIWLLG41NrjNuCNL2PO99TV7wGNSZA8bZlPOqj2k4Hg44Hjjhj7yOLOAxI8GYAsTzOnOtz0alfkS5Vt42vbmetbVYwlDHFPsUi2nZlqpSlchqKUpQClKUBBYoeNq13StqaRRIQWAJ2BIBPs61glhctlNsnPTl087863hoUZTMfGZ5449bE98+3q/NB5g5AD7XPSrX2WwueeWcjwp+xj9u7ke+y/5K+Y3DLHnkRB3rWUb+JiQFB8r2v5DyqwcJwIhhSMa5RqerHUk+ZJJrWrV/Cy53Kxjmcz9JHYySJXxPDo87OfHENQpJ/pI15+a+d/KudYL0WY6fCnFSHuyxuFkuGI+nJzRSdNtNzprX6cr4RXP4smkpZpF8K1R+UBjsTw+XucZCy2FthqORU+q421Bqc4C6zv3ovb1UBte53LDlfSxrt/G+B4dkMeJiWbCnkwuYT1U7hN9vVv9HbS4P2Zhwo7nbMbwSkA6DaM8id9PnDzGnZSrtLN3W3PQylBPQy9k4zh8Org50JJlUDxRnqBubC1135jobXG4YAgggi4I2INQ6FixZQExCgZ472WVRsQenRuR0NMPOEBkiBMJJ7yO3iibmQvtPiX3jz56ixu+/OJ7mkXYmqV5jcMAVIIIuCNQQeYNeq5y4pSlAKUpQCueekTEd3jcE7aoLmwvclGU8t73XTyNWftpxJ8PhHeNlEmioDqWYm2VRzY8q5f2s4VxDDR4eSeSMrEbRkMWcMbNZyQAbZdDXX0sPyUm/S3wZVHlY+8V7dwy8QmbxHDvhmw66FWJPiBsdvFca8qv3oyI+Qp4gbuxHx2864hFiiPEyJbXKctxm55dPW16m96mZIsfh4MLObxwJJmhYci9jdx08NteQ866alJYMKZSMs7n6DpWHBy5o0bMr3UHMvqnTceVZq8s6BSlKAUpSgNCGFXMiuoYaaEAjn1ry3CgP6NmTyvmX91vytWXBevJ7vzrcqVJoixFQcPkMqtKUKpcrlvqx0uQdrC/M+selStKUcmwlYUpSoJBqGxOHESlWGbDNuOcR6i2uS+t/mb7bTNfCKtGWEhq5DOpuscj2beCcczb1W5FrbjZhqLHb6rMXLKAuIUeNL+GVeRB/BuWxpicOIgVYZsM245xHqOfd316qfLb46G6xyP494JxbXyblmtuNmG2u3RrznyvlFBh5ggMkQJhJ/aR28UTcyF+9l9485iNwwBUggi4I1BHlUQpYuWUBMQoGdL+GVORB/BtwdDXzDzhAZIgTCSe8jt4om5kLyHVR7R50lDF784nuSnY2eN8VECAhGkdjZEQXZj+nnVXwfazGyyvFHhFzoLsrsVIHnc1PTt3mMhKG6rGWJ5FW0BB53qShwEaySShf2klszdQosB5CicILON2Gm3kyuS8Z4mNsCrHylX9awSYzjMuiQYeAH5zvnI9wJ/CrnSo8VbRX8/2Th9Ss8I7LMJBPjJjiJl1S4tHGeqr186scsSsLMoYdCAR8DXuqh6TuIzwYTPALjOBJa9wnu5XsDVU3Ukk2MoohezXZyEcXxLAtkhOeJCPAGkUXK8tLnb8q6BxLARzxPFKuZHFiP06Hzrir9o2WMSRxZZLaZWOYH7IrsvA55Hw8LzLllaNS69GIBPs15Vv1NOUGm2UpyTyKVF2b4ngPDgJkngGoim0I8r7fAisv8A+WcUTSXhbMesbEj7g1X6lZeNfzJMth7Mow7cYrduGYgAaknNpb/JXjBek6BmAlhkiW9s/rKCepG1XthfQ1X8RwRIcFNCq94vjYKQL6nNbzty9gq8ZUnk4/yyGpLcn0cEAg3BFwRsQaVEdksasmEiIOy5fZl0t8LUrCUcMmi6d1c3cF68nu/OtytPBevJ7vzrcqpIpSlAKUpQClKUAIqGxWHEQKsM2Gbcf3R3uP8ADvr9S19tpmhq0ZYSGrkI6G6xyN4t4Jxa5+q3LNbcbMPPb0rMXLKAmIUeNL+GVeRB/BtwdDTE4cRAqwzYZtxziPUW1yX16qddtvjobrHIxDf2E4tr9VurW3GzDz2315z5XyihEYbHqmOJiRu7MP7RecbZ7tZPK9yo63F+dvjkDAFSCCLgjUEeRqlwYljilkUKJy8iMuuV0VQBlY9TG1m5E2NTmHmCAyRAmIn9pHbxRNzIX7yo9ovfWasL2784u4iyapXmOQMAykEEXBGoIPMV6rlNBUf2giDYXEKwuDE4IP2TUhWlxr+rzf8AKf8AhNStQcF9G0zPjcEjG6BiQDY7Ix/Gv0PX5w9FBvxHCDzc/wDttX6Pro6l3kvYzp6ClKVzGgpSsGPmyRu30VJ+AogQPZ3jMZWXMcv7eXLcjVS1wR5a0qCTsxI8ceUnwqVa3Nldxf4WpXZKlSbviMlKXYu2C9eT3fnW5WngvXk9351uVxmopSlAKUpQClKUApSlACKguIxjDxvmXNhrElRe8RGvhtrkv01U2tptO1HccGZFj/vHVPdfM3+lWrSnKz9CJLIrWMhkjXBIxIYSrkmUX1kUghvPM2vJh51OgsXLKAuIUeNL+CVeRB/BtwdDpUV2uwpig01gEkbEXsY7OL5T9A9PmnbTaUdDdUkbxbwTi1z9VvrW3GzDz26G04p+/P7XyjNZMQTBAZIgTESe8jsc0Tcyq/io9o85iOQMAVIIIuCNQR5GocM5YsoCYlQM6X8EqjmD06NuDoaQTBLyRAmIk95HbxRtzKrv7V9488pRxe/OJ7lk7E1Wlxr+rzf8p/4TW3HIGAZSCCLgjUEVo9oDbC4g/wCDJ/AaxWpc4F6JF/4lhT9v/ptX6Nr86eiQf8Sw3sf/AKbV+i626jzL2KU9BSlKwLio3j2saoP7SRE9xYE/6QakqjcYxbEwpyUPIfcAg/jPwq0NbkMdnmvDfrJJ/wBRqV64DbuVttmf+NqUn5mFoZMF68nu/OtytPBevJ7vzrcqpIpSlAKUpQClKUApSlAKjJzmxUa8o0aQ/aayL92epOo3hjZ5J5OWcRg9RGNf9ZYe6rR3ZDPHaqLNhJh9T8NfyrUhQJCpYZsM6KSOcRIGq21yX16ruNNpTjIvh5v+W38JrF2ea+Gj8lt8CR+VXjK0Pkhq7NaRDdY5GObeCcbn6rdWtuNmHnt9BYuSoCYlQM6fMlTqD03s26nQ19xOHEQKsM2Gbdf7rzW39nz09XcabeXQ3VJGN94Jxa5JHqtyzW5bMPOtdec+V8oqMPMEBkiBMVz3kVvFE25IXl1K+dx55O0kobA4llIZTh5CCDcEd2xuD0rwC5csoCYlR4k+ZKnUHp0bdToajOPI7YTEfJQCsiOskTA3jZhZiANjYm6+YI84cMT5z2e4vY5F6KD/AMSwvsf+Bq/RNcJ9HGER8bhjhkbMitI5dwyZPUOXKBc3YAXru1OqVpr2FPQUpSuY0FRuEbNiZjyRUj95Bc/cy1JVG8BJaNpDvJI7e7NlX/Sq1ZaNkDs6P/509/8AEaV87M/1WK/T8zXyk/MwtDGyt3jNG3jXXITYOvMHodrNy99SODxSyLmW41sQdCpG4YcjUXOqGTKSUcn9nIBs1vVvzuPm8wDX1SxcsoCYlR40v4JU5EG23Rt1OhrRRvHnLfRF7MmqVgweKWRbrccip0ZW5hhyNZ6yatkywpSlQBSlKAUpSgMeJmCIznZQSfYBetbgsOSBAdyMzfac5j95NYe0ALRd2N5XVPcSC3+gNUkBVv8Akjcx4lMyMOqkfEVF9k5LwAHkf4gH/wC6pk1X+yzgZkvr0+yzRn+AVK8jG5YDUPicOIgVYZsM3rLziO9xzyX6aqdRptMUNRGWENXIV0N1SRjfeCcWuT9FuWYjlsw86ie1GEkmglyO0GJSMlgjFVmRQefNTtfdSbGpjE4cRAqwzYZvWXW8XO621yX6eruNNtbiTKsZXEPZQpaLEabZTcMdibe5h510Re658fa+UUZy70fsZcXhlilZLo5utrqijVbG41Ntx513FRp1rj/opgWPFpnXIzQOIyT613UnQ7NlF7a6XrsNT1km5/BFJZClKVyGpq8VxHdwyPzVGI9ttB8a9YGHJEifRUD4CtPjjZu6iBF3lS4+qpzn45be+pNzYE1bYjcjuzd/ksN98gPxpX3s8b4aEn+7X8KUn5mFoa2JcAvnXNCdJDrdejachzI1Gh5UdDdUkbXeCcbn6rcs1uWzjzr2yyB2ePXL60Z2dT0PJhbTluOdxgBQISBnwrXDLzhYHWw3ChtxuhGmm20NOcv/AA9NSr1Mqli5KgJiVAzpfwSp1B/Bt1Oh0NSWDxSyLdbjWxU6MrDcMORqMdDdY5GN94Jxvf6LcibctnHnQFy5KgJiVHjS/glTkQfwO6nQ6UlFNc5b60YTsTVKwYPFLIt1uLGzA6FWG4YcjWesGrZMuKUpUAUpSgKB6Ue0k2BEUkaxsXYhGfMShC62QWBuL6352rnrelTiLf2sS+yNR+N6vXpzkAwKDKCTMtm08NgT9+1cSw8ovqiN7bj8K7aCi4q6MZtpl2TtxxZ9VnHuWP8A+Nai9ruIwnScKcxfVUbxMNTbLz1r5wplsLQgf5j+YrX44hY5hGAANwT+m9dzoww6GWN3Oq+irtJisakxxDxuEKgZUyNc3vexsdulX2qD6G8Q7YNsyqAH8JXS4I5ir9Xk10lNpHTDQVR/SHwic4KRMOf2Vw7JzRVNyF+ppe3LlpoLxVf7f4vu+H4lr2JjKDzL+ED76ilJqSsJK6OVcAEuIxGGWJwXR1bwqV8CkZmueVtPfXda4X2CxLR47CFxZTmjBN/nKbAXOgvau6V09bfGl6FKOgpSlcRqca9JXaLH4fFtGs2SNsrIFjA0Gouxvcg1XMHx3iElz8sm29tWH02NJ8oj8XgKDw2+seftqu8HimCAWjyuL6i5Pt1r1qEIuKdtjmm3c2Y8bjAoC4udRbQAGwHTelfJnkvqkfwP60rq8OPYzxM7rgvXk9351jxeGZWMsIux9dNhIB+Djkeex5EZMF68nu/OtyvAjKx2NXIEFBHcDPhW9ZbWMJB5DcKDuN1IuNNvbpqqSMb7wTi1729Vjtmt7mHnW3i8MysZYhdj66bCQfk4Gx57HkRogoEJAz4VvWXXNC19dNwoO4GqnUabdCd81z/fv3Kc5zIyAuXJUBMSo8S7JKg5g9Oh3U6HTeTweKWRbrcWNmU6MrDcMORqMdNVSRje94Jxa/2WPNre5h50BcuSAExKjxpskqdR5dG3U6HziUU1zlvolOxNUrBg8Wsi3W4INmU6MrDcMOR/lWesGrZMuKUpUAoXpqwhfhrMBfu5EY+QvlJ++uEYDCu7WRSfw+NfrGeFXUqwBUixB2INUXH+jhcxaCUIL3CslwPYQR+FdfTzgspuxlUT2KLg4ii5cpP1sy2J8tb1q9oJAsdiRdzb2Ab/AJfGr6no/n0zTQ2BvbIx1Gx1O9byejjDsVOIPe5dltlGvXUkjyrsl1VNb/Zkqcj16JcMU4ehItmNx5jrV0rHBCqKFQBVUWAGgAHSmImCIztsoLH2AXry5yxybOlKyPGOxaxRvI5siKWJ8hrXEe1XbB8dKANMOpBRNiT1fqfwr32w7dyYxe6X9lDfVebW+kenlULwoRqQSL16XTdNg/KWpz1Kl8kSfEZc0e1iLEEaWI6Grx6Pu3PflcNiDeaxyvyYDkfr2+NVRsdGVsRVcxDBJA8bZWU5lINiCOYrarRVSNmikZYWfo+lUHsD26bFyfJ5lHeZSQ40DW3BHW2unSr9Xj1Kbg7M64yTV0cr9NnDmIinAJQeF7C9rNf8z8Kq/AW7yFGGhUldeYvt7LW+Fd4nhV1KuoZToQRcH3VA4jsZhW9UMn2W0+BvXXQ6pRjhkZTp3d0cyfD67A++ldBPYDDn+0m/eH6V9ro/WU/Up4Uiw4L15Pd+dblaeC9eT3fnW5XknSKj8XhmVjLCLsfXTYSAae5wNjztY9RIUqYysQ1cgfAEJAz4Vrh0sbwtfXTcKDuN1Oo02yOp8KSMb3vBOLXv9Fjtmt7mHnW1i8MysZYRdvnpewkA+4OOR57Hy0RkCEgZsK3rLY3hN9dNwoO43U6jTboTvmuf79+5TTnP8MgLlyQAmJQeJfmSp1Hl0O6nQ6byeDxayLdbgg2ZToysNww5GouRPVSRzfeCcWve3qsds1vcw86+guXJUBMSo8S3skyDaxtt0O6k2Om8Simuct9Ep2JqlYMHilkW63FjZlOjKw5MORrPWDVsmXFKUqAKUpQCqV6WuJiLAsgfK8jBVA3YDVh7LVdar/a7slDj1USl1ZL5WU6i9r6HQ7CtKTSmmysk2sj85HEHpWSHFrzBrpWN9Dsv9likI/xEI+9b/hUf/wDqXiA2kwZ+00n/AITXoLqI9zFwfYqC8TQD1T91YpMaDsv3ir2vow4ltfAfGT/w17X0TY1j+0nwy/YDt/2rWj6mNvMV8N9ikcM4g0c0cguoRgTl3sDrb3V+lcFilljSRDdHUMp6gi9c94X6I4V1xEzy9VUCNT8Ln766JhMMkaLHGoVEAVQOQGwrh6mrGdrG1OLRlpSlcpoKUpQGngvXk9351uVpB+7ZiQTe23vr18vH0X+A/WgNulany8fRf4D9afLx9F/gP1oDbqPxeGZWMsIux9dNhINr+TgbHnYA6WIy/Lx9F/gP1p8vH0X+A/WpjKxDVyNBQISBmwrXzKQc0J56bhQdxup1Gm3t01VJG1veCcWvf6LHm1vc486+zyWfvIlYMbB1IAVxtffRwNj7jyt5RAMyZCYHvdG0KH6mvqnppY7dBvjXOa/fuVtznEfQXLkgKmJUeJdklQcwenQ7qdDcbyWDxayLcaEaMp9ZW5qw5GovKWXK5YlDeKUWzj7Q2PQ8mG9fWZzaRVyzAWYD1JAOR6dQdSL21G9ZYXzmX0FdE3StcYr6rfd+tfflI+i3wH61iXM9Kw/KR0b4U78dD9360BmpWITeRr73o6GgMlK8d55Gvuf20B6pXy/ka+0ApSlAKUpQClKUBjlrHSlAKUpQClKUApSlAKUpQH2vq70pQGWlKUApSlAK+0pQClKUApSlAKUpQClKU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2776" name="AutoShape 8" descr="data:image/jpeg;base64,/9j/4AAQSkZJRgABAQAAAQABAAD/2wCEAAkGBxMTEhUUEhQVFRQXGB4YGBgWFxcXGBoYGhscGyIcGBcaHCgiGholHRkYITEhJSkrLi4uHB80ODMsNygtLisBCgoKDg0OGxAQGy0mHyUvNCwsLCwsLCw0LCw0LCwsLCwsLCwsLCwsLCwsLCwvLCwsLCwsLCwsLCwsLCwsLDUsLP/AABEIAQEAxAMBIgACEQEDEQH/xAAcAAEAAgMBAQEAAAAAAAAAAAAABQYDBAcCAQj/xABJEAACAQIEAwQFCQQIBQQDAAABAgMAEQQSITEFQVEGEyJhBzJxgZEUQlJicqGxwdEjkrLhMzRDU2OCovAlc7PC04Oj0vEWFyT/xAAZAQEAAwEBAAAAAAAAAAAAAAAAAQIDBAX/xAAsEQACAQIFAgYBBQEAAAAAAAAAAQIDERIhMUHwBFETMmFxgbEiFJGh0eFC/9oADAMBAAIRAxEAPwDsM8jMSAbWqNXFytIUTUKbMx0A8vNvKttlcuyroD6zcwOijqevKswiCrlUWA/37/bWkUrZlXcjcVjZFvbW252rRbtAwIBIBPqgnVj5eVS2IhXnYA7a7/yqrcSwrXPeqFIPgdeQ/LpW9OEJaopJtEhH2ifQOArHzuPjavp7QSBrMAOhvp+FVmRmQAP405Nzt5da2XnOUaB0+/8AlWz6eHYrjZPrx2XNZlt0N7j8KzwcWkJsRodiDf49KghMd1IdenzqlYo1QWUEEjXW/wB33VnKlBbEqTJdMQ5F73HUa/HpWTvm3zaez+dRcDEHQ61Jxa20uedtB76xlBIume/lJ5G/ur7iMUI0Lu4VQLkkV6eGNbuxsALm+gAHWob5TDjbd6p7pHDINs2W/rj6J3t5CoUE87ZE3JTgmKlnTvGUxqT4Lm7Mv0iLDLfpUF2+7UYjhyrKuHWaE6M5lMeVjsCuRtD1vU5iuNouisDqFAGpJOwAFc/7a9vHkd8JhkVo8pSV2TvPEdCBH9XrY61MKUpS0IcklqaA9NrW/qgPsnP/AI6meyvpUGKxEcLwGLvDlBD5/EdrjKNK4PjeEPE1lkB/eHxDAW+FfoT0W8C4eYExGHVnkBszSWLI4AuABoN9DV5RjFPFHn7kJt6Mv+Q9a+5T1r1SuU0Plj1r7SlAKUpQClKUApSlAQ0zkM/TmeYt5dK9DErpmIAPq6789PK1aHFZUElmK3N8qk2uRbz1HUc9K0YpS+ZMSE0PhP0hvci1gAdLXN7XNdEIXjco3mTVybiUDQ+EjXT8raVjniuLGzqef868x4hgQGsytz2/+uVbccYGo252/Aio0BXOIcKKA5FBU6kf72qGTAspzR3A+ch29x51d5Ib+JDYnkdR7P5VG4rBq+h8Db9Bf2da6IVnuUcSE4eymSwBBGraWH8qmooyTXrB8MYXLnXa9hcj3VJxZV2FVqVFfIlRPOFwdtTvW3mAHIAaknQAdSaxh6532o7S/KnOHgJEINnf+8I5A/QH31SnTlVlYmUlFG7xfjJxkndxE/J1O/8AeEcz9XoK3psCskLQksqsLXQ2I9hrV4Rgciiw+FSIeuiVllHRGa7sofFuyWNjE06YjvfDYqb5yguxN77+QrnssxBJNib3uwN/3hrX6Fjl67W19lcG7Z4dcNinjRwyesCrZgA2oDfWHT2UVR2zGEjpJX01Ov1i33G9Xb0c9vEwCSI0feB3B8JCWsNdDudvLeqj2e4PLi5MmHUuxIvlzLlvzY7Ab11Kf0KA92VxJBA/aZlv4ueW1tPb0qk5Rt+W5ZJ7F/4d2xwk0YkEmUWucwIt7TtUnw7ikM4JhkSQA2OUg2rj/FvRljcMhOFlMg5qjFWt9g6H41CcO4LxTDnvVilXT6J8umtV8CnLysnHJao/Q9K4fh/SNjoWCyAnqGGb8bN99WDBelpD/SIo/eH61nLpJrQlVUdQpVHi9JWHIuV028Lqx/d0NWLg/aTDYn+ikF/ot4W+BrOVGpFXaLKcWS1KXpWRYUpSgKV2qy95GHgaVS48YsREQQQzDmvM3sLKdb2B+RzpKoZWDA3KshurW+ievlvWftFPKj3jVZE1EkZsGYG3qMdL76HQ33G9aaFXgU4MDu48xaAJlZm37tg2sZuS17ZtrefZTf4IylqZ8HjgIy2VnXmOY6gqfx51u4CcOO8hY25qdDcaag+7fpvWph0kdYnOZLm5VrB7A7G9iVOhuQDY6i5NbASNWzAC9vcPZ/KplYI31cODmGUj3C/l5+yvpm9/mQNPZWk81+d61sXxWKEXlkSMdXYCs8JNyWLXpaqRjvSVgY7gSNIekaG37xsKrPG/SG+KQxQIYlbR2zXYr9EW9UHmavGlJuxDkkTPbTtWZWOFwzfsxpJIp9c81Uj5o5nnXjgGACgaVCcAwI0NquGH0FdzSpxwxMU8TuyQw+lZpSNwfcda0RLXwzVz4S9yN7W4OSeH9mSrKb5V2byIvXLuIwrfJJGoYbi5Q/umuo8V41FAQrlmkPqxRjNIfd80ebWFRMuBlxZviAscQ1EK2ZrD+9lP4LYVpF5WKvW5XvR3x6TAYgLCC8crAPF15AqdbHWv0cK4/wAIwCs9+H4ZXcaGVR3cS+2UjxexL11fhqSLGomKtJbxFAQt/IEk1xdRhysbU77mzSlK5jQ1cbw2GYWlijkH11VvxFVbi3o0wUtyitC31DcfunSrnSrxqTjoyHFPU4nxP0S4lCe5aOQdQcjW8wf1qMHo94nHd1R77+F1J+F67/Stl1U+yKeGj84cR7QY2Md3JmSQEAm7xyDrz5gVYezHpVxEQyYhO9UbMSQw9rWN67HjuGQzf00SSfaUH8a0cZ2VwciGNsPHltbRQpHsI1Bq76iMvMiPDa0ZQH9Lb3OWKK3K7MT8dKVsP6HowTkxLBb6AoCQPM3F6VdT6ft9kWn3LdxJLuarPF8dh8NNHJK/cM1wJL5Ua2vdyHUHS5AI5aEGrPxFwGYmw53OwA5muX+kvtApg7oRCRMwZyddje6/rVKKbiTN5mfi3pUwa3CvJMR9BbL+8xF6q+N9Ksx/oMPl83ux+GgrNhMDEyqyBSpAIIA2r3Jw1egrs/TPaS/Yy8RdirY7tlxKW95ZADyTwD/TUJIJ3PizE+ZJPxNdCHDx0r2OHjpUfpG9ZDxfQ57FgZjvf/f+xVq4Fw8gi9Ta4EdK38NCBWlPp403e9yJTciR4cmUCpES1EtilRSzMFUbliAB7Saj5OLvKLYdbLznkBCAfUU2L+02FJK7CJ7H8WjhXNK4UHa+5PRQNWPsqJbG4mf1L4aH6ZsZ2HUA3EQ8zc+yvHZnhnyiVvkx+VTLbvJ3YZEvsM9tNj4UFdF4T2DiFmxbfKH3yWywKfKP5x82J91c060IepdRbKT2e4TmuMDCZbnxSsxCE9Xna5c+S3q78N7DJo2Mcztv3YusA8u7v4/a9/YKtyKAAAAANgNBX2uOdeUvQ1UEjzHGFACgADQACwA8gK9UpWJcUpSgFKUoBSlKAUpSgFKUoCtcXxixt4wbMwUGwIuTax6Dc32sDXHu3vZxIpWVHfu3u6R52ypfcAdLm/TWuodqi/ex5UkNiTmTkxsgB3Godj4hbwm9U70mcHmEMMmHRHSAkyKq/tCresVI+bqSV62PKu6g4xim9zGd2zn/AGLx5Qthn3F2T2cx+fxq4qa5zxcFGTERH1SGBHMf7/OrvwrHrKiuuzC/sPMe412UHa8Htp7GU1ub1qV4MtaON4qkZy6u/KNNW9/JR5mt27K7KEheo9+LhiUgHeuNze0afbk/IXqtcU7QLqJmzf4ELeH/ANWb53sUVDY/iU8sdnIhgG0aDIp8gvzvaa5anUpZLn9GkafcsPEOOQxm8z/Kph6qp4YUPs2J89TVd4lx7E4siO5ysQFiTQEnQDqx23qHyHe2lda9A3Y1pcQcbMto4dI7j1pTzHko+8jpXBUrTl6I3UEjrfo27KDh2CSHQyt45SObkDT2AAAeyrVSlc5cUpSgFKUoBWHF4lY0LtsOm/urNWrxLCmSMqGyturWvZhqLjmPKpVr5hmHDcSJYLJE8Wb1SxUg+XhJsfI1IVFYBu/RlnRCyPlNrlSV5i/vqTjQKAALAaADpUySTIR6pSlVJFKUoBSlKArPEoC0ysScqXOXqxFgT7AW06nyrHI1beO9c1putdNPyozlqcv7ddlUjUyQraNycy8lY/R6KTfTkaoXZziQw0jRSnLGbsDqbG3QddvbXa+1LL3bK1iApJB+k3hT78zf5K5Pxjss7MQY3LKpeyqcxUDMTYeVdf5WU46r6M8tGR+P7XF2KxB1TqLZ29+uUezWtCGCebwqMiHcDQf5m3Y/Gp3hfBVIDOAF3CLrfzZufsFbHGeLR4dbCxe3hQaADq1th5c6l05NY6ssiMS0iiHfh+Hwq5pfG59VeZ9g5DzrVweAkxDd7LonIcrdAOlZeD8MfEyGackg/f7uS+VWXGLlARPWJyj2n9BrSFJTWJq0dl39w5Wy3I/gvZ9sViFjjHPKOl+Z9g/Wv0vwDhSYXDxwJsigX6nmT5k3Nc+9FHBArmS2ka5V+0dz7d/jXUa5eqaUsC+fc0p6XFKUrkNRSlKAUpSgFaPE+LwwW71wt9q3qoHpAw4fFYdSAcwVSG9UgvYba6XO1a0YKc7MrN2V0Y+H9sYY8XIWLLG41NrjNuCNL2PO99TV7wGNSZA8bZlPOqj2k4Hg44Hjjhj7yOLOAxI8GYAsTzOnOtz0alfkS5Vt42vbmetbVYwlDHFPsUi2nZlqpSlchqKUpQClKUBBYoeNq13StqaRRIQWAJ2BIBPs61glhctlNsnPTl087863hoUZTMfGZ5449bE98+3q/NB5g5AD7XPSrX2WwueeWcjwp+xj9u7ke+y/5K+Y3DLHnkRB3rWUb+JiQFB8r2v5DyqwcJwIhhSMa5RqerHUk+ZJJrWrV/Cy53Kxjmcz9JHYySJXxPDo87OfHENQpJ/pI15+a+d/KudYL0WY6fCnFSHuyxuFkuGI+nJzRSdNtNzprX6cr4RXP4smkpZpF8K1R+UBjsTw+XucZCy2FthqORU+q421Bqc4C6zv3ovb1UBte53LDlfSxrt/G+B4dkMeJiWbCnkwuYT1U7hN9vVv9HbS4P2Zhwo7nbMbwSkA6DaM8id9PnDzGnZSrtLN3W3PQylBPQy9k4zh8Org50JJlUDxRnqBubC1135jobXG4YAgggi4I2INQ6FixZQExCgZ472WVRsQenRuR0NMPOEBkiBMJJ7yO3iibmQvtPiX3jz56ixu+/OJ7mkXYmqV5jcMAVIIIuCNQQeYNeq5y4pSlAKUpQCueekTEd3jcE7aoLmwvclGU8t73XTyNWftpxJ8PhHeNlEmioDqWYm2VRzY8q5f2s4VxDDR4eSeSMrEbRkMWcMbNZyQAbZdDXX0sPyUm/S3wZVHlY+8V7dwy8QmbxHDvhmw66FWJPiBsdvFca8qv3oyI+Qp4gbuxHx2864hFiiPEyJbXKctxm55dPW16m96mZIsfh4MLObxwJJmhYci9jdx08NteQ866alJYMKZSMs7n6DpWHBy5o0bMr3UHMvqnTceVZq8s6BSlKAUpSgNCGFXMiuoYaaEAjn1ry3CgP6NmTyvmX91vytWXBevJ7vzrcqVJoixFQcPkMqtKUKpcrlvqx0uQdrC/M+selStKUcmwlYUpSoJBqGxOHESlWGbDNuOcR6i2uS+t/mb7bTNfCKtGWEhq5DOpuscj2beCcczb1W5FrbjZhqLHb6rMXLKAuIUeNL+GVeRB/BuWxpicOIgVYZsM245xHqOfd316qfLb46G6xyP494JxbXyblmtuNmG2u3RrznyvlFBh5ggMkQJhJ/aR28UTcyF+9l9485iNwwBUggi4I1BHlUQpYuWUBMQoGdL+GVORB/BtwdDXzDzhAZIgTCSe8jt4om5kLyHVR7R50lDF784nuSnY2eN8VECAhGkdjZEQXZj+nnVXwfazGyyvFHhFzoLsrsVIHnc1PTt3mMhKG6rGWJ5FW0BB53qShwEaySShf2klszdQosB5CicILON2Gm3kyuS8Z4mNsCrHylX9awSYzjMuiQYeAH5zvnI9wJ/CrnSo8VbRX8/2Th9Ss8I7LMJBPjJjiJl1S4tHGeqr186scsSsLMoYdCAR8DXuqh6TuIzwYTPALjOBJa9wnu5XsDVU3Ukk2MoohezXZyEcXxLAtkhOeJCPAGkUXK8tLnb8q6BxLARzxPFKuZHFiP06Hzrir9o2WMSRxZZLaZWOYH7IrsvA55Hw8LzLllaNS69GIBPs15Vv1NOUGm2UpyTyKVF2b4ngPDgJkngGoim0I8r7fAisv8A+WcUTSXhbMesbEj7g1X6lZeNfzJMth7Mow7cYrduGYgAaknNpb/JXjBek6BmAlhkiW9s/rKCepG1XthfQ1X8RwRIcFNCq94vjYKQL6nNbzty9gq8ZUnk4/yyGpLcn0cEAg3BFwRsQaVEdksasmEiIOy5fZl0t8LUrCUcMmi6d1c3cF68nu/OtytPBevJ7vzrcqpIpSlAKUpQClKUAIqGxWHEQKsM2Gbcf3R3uP8ADvr9S19tpmhq0ZYSGrkI6G6xyN4t4Jxa5+q3LNbcbMPPb0rMXLKAmIUeNL+GVeRB/BtwdDTE4cRAqwzYZtxziPUW1yX16qddtvjobrHIxDf2E4tr9VurW3GzDz2315z5XyihEYbHqmOJiRu7MP7RecbZ7tZPK9yo63F+dvjkDAFSCCLgjUEeRqlwYljilkUKJy8iMuuV0VQBlY9TG1m5E2NTmHmCAyRAmIn9pHbxRNzIX7yo9ovfWasL2784u4iyapXmOQMAykEEXBGoIPMV6rlNBUf2giDYXEKwuDE4IP2TUhWlxr+rzf8AKf8AhNStQcF9G0zPjcEjG6BiQDY7Ix/Gv0PX5w9FBvxHCDzc/wDttX6Pro6l3kvYzp6ClKVzGgpSsGPmyRu30VJ+AogQPZ3jMZWXMcv7eXLcjVS1wR5a0qCTsxI8ceUnwqVa3Nldxf4WpXZKlSbviMlKXYu2C9eT3fnW5WngvXk9351uVxmopSlAKUpQClKUApSlACKguIxjDxvmXNhrElRe8RGvhtrkv01U2tptO1HccGZFj/vHVPdfM3+lWrSnKz9CJLIrWMhkjXBIxIYSrkmUX1kUghvPM2vJh51OgsXLKAuIUeNL+CVeRB/BtwdDpUV2uwpig01gEkbEXsY7OL5T9A9PmnbTaUdDdUkbxbwTi1z9VvrW3GzDz26G04p+/P7XyjNZMQTBAZIgTESe8jsc0Tcyq/io9o85iOQMAVIIIuCNQR5GocM5YsoCYlQM6X8EqjmD06NuDoaQTBLyRAmIk95HbxRtzKrv7V9488pRxe/OJ7lk7E1Wlxr+rzf8p/4TW3HIGAZSCCLgjUEVo9oDbC4g/wCDJ/AaxWpc4F6JF/4lhT9v/ptX6Nr86eiQf8Sw3sf/AKbV+i626jzL2KU9BSlKwLio3j2saoP7SRE9xYE/6QakqjcYxbEwpyUPIfcAg/jPwq0NbkMdnmvDfrJJ/wBRqV64DbuVttmf+NqUn5mFoZMF68nu/OtytPBevJ7vzrcqpIpSlAKUpQClKUApSlAKjJzmxUa8o0aQ/aayL92epOo3hjZ5J5OWcRg9RGNf9ZYe6rR3ZDPHaqLNhJh9T8NfyrUhQJCpYZsM6KSOcRIGq21yX16ruNNpTjIvh5v+W38JrF2ea+Gj8lt8CR+VXjK0Pkhq7NaRDdY5GObeCcbn6rdWtuNmHnt9BYuSoCYlQM6fMlTqD03s26nQ19xOHEQKsM2Gbdf7rzW39nz09XcabeXQ3VJGN94Jxa5JHqtyzW5bMPOtdec+V8oqMPMEBkiBMVz3kVvFE25IXl1K+dx55O0kobA4llIZTh5CCDcEd2xuD0rwC5csoCYlR4k+ZKnUHp0bdToajOPI7YTEfJQCsiOskTA3jZhZiANjYm6+YI84cMT5z2e4vY5F6KD/AMSwvsf+Bq/RNcJ9HGER8bhjhkbMitI5dwyZPUOXKBc3YAXru1OqVpr2FPQUpSuY0FRuEbNiZjyRUj95Bc/cy1JVG8BJaNpDvJI7e7NlX/Sq1ZaNkDs6P/509/8AEaV87M/1WK/T8zXyk/MwtDGyt3jNG3jXXITYOvMHodrNy99SODxSyLmW41sQdCpG4YcjUXOqGTKSUcn9nIBs1vVvzuPm8wDX1SxcsoCYlR40v4JU5EG23Rt1OhrRRvHnLfRF7MmqVgweKWRbrccip0ZW5hhyNZ6yatkywpSlQBSlKAUpSgMeJmCIznZQSfYBetbgsOSBAdyMzfac5j95NYe0ALRd2N5XVPcSC3+gNUkBVv8Akjcx4lMyMOqkfEVF9k5LwAHkf4gH/wC6pk1X+yzgZkvr0+yzRn+AVK8jG5YDUPicOIgVYZsM3rLziO9xzyX6aqdRptMUNRGWENXIV0N1SRjfeCcWuT9FuWYjlsw86ie1GEkmglyO0GJSMlgjFVmRQefNTtfdSbGpjE4cRAqwzYZvWXW8XO621yX6eruNNtbiTKsZXEPZQpaLEabZTcMdibe5h510Re658fa+UUZy70fsZcXhlilZLo5utrqijVbG41Ntx513FRp1rj/opgWPFpnXIzQOIyT613UnQ7NlF7a6XrsNT1km5/BFJZClKVyGpq8VxHdwyPzVGI9ttB8a9YGHJEifRUD4CtPjjZu6iBF3lS4+qpzn45be+pNzYE1bYjcjuzd/ksN98gPxpX3s8b4aEn+7X8KUn5mFoa2JcAvnXNCdJDrdejachzI1Gh5UdDdUkbXeCcbn6rcs1uWzjzr2yyB2ePXL60Z2dT0PJhbTluOdxgBQISBnwrXDLzhYHWw3ChtxuhGmm20NOcv/AA9NSr1Mqli5KgJiVAzpfwSp1B/Bt1Oh0NSWDxSyLdbjWxU6MrDcMORqMdDdY5GN94Jxvf6LcibctnHnQFy5KgJiVHjS/glTkQfwO6nQ6UlFNc5b60YTsTVKwYPFLIt1uLGzA6FWG4YcjWesGrZMuKUpUAUpSgKB6Ue0k2BEUkaxsXYhGfMShC62QWBuL6352rnrelTiLf2sS+yNR+N6vXpzkAwKDKCTMtm08NgT9+1cSw8ovqiN7bj8K7aCi4q6MZtpl2TtxxZ9VnHuWP8A+Nai9ruIwnScKcxfVUbxMNTbLz1r5wplsLQgf5j+YrX44hY5hGAANwT+m9dzoww6GWN3Oq+irtJisakxxDxuEKgZUyNc3vexsdulX2qD6G8Q7YNsyqAH8JXS4I5ir9Xk10lNpHTDQVR/SHwic4KRMOf2Vw7JzRVNyF+ppe3LlpoLxVf7f4vu+H4lr2JjKDzL+ED76ilJqSsJK6OVcAEuIxGGWJwXR1bwqV8CkZmueVtPfXda4X2CxLR47CFxZTmjBN/nKbAXOgvau6V09bfGl6FKOgpSlcRqca9JXaLH4fFtGs2SNsrIFjA0Gouxvcg1XMHx3iElz8sm29tWH02NJ8oj8XgKDw2+seftqu8HimCAWjyuL6i5Pt1r1qEIuKdtjmm3c2Y8bjAoC4udRbQAGwHTelfJnkvqkfwP60rq8OPYzxM7rgvXk9351jxeGZWMsIux9dNhIB+Djkeex5EZMF68nu/OtyvAjKx2NXIEFBHcDPhW9ZbWMJB5DcKDuN1IuNNvbpqqSMb7wTi1729Vjtmt7mHnW3i8MysZYhdj66bCQfk4Gx57HkRogoEJAz4VvWXXNC19dNwoO4GqnUabdCd81z/fv3Kc5zIyAuXJUBMSo8S7JKg5g9Oh3U6HTeTweKWRbrcWNmU6MrDcMORqMdNVSRje94Jxa/2WPNre5h50BcuSAExKjxpskqdR5dG3U6HziUU1zlvolOxNUrBg8Wsi3W4INmU6MrDcMOR/lWesGrZMuKUpUAoXpqwhfhrMBfu5EY+QvlJ++uEYDCu7WRSfw+NfrGeFXUqwBUixB2INUXH+jhcxaCUIL3CslwPYQR+FdfTzgspuxlUT2KLg4ii5cpP1sy2J8tb1q9oJAsdiRdzb2Ab/AJfGr6no/n0zTQ2BvbIx1Gx1O9byejjDsVOIPe5dltlGvXUkjyrsl1VNb/Zkqcj16JcMU4ehItmNx5jrV0rHBCqKFQBVUWAGgAHSmImCIztsoLH2AXry5yxybOlKyPGOxaxRvI5siKWJ8hrXEe1XbB8dKANMOpBRNiT1fqfwr32w7dyYxe6X9lDfVebW+kenlULwoRqQSL16XTdNg/KWpz1Kl8kSfEZc0e1iLEEaWI6Grx6Pu3PflcNiDeaxyvyYDkfr2+NVRsdGVsRVcxDBJA8bZWU5lINiCOYrarRVSNmikZYWfo+lUHsD26bFyfJ5lHeZSQ40DW3BHW2unSr9Xj1Kbg7M64yTV0cr9NnDmIinAJQeF7C9rNf8z8Kq/AW7yFGGhUldeYvt7LW+Fd4nhV1KuoZToQRcH3VA4jsZhW9UMn2W0+BvXXQ6pRjhkZTp3d0cyfD67A++ldBPYDDn+0m/eH6V9ro/WU/Up4Uiw4L15Pd+dblaeC9eT3fnW5XknSKj8XhmVjLCLsfXTYSAae5wNjztY9RIUqYysQ1cgfAEJAz4Vrh0sbwtfXTcKDuN1Oo02yOp8KSMb3vBOLXv9Fjtmt7mHnW1i8MysZYRdvnpewkA+4OOR57Hy0RkCEgZsK3rLY3hN9dNwoO43U6jTboTvmuf79+5TTnP8MgLlyQAmJQeJfmSp1Hl0O6nQ6byeDxayLdbgg2ZToysNww5GouRPVSRzfeCcWve3qsds1vcw86+guXJUBMSo8S3skyDaxtt0O6k2Om8Simuct9Ep2JqlYMHilkW63FjZlOjKw5MORrPWDVsmXFKUqAKUpQCqV6WuJiLAsgfK8jBVA3YDVh7LVdar/a7slDj1USl1ZL5WU6i9r6HQ7CtKTSmmysk2sj85HEHpWSHFrzBrpWN9Dsv9likI/xEI+9b/hUf/wDqXiA2kwZ+00n/AITXoLqI9zFwfYqC8TQD1T91YpMaDsv3ir2vow4ltfAfGT/w17X0TY1j+0nwy/YDt/2rWj6mNvMV8N9ikcM4g0c0cguoRgTl3sDrb3V+lcFilljSRDdHUMp6gi9c94X6I4V1xEzy9VUCNT8Ln766JhMMkaLHGoVEAVQOQGwrh6mrGdrG1OLRlpSlcpoKUpQGngvXk9351uVpB+7ZiQTe23vr18vH0X+A/WgNulany8fRf4D9afLx9F/gP1oDbqPxeGZWMsIux9dNhINr+TgbHnYA6WIy/Lx9F/gP1p8vH0X+A/WpjKxDVyNBQISBmwrXzKQc0J56bhQdxup1Gm3t01VJG1veCcWvf6LHm1vc486+zyWfvIlYMbB1IAVxtffRwNj7jyt5RAMyZCYHvdG0KH6mvqnppY7dBvjXOa/fuVtznEfQXLkgKmJUeJdklQcwenQ7qdDcbyWDxayLcaEaMp9ZW5qw5GovKWXK5YlDeKUWzj7Q2PQ8mG9fWZzaRVyzAWYD1JAOR6dQdSL21G9ZYXzmX0FdE3StcYr6rfd+tfflI+i3wH61iXM9Kw/KR0b4U78dD9360BmpWITeRr73o6GgMlK8d55Gvuf20B6pXy/ka+0ApSlAKUpQClKUBjlrHSlAKUpQClKUApSlAKUpQH2vq70pQGWlKUApSlAK+0pQClKUApSlAKUpQClKU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256361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556792"/>
            <a:ext cx="8229600" cy="1143000"/>
          </a:xfrm>
        </p:spPr>
        <p:txBody>
          <a:bodyPr>
            <a:normAutofit fontScale="90000"/>
          </a:bodyPr>
          <a:lstStyle/>
          <a:p>
            <a:r>
              <a:rPr lang="es-ES" b="1" dirty="0" smtClean="0">
                <a:latin typeface="Arial" panose="020B0604020202020204" pitchFamily="34" charset="0"/>
                <a:cs typeface="Arial" panose="020B0604020202020204" pitchFamily="34" charset="0"/>
              </a:rPr>
              <a:t> Modificación de resoluciones favorables</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r>
              <a:rPr lang="es-ES" b="1" dirty="0" smtClean="0">
                <a:latin typeface="Arial" panose="020B0604020202020204" pitchFamily="34" charset="0"/>
                <a:cs typeface="Arial" panose="020B0604020202020204" pitchFamily="34" charset="0"/>
              </a:rPr>
              <a:t>Articulo </a:t>
            </a:r>
            <a:r>
              <a:rPr lang="es-ES" b="1" dirty="0">
                <a:latin typeface="Arial" panose="020B0604020202020204" pitchFamily="34" charset="0"/>
                <a:cs typeface="Arial" panose="020B0604020202020204" pitchFamily="34" charset="0"/>
              </a:rPr>
              <a:t>36</a:t>
            </a:r>
            <a:endParaRPr lang="es-ES" dirty="0">
              <a:latin typeface="Arial" panose="020B0604020202020204" pitchFamily="34" charset="0"/>
              <a:cs typeface="Arial" panose="020B0604020202020204" pitchFamily="34" charset="0"/>
            </a:endParaRPr>
          </a:p>
          <a:p>
            <a:pPr algn="just">
              <a:buNone/>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Las resoluciones administrativas de carácter individual favorables a un particular solo podrán ser modificadas por el tribunal federal de justicia fiscal y administrativa mediante juicio iniciado por las autoridades fiscales</a:t>
            </a:r>
          </a:p>
        </p:txBody>
      </p:sp>
    </p:spTree>
    <p:extLst>
      <p:ext uri="{BB962C8B-B14F-4D97-AF65-F5344CB8AC3E}">
        <p14:creationId xmlns:p14="http://schemas.microsoft.com/office/powerpoint/2010/main" val="3918996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033" y="1340768"/>
            <a:ext cx="7024744" cy="1143000"/>
          </a:xfrm>
        </p:spPr>
        <p:txBody>
          <a:bodyPr>
            <a:normAutofit fontScale="90000"/>
          </a:bodyPr>
          <a:lstStyle/>
          <a:p>
            <a:r>
              <a:rPr lang="es-ES" sz="4000" b="1" dirty="0">
                <a:latin typeface="Arial" panose="020B0604020202020204" pitchFamily="34" charset="0"/>
                <a:cs typeface="Arial" panose="020B0604020202020204" pitchFamily="34" charset="0"/>
              </a:rPr>
              <a:t>Se podrán revisar las resoluciones administrativas desfavorables </a:t>
            </a:r>
            <a:r>
              <a:rPr lang="es-ES" b="1" dirty="0"/>
              <a:t>	</a:t>
            </a:r>
            <a:endParaRPr lang="es-ES" dirty="0"/>
          </a:p>
        </p:txBody>
      </p:sp>
      <p:sp>
        <p:nvSpPr>
          <p:cNvPr id="3" name="2 Marcador de contenido"/>
          <p:cNvSpPr>
            <a:spLocks noGrp="1"/>
          </p:cNvSpPr>
          <p:nvPr>
            <p:ph idx="1"/>
          </p:nvPr>
        </p:nvSpPr>
        <p:spPr>
          <a:xfrm>
            <a:off x="1043490" y="2636912"/>
            <a:ext cx="6777317" cy="3508977"/>
          </a:xfrm>
        </p:spPr>
        <p:txBody>
          <a:bodyPr>
            <a:normAutofit/>
          </a:bodyPr>
          <a:lstStyle/>
          <a:p>
            <a:pPr marL="0" indent="0" algn="just">
              <a:buNone/>
            </a:pPr>
            <a:r>
              <a:rPr lang="es-ES" dirty="0">
                <a:latin typeface="Arial" panose="020B0604020202020204" pitchFamily="34" charset="0"/>
                <a:cs typeface="Arial" panose="020B0604020202020204" pitchFamily="34" charset="0"/>
              </a:rPr>
              <a:t>Las autoridades fiscales podrán, discrecionalmente, revisar las resoluciones administrativas de carácter individual no favorables a un particular emitidas por sus </a:t>
            </a:r>
            <a:r>
              <a:rPr lang="es-ES" dirty="0" smtClean="0">
                <a:latin typeface="Arial" panose="020B0604020202020204" pitchFamily="34" charset="0"/>
                <a:cs typeface="Arial" panose="020B0604020202020204" pitchFamily="34" charset="0"/>
              </a:rPr>
              <a:t>subordinados, si se demuestra que fueron  emitidas </a:t>
            </a:r>
            <a:r>
              <a:rPr lang="es-ES" dirty="0">
                <a:latin typeface="Arial" panose="020B0604020202020204" pitchFamily="34" charset="0"/>
                <a:cs typeface="Arial" panose="020B0604020202020204" pitchFamily="34" charset="0"/>
              </a:rPr>
              <a:t>en contravención a las disposiciones fiscales, </a:t>
            </a:r>
            <a:r>
              <a:rPr lang="es-ES" dirty="0" smtClean="0">
                <a:latin typeface="Arial" panose="020B0604020202020204" pitchFamily="34" charset="0"/>
                <a:cs typeface="Arial" panose="020B0604020202020204" pitchFamily="34" charset="0"/>
              </a:rPr>
              <a:t>podrán </a:t>
            </a:r>
            <a:r>
              <a:rPr lang="es-ES" dirty="0">
                <a:latin typeface="Arial" panose="020B0604020202020204" pitchFamily="34" charset="0"/>
                <a:cs typeface="Arial" panose="020B0604020202020204" pitchFamily="34" charset="0"/>
              </a:rPr>
              <a:t>por una sola vez, modificarlas o revocarlas en beneficio del </a:t>
            </a:r>
            <a:r>
              <a:rPr lang="es-ES" dirty="0" smtClean="0">
                <a:latin typeface="Arial" panose="020B0604020202020204" pitchFamily="34" charset="0"/>
                <a:cs typeface="Arial" panose="020B0604020202020204" pitchFamily="34" charset="0"/>
              </a:rPr>
              <a:t>contribuyente</a:t>
            </a:r>
            <a:r>
              <a:rPr lang="es-E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1011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b="1" dirty="0" smtClean="0">
                <a:latin typeface="Arial" panose="020B0604020202020204" pitchFamily="34" charset="0"/>
                <a:cs typeface="Arial" panose="020B0604020202020204" pitchFamily="34" charset="0"/>
              </a:rPr>
              <a:t> Obligaciones de los contribuyentes.</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749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Relatividad al R.F.C</a:t>
            </a:r>
            <a:r>
              <a:rPr lang="es-ES" b="1" dirty="0" smtClean="0"/>
              <a:t>.</a:t>
            </a:r>
            <a:endParaRPr lang="es-MX" dirty="0"/>
          </a:p>
        </p:txBody>
      </p:sp>
      <p:sp>
        <p:nvSpPr>
          <p:cNvPr id="3" name="2 Marcador de contenido"/>
          <p:cNvSpPr>
            <a:spLocks noGrp="1"/>
          </p:cNvSpPr>
          <p:nvPr>
            <p:ph idx="1"/>
          </p:nvPr>
        </p:nvSpPr>
        <p:spPr/>
        <p:txBody>
          <a:bodyPr>
            <a:normAutofit fontScale="92500" lnSpcReduction="20000"/>
          </a:bodyPr>
          <a:lstStyle/>
          <a:p>
            <a:pPr marL="0" indent="0" algn="just">
              <a:buNone/>
            </a:pPr>
            <a:r>
              <a:rPr lang="es-ES" b="1" dirty="0">
                <a:latin typeface="Arial" panose="020B0604020202020204" pitchFamily="34" charset="0"/>
                <a:cs typeface="Arial" panose="020B0604020202020204" pitchFamily="34" charset="0"/>
              </a:rPr>
              <a:t>ARTICULO 27. </a:t>
            </a:r>
            <a:r>
              <a:rPr lang="es-ES" dirty="0">
                <a:latin typeface="Arial" panose="020B0604020202020204" pitchFamily="34" charset="0"/>
                <a:cs typeface="Arial" panose="020B0604020202020204" pitchFamily="34" charset="0"/>
              </a:rPr>
              <a:t>Las personas morales, así como las personas físicas que deban presentar declaraciones periódicas o que estén obligadas a expedir comprobantes fiscales por los actos o actividades que realicen o por los ingresos que perciban, deberán solicitar su inscripción en el registro federal de contribuyentes y su certificado de firma electrónica avanzada, así como proporcionar la información relacionada con su identidad, su domicilio y en general sobre su situación fiscal mediante los avisos que se establecen en el reglamento de este código.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177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229600" cy="2520279"/>
          </a:xfrm>
        </p:spPr>
        <p:txBody>
          <a:bodyPr/>
          <a:lstStyle/>
          <a:p>
            <a:pPr marL="0" lvl="0" indent="0" algn="just">
              <a:buNone/>
            </a:pPr>
            <a:r>
              <a:rPr lang="es-ES" dirty="0" smtClean="0">
                <a:latin typeface="Arial" panose="020B0604020202020204" pitchFamily="34" charset="0"/>
                <a:cs typeface="Arial" panose="020B0604020202020204" pitchFamily="34" charset="0"/>
              </a:rPr>
              <a:t>Asimismo</a:t>
            </a:r>
            <a:r>
              <a:rPr lang="es-ES" dirty="0">
                <a:latin typeface="Arial" panose="020B0604020202020204" pitchFamily="34" charset="0"/>
                <a:cs typeface="Arial" panose="020B0604020202020204" pitchFamily="34" charset="0"/>
              </a:rPr>
              <a:t>, las personas a que se refiere este párrafo estarán obligadas a manifestar al registro federal de contribuyentes su domicilio fiscal, en caso de cambio de domicilio fiscal deberán presentar el aviso correspondiente dentro del mes siguiente al día en el que tenga lugar dicho cambio.</a:t>
            </a: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824305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6444" y="620688"/>
            <a:ext cx="7024744" cy="1143000"/>
          </a:xfrm>
        </p:spPr>
        <p:txBody>
          <a:bodyPr/>
          <a:lstStyle/>
          <a:p>
            <a:r>
              <a:rPr lang="es-ES" b="1" dirty="0">
                <a:latin typeface="Arial" panose="020B0604020202020204" pitchFamily="34" charset="0"/>
                <a:cs typeface="Arial" panose="020B0604020202020204" pitchFamily="34" charset="0"/>
              </a:rPr>
              <a:t>Los socios y </a:t>
            </a:r>
            <a:r>
              <a:rPr lang="es-ES" b="1" dirty="0" smtClean="0">
                <a:latin typeface="Arial" panose="020B0604020202020204" pitchFamily="34" charset="0"/>
                <a:cs typeface="Arial" panose="020B0604020202020204" pitchFamily="34" charset="0"/>
              </a:rPr>
              <a:t>accionistas</a:t>
            </a:r>
            <a:r>
              <a:rPr lang="es-ES" b="1"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046444" y="1844824"/>
            <a:ext cx="6777317" cy="3508977"/>
          </a:xfrm>
        </p:spPr>
        <p:txBody>
          <a:bodyPr>
            <a:normAutofit/>
          </a:bodyPr>
          <a:lstStyle/>
          <a:p>
            <a:pPr marL="0" indent="0" algn="just">
              <a:buNone/>
            </a:pPr>
            <a:r>
              <a:rPr lang="es-ES" dirty="0" smtClean="0">
                <a:latin typeface="Arial" panose="020B0604020202020204" pitchFamily="34" charset="0"/>
                <a:cs typeface="Arial" panose="020B0604020202020204" pitchFamily="34" charset="0"/>
              </a:rPr>
              <a:t>Deberán </a:t>
            </a:r>
            <a:r>
              <a:rPr lang="es-ES" dirty="0">
                <a:latin typeface="Arial" panose="020B0604020202020204" pitchFamily="34" charset="0"/>
                <a:cs typeface="Arial" panose="020B0604020202020204" pitchFamily="34" charset="0"/>
              </a:rPr>
              <a:t>solicitar su inscripción en el registro federal de contribuyentes y su certificado de firma electrónica avanzada, así como presentar los avisos que señale el reglamento de este código, los socios y accionistas de las personas morales a que se refiere el párrafo anterior, salvo los miembros de las personas morales con fines no lucrativos a que se refiere el título III de la ley del impuesto sobre la renta.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665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205880"/>
            <a:ext cx="7024744" cy="1143000"/>
          </a:xfrm>
        </p:spPr>
        <p:txBody>
          <a:bodyPr>
            <a:noAutofit/>
          </a:bodyPr>
          <a:lstStyle/>
          <a:p>
            <a:r>
              <a:rPr lang="es-MX" sz="3600" b="1" dirty="0">
                <a:latin typeface="Arial" panose="020B0604020202020204" pitchFamily="34" charset="0"/>
                <a:cs typeface="Arial" panose="020B0604020202020204" pitchFamily="34" charset="0"/>
              </a:rPr>
              <a:t> </a:t>
            </a:r>
            <a:r>
              <a:rPr lang="es-ES" sz="3600" b="1" dirty="0">
                <a:latin typeface="Arial" panose="020B0604020202020204" pitchFamily="34" charset="0"/>
                <a:cs typeface="Arial" panose="020B0604020202020204" pitchFamily="34" charset="0"/>
              </a:rPr>
              <a:t>Socios o accionistas no obligados a inscribirse en el R.F.C.</a:t>
            </a:r>
            <a:endParaRPr lang="es-MX" sz="36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41062" y="2348880"/>
            <a:ext cx="8229600" cy="4104456"/>
          </a:xfrm>
        </p:spPr>
        <p:txBody>
          <a:bodyPr>
            <a:normAutofit lnSpcReduction="10000"/>
          </a:bodyPr>
          <a:lstStyle/>
          <a:p>
            <a:pPr marL="0" lvl="0" indent="0" algn="just">
              <a:buNone/>
            </a:pPr>
            <a:r>
              <a:rPr lang="es-ES" dirty="0">
                <a:latin typeface="Arial" panose="020B0604020202020204" pitchFamily="34" charset="0"/>
                <a:cs typeface="Arial" panose="020B0604020202020204" pitchFamily="34" charset="0"/>
              </a:rPr>
              <a:t>No estarán obligados a solicitar su inscripción en el registro federal de contribuyentes los socios o accionistas residentes en el extranjero de personas morales residentes en México, así como los asociados residentes en el extranjero de asociaciones en participación, siempre que la persona moral o el asociarte, residentes en México, presente ante las autoridades fiscales dentro de los tres primeros meses siguientes al cierre de cada ejercicio, una relación de los socios, accionistas o asociados, residentes en el extranjero, en la que se indique su domicilio, residencia fiscal y número de identificación fiscal.</a:t>
            </a: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454386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229600" cy="1143000"/>
          </a:xfrm>
        </p:spPr>
        <p:txBody>
          <a:bodyPr>
            <a:noAutofit/>
          </a:bodyPr>
          <a:lstStyle/>
          <a:p>
            <a:r>
              <a:rPr lang="es-ES" sz="3600" b="1" dirty="0">
                <a:latin typeface="Arial" panose="020B0604020202020204" pitchFamily="34" charset="0"/>
                <a:cs typeface="Arial" panose="020B0604020202020204" pitchFamily="34" charset="0"/>
              </a:rPr>
              <a:t>Inscripción de los contribuyentes de sueldos y salarios.</a:t>
            </a:r>
            <a:endParaRPr lang="es-MX" sz="36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043608" y="2148509"/>
            <a:ext cx="6777317" cy="2648644"/>
          </a:xfrm>
        </p:spPr>
        <p:txBody>
          <a:bodyPr/>
          <a:lstStyle/>
          <a:p>
            <a:pPr marL="0" lvl="0" indent="0" algn="just">
              <a:buNone/>
            </a:pPr>
            <a:r>
              <a:rPr lang="es-ES" dirty="0"/>
              <a:t>Las personas que hagan los pagos a que se refiere el capítulo I del título IV de la ley de impuesto sobre la renta, deberán solicitar la inscripción de los contribuyentes a los que hagan dichos pagos, para tal efecto estos deberán proporcionarles los datos necesarios.</a:t>
            </a:r>
            <a:endParaRPr lang="es-MX" dirty="0"/>
          </a:p>
          <a:p>
            <a:endParaRPr lang="es-MX" dirty="0"/>
          </a:p>
        </p:txBody>
      </p:sp>
      <p:pic>
        <p:nvPicPr>
          <p:cNvPr id="4" name="3 Imagen" descr="descarga.jpg"/>
          <p:cNvPicPr>
            <a:picLocks noChangeAspect="1"/>
          </p:cNvPicPr>
          <p:nvPr/>
        </p:nvPicPr>
        <p:blipFill>
          <a:blip r:embed="rId2"/>
          <a:stretch>
            <a:fillRect/>
          </a:stretch>
        </p:blipFill>
        <p:spPr>
          <a:xfrm>
            <a:off x="3347864" y="4293096"/>
            <a:ext cx="4543439" cy="1800225"/>
          </a:xfrm>
          <a:prstGeom prst="rect">
            <a:avLst/>
          </a:prstGeom>
        </p:spPr>
      </p:pic>
    </p:spTree>
    <p:extLst>
      <p:ext uri="{BB962C8B-B14F-4D97-AF65-F5344CB8AC3E}">
        <p14:creationId xmlns:p14="http://schemas.microsoft.com/office/powerpoint/2010/main" val="415505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611560" y="836712"/>
            <a:ext cx="7920880" cy="2431435"/>
          </a:xfrm>
          <a:prstGeom prst="rect">
            <a:avLst/>
          </a:prstGeom>
        </p:spPr>
        <p:txBody>
          <a:bodyPr wrap="square">
            <a:spAutoFit/>
          </a:bodyPr>
          <a:lstStyle/>
          <a:p>
            <a:pPr algn="just"/>
            <a:r>
              <a:rPr lang="es-MX" sz="1900" dirty="0" smtClean="0">
                <a:latin typeface="Arial" pitchFamily="34" charset="0"/>
                <a:cs typeface="Arial" pitchFamily="34" charset="0"/>
              </a:rPr>
              <a:t>Articulo 14. Las personas físicas o morales obligadas a solicitar su inscripción en el registro federal de contribuyentes en los términos del articulo 27 del código, deberán presentar su solicitud de inscripción, en la cual, tratándose de sociedades mercantiles, señalaran el nombre de la persona a quien se haya conferido la administración única, dirección general o gerencia general, cualquiera que sea el nombre del cargo con que se le designe. Asimismo, las personas físicas o morales presentaran, en su caso, los avisos siguientes</a:t>
            </a:r>
            <a:r>
              <a:rPr lang="es-MX" sz="1900" dirty="0" smtClean="0">
                <a:latin typeface="Arial" pitchFamily="34" charset="0"/>
                <a:cs typeface="Arial" pitchFamily="34" charset="0"/>
              </a:rPr>
              <a:t>:</a:t>
            </a:r>
            <a:endParaRPr lang="es-MX" sz="1900" dirty="0" smtClean="0">
              <a:latin typeface="Arial" pitchFamily="34" charset="0"/>
              <a:cs typeface="Arial" pitchFamily="34" charset="0"/>
            </a:endParaRPr>
          </a:p>
        </p:txBody>
      </p:sp>
      <p:pic>
        <p:nvPicPr>
          <p:cNvPr id="6" name="4 Imagen" descr="despacho_abogados.jpg"/>
          <p:cNvPicPr>
            <a:picLocks noChangeAspect="1"/>
          </p:cNvPicPr>
          <p:nvPr/>
        </p:nvPicPr>
        <p:blipFill>
          <a:blip r:embed="rId2"/>
          <a:stretch>
            <a:fillRect/>
          </a:stretch>
        </p:blipFill>
        <p:spPr>
          <a:xfrm>
            <a:off x="5220072" y="3645024"/>
            <a:ext cx="2571748" cy="2203131"/>
          </a:xfrm>
          <a:prstGeom prst="rect">
            <a:avLst/>
          </a:prstGeom>
        </p:spPr>
      </p:pic>
    </p:spTree>
    <p:extLst>
      <p:ext uri="{BB962C8B-B14F-4D97-AF65-F5344CB8AC3E}">
        <p14:creationId xmlns:p14="http://schemas.microsoft.com/office/powerpoint/2010/main" val="1763743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2132856"/>
            <a:ext cx="7992888" cy="2862322"/>
          </a:xfrm>
          <a:prstGeom prst="rect">
            <a:avLst/>
          </a:prstGeom>
        </p:spPr>
        <p:txBody>
          <a:bodyPr wrap="square">
            <a:spAutoFit/>
          </a:bodyPr>
          <a:lstStyle/>
          <a:p>
            <a:pPr algn="just"/>
            <a:r>
              <a:rPr lang="es-MX" dirty="0">
                <a:latin typeface="Arial" pitchFamily="34" charset="0"/>
                <a:cs typeface="Arial" pitchFamily="34" charset="0"/>
              </a:rPr>
              <a:t>I. Cambio de denominación o razón social.</a:t>
            </a:r>
          </a:p>
          <a:p>
            <a:pPr algn="just"/>
            <a:r>
              <a:rPr lang="es-MX" dirty="0">
                <a:latin typeface="Arial" pitchFamily="34" charset="0"/>
                <a:cs typeface="Arial" pitchFamily="34" charset="0"/>
              </a:rPr>
              <a:t>II. Cambio de domicilio fiscal.</a:t>
            </a:r>
          </a:p>
          <a:p>
            <a:pPr algn="just"/>
            <a:r>
              <a:rPr lang="es-MX" dirty="0">
                <a:latin typeface="Arial" pitchFamily="34" charset="0"/>
                <a:cs typeface="Arial" pitchFamily="34" charset="0"/>
              </a:rPr>
              <a:t>III. Aumento o disminución de obligaciones, suspensión o reanudación de actividades.</a:t>
            </a:r>
          </a:p>
          <a:p>
            <a:pPr algn="just"/>
            <a:r>
              <a:rPr lang="es-MX" dirty="0">
                <a:latin typeface="Arial" pitchFamily="34" charset="0"/>
                <a:cs typeface="Arial" pitchFamily="34" charset="0"/>
              </a:rPr>
              <a:t>IV. Liquidación o apertura de sucesión.</a:t>
            </a:r>
          </a:p>
          <a:p>
            <a:pPr algn="just"/>
            <a:r>
              <a:rPr lang="es-MX" dirty="0">
                <a:latin typeface="Arial" pitchFamily="34" charset="0"/>
                <a:cs typeface="Arial" pitchFamily="34" charset="0"/>
              </a:rPr>
              <a:t>V. Cancelación en el registro federal de contribuyentes.</a:t>
            </a:r>
          </a:p>
          <a:p>
            <a:pPr algn="just"/>
            <a:r>
              <a:rPr lang="es-MX" dirty="0">
                <a:latin typeface="Arial" pitchFamily="34" charset="0"/>
                <a:cs typeface="Arial" pitchFamily="34" charset="0"/>
              </a:rPr>
              <a:t>Asimismo, presentaran aviso de apertura o cierre de establecimientos o de locales que se utilicen como base fija para el desempeño de servicios personales independientes, en los términos del articulo 24 de este reglamento</a:t>
            </a:r>
            <a:endParaRPr lang="es-MX" dirty="0">
              <a:latin typeface="Arial" pitchFamily="34" charset="0"/>
              <a:cs typeface="Arial" pitchFamily="34" charset="0"/>
            </a:endParaRPr>
          </a:p>
        </p:txBody>
      </p:sp>
    </p:spTree>
    <p:extLst>
      <p:ext uri="{BB962C8B-B14F-4D97-AF65-F5344CB8AC3E}">
        <p14:creationId xmlns:p14="http://schemas.microsoft.com/office/powerpoint/2010/main" val="284206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2955" y="260648"/>
            <a:ext cx="8280920" cy="10218182"/>
          </a:xfrm>
          <a:prstGeom prst="rect">
            <a:avLst/>
          </a:prstGeom>
        </p:spPr>
        <p:txBody>
          <a:bodyPr wrap="square">
            <a:spAutoFit/>
          </a:bodyPr>
          <a:lstStyle/>
          <a:p>
            <a:pPr lvl="0">
              <a:spcBef>
                <a:spcPts val="600"/>
              </a:spcBef>
              <a:buClr>
                <a:srgbClr val="DD8047"/>
              </a:buClr>
              <a:buSzPct val="85000"/>
            </a:pPr>
            <a:endParaRPr lang="es-MX" sz="3200" spc="100" dirty="0" smtClean="0">
              <a:solidFill>
                <a:prstClr val="black"/>
              </a:solidFill>
              <a:latin typeface="Calibri Light" pitchFamily="34" charset="0"/>
              <a:cs typeface="Arial" pitchFamily="34" charset="0"/>
            </a:endParaRPr>
          </a:p>
          <a:p>
            <a:pPr lvl="0">
              <a:spcBef>
                <a:spcPts val="600"/>
              </a:spcBef>
              <a:buClr>
                <a:srgbClr val="DD8047"/>
              </a:buClr>
              <a:buSzPct val="85000"/>
            </a:pPr>
            <a:r>
              <a:rPr lang="es-MX" sz="3200" spc="100" dirty="0" smtClean="0">
                <a:solidFill>
                  <a:prstClr val="black"/>
                </a:solidFill>
                <a:latin typeface="Calibri Light" pitchFamily="34" charset="0"/>
                <a:cs typeface="Arial" pitchFamily="34" charset="0"/>
              </a:rPr>
              <a:t>Proporcionaran </a:t>
            </a:r>
            <a:r>
              <a:rPr lang="es-MX" sz="3200" spc="100" dirty="0">
                <a:solidFill>
                  <a:prstClr val="black"/>
                </a:solidFill>
                <a:latin typeface="Calibri Light" pitchFamily="34" charset="0"/>
                <a:cs typeface="Arial" pitchFamily="34" charset="0"/>
              </a:rPr>
              <a:t>asistencia gratuita a los contribuyentes y para ello procuraran</a:t>
            </a:r>
            <a:r>
              <a:rPr lang="es-MX" sz="3200" spc="100" dirty="0" smtClean="0">
                <a:solidFill>
                  <a:prstClr val="black"/>
                </a:solidFill>
                <a:latin typeface="Calibri Light" pitchFamily="34" charset="0"/>
                <a:cs typeface="Arial" pitchFamily="34" charset="0"/>
              </a:rPr>
              <a:t>:</a:t>
            </a:r>
          </a:p>
          <a:p>
            <a:pPr lvl="0">
              <a:spcBef>
                <a:spcPts val="600"/>
              </a:spcBef>
              <a:buClr>
                <a:srgbClr val="DD8047"/>
              </a:buClr>
              <a:buSzPct val="85000"/>
            </a:pPr>
            <a:endParaRPr lang="es-MX" sz="3200" spc="100" dirty="0">
              <a:solidFill>
                <a:prstClr val="black"/>
              </a:solidFill>
              <a:latin typeface="Calibri Light" pitchFamily="34" charset="0"/>
              <a:cs typeface="Arial" pitchFamily="34" charset="0"/>
            </a:endParaRPr>
          </a:p>
          <a:p>
            <a:pPr lvl="0" algn="just">
              <a:buFont typeface="Arial" pitchFamily="34" charset="0"/>
              <a:buChar char="•"/>
            </a:pPr>
            <a:r>
              <a:rPr lang="es-MX" sz="2800" dirty="0">
                <a:solidFill>
                  <a:prstClr val="black"/>
                </a:solidFill>
                <a:latin typeface="Calibri Light" pitchFamily="34" charset="0"/>
                <a:cs typeface="Arial" pitchFamily="34" charset="0"/>
              </a:rPr>
              <a:t>Explicar las disposiciones fiscales utilizando un lenguaje llano alejado de tecnicismos y elaborar y distribuir folletos a los </a:t>
            </a:r>
            <a:r>
              <a:rPr lang="es-MX" sz="2800" dirty="0" smtClean="0">
                <a:solidFill>
                  <a:prstClr val="black"/>
                </a:solidFill>
                <a:latin typeface="Calibri Light" pitchFamily="34" charset="0"/>
                <a:cs typeface="Arial" pitchFamily="34" charset="0"/>
              </a:rPr>
              <a:t>contribuyentes.</a:t>
            </a:r>
          </a:p>
          <a:p>
            <a:pPr lvl="0" algn="just"/>
            <a:endParaRPr lang="es-MX" sz="2800" dirty="0">
              <a:solidFill>
                <a:prstClr val="black"/>
              </a:solidFill>
              <a:latin typeface="Calibri Light" pitchFamily="34" charset="0"/>
              <a:cs typeface="Arial" pitchFamily="34" charset="0"/>
            </a:endParaRPr>
          </a:p>
          <a:p>
            <a:pPr lvl="0" algn="just">
              <a:buFont typeface="Arial" pitchFamily="34" charset="0"/>
              <a:buChar char="•"/>
            </a:pPr>
            <a:r>
              <a:rPr lang="es-MX" sz="2800" dirty="0">
                <a:solidFill>
                  <a:prstClr val="black"/>
                </a:solidFill>
                <a:latin typeface="Calibri Light" pitchFamily="34" charset="0"/>
                <a:cs typeface="Arial" pitchFamily="34" charset="0"/>
              </a:rPr>
              <a:t>Mantener oficinas en diversos lugares del territorio nacional para orientar y auxiliar a los contribuyentes en el cumplimiento de sus obligaciones fiscales, poniendo a su disposición el equipo necesario para </a:t>
            </a:r>
            <a:r>
              <a:rPr lang="es-MX" sz="2800" dirty="0" smtClean="0">
                <a:solidFill>
                  <a:prstClr val="black"/>
                </a:solidFill>
                <a:latin typeface="Calibri Light" pitchFamily="34" charset="0"/>
                <a:cs typeface="Arial" pitchFamily="34" charset="0"/>
              </a:rPr>
              <a:t>ello. </a:t>
            </a:r>
            <a:endParaRPr lang="es-MX" sz="2800" dirty="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smtClean="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smtClean="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smtClean="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smtClean="0">
              <a:solidFill>
                <a:prstClr val="black"/>
              </a:solidFill>
              <a:latin typeface="Calibri Light" pitchFamily="34" charset="0"/>
              <a:cs typeface="Arial" pitchFamily="34" charset="0"/>
            </a:endParaRPr>
          </a:p>
          <a:p>
            <a:pPr lvl="0">
              <a:spcBef>
                <a:spcPts val="600"/>
              </a:spcBef>
              <a:buClr>
                <a:srgbClr val="DD8047"/>
              </a:buClr>
              <a:buSzPct val="85000"/>
            </a:pPr>
            <a:endParaRPr lang="es-MX" sz="3200" spc="100" dirty="0">
              <a:solidFill>
                <a:prstClr val="black"/>
              </a:solidFill>
              <a:latin typeface="Calibri Light" pitchFamily="34" charset="0"/>
              <a:cs typeface="Arial" pitchFamily="34" charset="0"/>
            </a:endParaRPr>
          </a:p>
        </p:txBody>
      </p:sp>
    </p:spTree>
    <p:extLst>
      <p:ext uri="{BB962C8B-B14F-4D97-AF65-F5344CB8AC3E}">
        <p14:creationId xmlns:p14="http://schemas.microsoft.com/office/powerpoint/2010/main" val="1899568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gistro-Nacional-de-Contribuyentes-RNC-275x183.jpg"/>
          <p:cNvPicPr>
            <a:picLocks noChangeAspect="1"/>
          </p:cNvPicPr>
          <p:nvPr/>
        </p:nvPicPr>
        <p:blipFill>
          <a:blip r:embed="rId2"/>
          <a:stretch>
            <a:fillRect/>
          </a:stretch>
        </p:blipFill>
        <p:spPr>
          <a:xfrm rot="2591206">
            <a:off x="5389766" y="1640974"/>
            <a:ext cx="2619375" cy="1743075"/>
          </a:xfrm>
          <a:prstGeom prst="rect">
            <a:avLst/>
          </a:prstGeom>
        </p:spPr>
      </p:pic>
      <p:sp>
        <p:nvSpPr>
          <p:cNvPr id="2" name="1 Rectángulo"/>
          <p:cNvSpPr/>
          <p:nvPr/>
        </p:nvSpPr>
        <p:spPr>
          <a:xfrm>
            <a:off x="611560" y="3356992"/>
            <a:ext cx="7848872" cy="2246769"/>
          </a:xfrm>
          <a:prstGeom prst="rect">
            <a:avLst/>
          </a:prstGeom>
        </p:spPr>
        <p:txBody>
          <a:bodyPr wrap="square">
            <a:spAutoFit/>
          </a:bodyPr>
          <a:lstStyle/>
          <a:p>
            <a:pPr algn="just"/>
            <a:r>
              <a:rPr lang="es-MX" sz="2000" dirty="0" smtClean="0">
                <a:latin typeface="Arial" pitchFamily="34" charset="0"/>
                <a:cs typeface="Arial" pitchFamily="34" charset="0"/>
              </a:rPr>
              <a:t>Art 29.- </a:t>
            </a:r>
            <a:r>
              <a:rPr lang="es-MX" sz="2000" dirty="0">
                <a:latin typeface="Arial" pitchFamily="34" charset="0"/>
                <a:cs typeface="Arial" pitchFamily="34" charset="0"/>
              </a:rPr>
              <a:t>Los contribuyentes </a:t>
            </a:r>
            <a:r>
              <a:rPr lang="es-MX" sz="2000" dirty="0" smtClean="0">
                <a:latin typeface="Arial" pitchFamily="34" charset="0"/>
                <a:cs typeface="Arial" pitchFamily="34" charset="0"/>
              </a:rPr>
              <a:t>deberán emitir </a:t>
            </a:r>
            <a:r>
              <a:rPr lang="es-MX" sz="2000" dirty="0" smtClean="0">
                <a:solidFill>
                  <a:schemeClr val="bg1">
                    <a:lumMod val="50000"/>
                  </a:schemeClr>
                </a:solidFill>
                <a:latin typeface="Arial" pitchFamily="34" charset="0"/>
                <a:cs typeface="Arial" pitchFamily="34" charset="0"/>
              </a:rPr>
              <a:t>los comprobantes </a:t>
            </a:r>
            <a:r>
              <a:rPr lang="es-MX" sz="2000" dirty="0" smtClean="0">
                <a:latin typeface="Arial" pitchFamily="34" charset="0"/>
                <a:cs typeface="Arial" pitchFamily="34" charset="0"/>
              </a:rPr>
              <a:t>fiscales </a:t>
            </a:r>
            <a:r>
              <a:rPr lang="es-MX" sz="2000" dirty="0">
                <a:latin typeface="Arial" pitchFamily="34" charset="0"/>
                <a:cs typeface="Arial" pitchFamily="34" charset="0"/>
              </a:rPr>
              <a:t>mediante documentos digitales a </a:t>
            </a:r>
            <a:r>
              <a:rPr lang="es-MX" sz="2000" dirty="0" smtClean="0">
                <a:solidFill>
                  <a:schemeClr val="bg1">
                    <a:lumMod val="50000"/>
                  </a:schemeClr>
                </a:solidFill>
                <a:latin typeface="Arial" pitchFamily="34" charset="0"/>
                <a:cs typeface="Arial" pitchFamily="34" charset="0"/>
              </a:rPr>
              <a:t>través </a:t>
            </a:r>
            <a:r>
              <a:rPr lang="es-MX" sz="2000" dirty="0">
                <a:solidFill>
                  <a:schemeClr val="bg1">
                    <a:lumMod val="50000"/>
                  </a:schemeClr>
                </a:solidFill>
                <a:latin typeface="Arial" pitchFamily="34" charset="0"/>
                <a:cs typeface="Arial" pitchFamily="34" charset="0"/>
              </a:rPr>
              <a:t>de la pagina </a:t>
            </a:r>
            <a:r>
              <a:rPr lang="es-MX" sz="2000" dirty="0">
                <a:latin typeface="Arial" pitchFamily="34" charset="0"/>
                <a:cs typeface="Arial" pitchFamily="34" charset="0"/>
              </a:rPr>
              <a:t>de internet del servicio de </a:t>
            </a:r>
            <a:r>
              <a:rPr lang="es-MX" sz="2000" dirty="0" smtClean="0">
                <a:latin typeface="Arial" pitchFamily="34" charset="0"/>
                <a:cs typeface="Arial" pitchFamily="34" charset="0"/>
              </a:rPr>
              <a:t>administración </a:t>
            </a:r>
            <a:r>
              <a:rPr lang="es-MX" sz="2000" dirty="0">
                <a:latin typeface="Arial" pitchFamily="34" charset="0"/>
                <a:cs typeface="Arial" pitchFamily="34" charset="0"/>
              </a:rPr>
              <a:t>tributaria. Las personas que adquieran bienes, disfruten de su uso o goce temporal o reciban servicios </a:t>
            </a:r>
            <a:r>
              <a:rPr lang="es-MX" sz="2000" dirty="0" smtClean="0">
                <a:latin typeface="Arial" pitchFamily="34" charset="0"/>
                <a:cs typeface="Arial" pitchFamily="34" charset="0"/>
              </a:rPr>
              <a:t>deberán </a:t>
            </a:r>
            <a:r>
              <a:rPr lang="es-MX" sz="2000" dirty="0">
                <a:latin typeface="Arial" pitchFamily="34" charset="0"/>
                <a:cs typeface="Arial" pitchFamily="34" charset="0"/>
              </a:rPr>
              <a:t>solicitar el comprobante fiscal digital respectivo. </a:t>
            </a:r>
            <a:r>
              <a:rPr lang="es-MX" sz="2000" dirty="0" smtClean="0">
                <a:latin typeface="Arial" pitchFamily="34" charset="0"/>
                <a:cs typeface="Arial" pitchFamily="34" charset="0"/>
              </a:rPr>
              <a:t>Los contribuyentes a que se refiere el párrafo anterior deberán cumplir con las obligaciones siguientes</a:t>
            </a:r>
            <a:r>
              <a:rPr lang="es-MX" sz="2000" dirty="0" smtClean="0">
                <a:latin typeface="Arial" pitchFamily="34" charset="0"/>
                <a:cs typeface="Arial" pitchFamily="34" charset="0"/>
              </a:rPr>
              <a:t>:</a:t>
            </a:r>
            <a:endParaRPr lang="es-MX"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2132856"/>
            <a:ext cx="7848872" cy="2585323"/>
          </a:xfrm>
          <a:prstGeom prst="rect">
            <a:avLst/>
          </a:prstGeom>
        </p:spPr>
        <p:txBody>
          <a:bodyPr wrap="square">
            <a:spAutoFit/>
          </a:bodyPr>
          <a:lstStyle/>
          <a:p>
            <a:pPr algn="just"/>
            <a:r>
              <a:rPr lang="es-MX" dirty="0">
                <a:latin typeface="Arial" pitchFamily="34" charset="0"/>
                <a:cs typeface="Arial" pitchFamily="34" charset="0"/>
              </a:rPr>
              <a:t>I. Contar con un certificado de firma electrónica avanzada vigente.</a:t>
            </a:r>
          </a:p>
          <a:p>
            <a:pPr algn="just"/>
            <a:r>
              <a:rPr lang="es-MX" dirty="0">
                <a:latin typeface="Arial" pitchFamily="34" charset="0"/>
                <a:cs typeface="Arial" pitchFamily="34" charset="0"/>
              </a:rPr>
              <a:t>II. Tramitar ante el servicio de administración tributaria el certificado para el uso de los sellos digitales.</a:t>
            </a:r>
          </a:p>
          <a:p>
            <a:pPr algn="just"/>
            <a:r>
              <a:rPr lang="es-MX" dirty="0">
                <a:latin typeface="Arial" pitchFamily="34" charset="0"/>
                <a:cs typeface="Arial" pitchFamily="34" charset="0"/>
              </a:rPr>
              <a:t>Los contribuyentes podrán optar por el uso de uno o mas certificados de sellos digitales que se utilizaran exclusivamente para la expedición de los comprobantes fiscales mediante documentos digitales. El sello digital permitirá acreditar la autoría de los comprobantes fiscales digitales que expidan las personas físicas y morales, el cual queda sujeto a la regulación aplicable al uso de la firma electrónica avanzada.</a:t>
            </a:r>
            <a:endParaRPr lang="es-MX" dirty="0">
              <a:latin typeface="Arial" pitchFamily="34" charset="0"/>
              <a:cs typeface="Arial" pitchFamily="34" charset="0"/>
            </a:endParaRPr>
          </a:p>
        </p:txBody>
      </p:sp>
    </p:spTree>
    <p:extLst>
      <p:ext uri="{BB962C8B-B14F-4D97-AF65-F5344CB8AC3E}">
        <p14:creationId xmlns:p14="http://schemas.microsoft.com/office/powerpoint/2010/main" val="367308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2060848"/>
            <a:ext cx="7632848" cy="2769989"/>
          </a:xfrm>
          <a:prstGeom prst="rect">
            <a:avLst/>
          </a:prstGeom>
        </p:spPr>
        <p:txBody>
          <a:bodyPr wrap="square">
            <a:spAutoFit/>
          </a:bodyPr>
          <a:lstStyle/>
          <a:p>
            <a:pPr algn="just"/>
            <a:r>
              <a:rPr lang="es-MX" sz="2000" dirty="0" smtClean="0">
                <a:latin typeface="Arial" panose="020B0604020202020204" pitchFamily="34" charset="0"/>
                <a:cs typeface="Arial" panose="020B0604020202020204" pitchFamily="34" charset="0"/>
              </a:rPr>
              <a:t>III. Cumplir los requisitos establecidos en el articulo 29-a de este código.</a:t>
            </a:r>
          </a:p>
          <a:p>
            <a:pPr algn="just"/>
            <a:r>
              <a:rPr lang="es-MX" sz="2000" dirty="0" smtClean="0">
                <a:latin typeface="Arial" panose="020B0604020202020204" pitchFamily="34" charset="0"/>
                <a:cs typeface="Arial" panose="020B0604020202020204" pitchFamily="34" charset="0"/>
              </a:rPr>
              <a:t>IV. Remitir al servicio de administración tributaria, antes de su expedición, el comprobante fiscal digital respectivo a través de los mecanismos digitales que para tal efecto determine dicho órgano desconcentrado mediante reglas de carácter general</a:t>
            </a:r>
          </a:p>
          <a:p>
            <a:pPr algn="just"/>
            <a:endParaRPr lang="es-MX" dirty="0">
              <a:latin typeface="Arial" panose="020B0604020202020204" pitchFamily="34" charset="0"/>
              <a:cs typeface="Arial" panose="020B0604020202020204" pitchFamily="34" charset="0"/>
            </a:endParaRPr>
          </a:p>
          <a:p>
            <a:pPr algn="just"/>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1916832"/>
            <a:ext cx="7920880" cy="2862322"/>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V. Entregar o enviar a sus clientes el comprobante fiscal digital a mas tardar dentro de los tres días siguientes a aquel en que se realice la operación y, en su caso, proporcionarles una representación impresa del comprobante fiscal digital cuando les sea solicitado. El servicio de administración tributaria determinara, mediante reglas de carácter general, las especificaciones que deberá reunir la representación impresa de los comprobantes fiscales digitales.</a:t>
            </a:r>
          </a:p>
          <a:p>
            <a:pPr algn="just"/>
            <a:r>
              <a:rPr lang="es-MX" dirty="0">
                <a:latin typeface="Arial" panose="020B0604020202020204" pitchFamily="34" charset="0"/>
                <a:cs typeface="Arial" panose="020B0604020202020204" pitchFamily="34" charset="0"/>
              </a:rPr>
              <a:t>VI. Cumplir con las especificaciones que en materia de informática determine el servicio de administración tributaria mediante reglas de carácter general.</a:t>
            </a:r>
          </a:p>
        </p:txBody>
      </p:sp>
    </p:spTree>
    <p:extLst>
      <p:ext uri="{BB962C8B-B14F-4D97-AF65-F5344CB8AC3E}">
        <p14:creationId xmlns:p14="http://schemas.microsoft.com/office/powerpoint/2010/main" val="2445767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iradasrobadas.files.wordpress.com/2014/02/imag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106278"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99592" y="1052736"/>
            <a:ext cx="4536504" cy="584775"/>
          </a:xfrm>
          <a:prstGeom prst="rect">
            <a:avLst/>
          </a:prstGeom>
          <a:noFill/>
        </p:spPr>
        <p:txBody>
          <a:bodyPr wrap="square" rtlCol="0">
            <a:spAutoFit/>
          </a:bodyPr>
          <a:lstStyle/>
          <a:p>
            <a:r>
              <a:rPr lang="es-MX" sz="3200" dirty="0" smtClean="0">
                <a:solidFill>
                  <a:schemeClr val="accent1">
                    <a:lumMod val="75000"/>
                  </a:schemeClr>
                </a:solidFill>
              </a:rPr>
              <a:t>Gracias por su atención…</a:t>
            </a:r>
            <a:endParaRPr lang="es-MX" sz="3200" dirty="0">
              <a:solidFill>
                <a:schemeClr val="accent1">
                  <a:lumMod val="75000"/>
                </a:schemeClr>
              </a:solidFill>
            </a:endParaRPr>
          </a:p>
        </p:txBody>
      </p:sp>
    </p:spTree>
    <p:extLst>
      <p:ext uri="{BB962C8B-B14F-4D97-AF65-F5344CB8AC3E}">
        <p14:creationId xmlns:p14="http://schemas.microsoft.com/office/powerpoint/2010/main" val="329553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548680"/>
            <a:ext cx="8280920" cy="5775940"/>
          </a:xfrm>
          <a:prstGeom prst="rect">
            <a:avLst/>
          </a:prstGeom>
          <a:noFill/>
        </p:spPr>
        <p:txBody>
          <a:bodyPr wrap="square" rtlCol="0">
            <a:spAutoFit/>
          </a:bodyPr>
          <a:lstStyle/>
          <a:p>
            <a:pPr algn="just">
              <a:spcAft>
                <a:spcPts val="1000"/>
              </a:spcAft>
              <a:buFont typeface="Arial" pitchFamily="34" charset="0"/>
              <a:buChar char="•"/>
            </a:pPr>
            <a:r>
              <a:rPr lang="es-MX" sz="2800" dirty="0" smtClean="0">
                <a:latin typeface="Calibri Light" pitchFamily="34" charset="0"/>
                <a:cs typeface="Arial" pitchFamily="34" charset="0"/>
              </a:rPr>
              <a:t>Difundir los derechos y medios de defensa que se pueden hacer valer contra las resoluciones de las autoridades fiscales.</a:t>
            </a:r>
          </a:p>
          <a:p>
            <a:pPr algn="just">
              <a:spcAft>
                <a:spcPts val="1000"/>
              </a:spcAft>
            </a:pPr>
            <a:endParaRPr lang="es-MX" sz="2800" dirty="0" smtClean="0">
              <a:latin typeface="Calibri Light" pitchFamily="34" charset="0"/>
              <a:cs typeface="Arial" pitchFamily="34" charset="0"/>
            </a:endParaRPr>
          </a:p>
          <a:p>
            <a:pPr algn="just">
              <a:spcAft>
                <a:spcPts val="1000"/>
              </a:spcAft>
              <a:buFont typeface="Arial" pitchFamily="34" charset="0"/>
              <a:buChar char="•"/>
            </a:pPr>
            <a:r>
              <a:rPr lang="es-MX" sz="2800" dirty="0" smtClean="0">
                <a:latin typeface="Calibri Light" pitchFamily="34" charset="0"/>
                <a:cs typeface="Arial" pitchFamily="34" charset="0"/>
              </a:rPr>
              <a:t>Efectuar reuniones de información con los contribuyentes, cuando se modifiquen las disposiciones fiscales.</a:t>
            </a:r>
          </a:p>
          <a:p>
            <a:pPr algn="just">
              <a:spcAft>
                <a:spcPts val="1000"/>
              </a:spcAft>
            </a:pPr>
            <a:endParaRPr lang="es-MX" sz="2800" dirty="0" smtClean="0">
              <a:latin typeface="Calibri Light" pitchFamily="34" charset="0"/>
              <a:cs typeface="Arial" pitchFamily="34" charset="0"/>
            </a:endParaRPr>
          </a:p>
          <a:p>
            <a:pPr algn="just">
              <a:spcAft>
                <a:spcPts val="1000"/>
              </a:spcAft>
              <a:buFont typeface="Arial" pitchFamily="34" charset="0"/>
              <a:buChar char="•"/>
            </a:pPr>
            <a:r>
              <a:rPr lang="es-MX" sz="2800" dirty="0" smtClean="0">
                <a:latin typeface="Calibri Light" pitchFamily="34" charset="0"/>
                <a:cs typeface="Arial" pitchFamily="34" charset="0"/>
              </a:rPr>
              <a:t>Publicar  anualmente las resoluciones dictadas por las autoridades que establezcan disposiciones de carácter general agrupándolas para que faciliten su conocimiento</a:t>
            </a:r>
            <a:r>
              <a:rPr lang="es-MX" sz="2400" dirty="0" smtClean="0">
                <a:latin typeface="Arial" pitchFamily="34" charset="0"/>
                <a:cs typeface="Arial" pitchFamily="34" charset="0"/>
              </a:rPr>
              <a:t>.</a:t>
            </a:r>
          </a:p>
        </p:txBody>
      </p:sp>
    </p:spTree>
    <p:extLst>
      <p:ext uri="{BB962C8B-B14F-4D97-AF65-F5344CB8AC3E}">
        <p14:creationId xmlns:p14="http://schemas.microsoft.com/office/powerpoint/2010/main" val="2401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844824"/>
            <a:ext cx="7772400" cy="1470025"/>
          </a:xfrm>
        </p:spPr>
        <p:txBody>
          <a:bodyPr>
            <a:normAutofit/>
          </a:bodyPr>
          <a:lstStyle/>
          <a:p>
            <a:pPr algn="ctr"/>
            <a:r>
              <a:rPr lang="es-MX" sz="6600" b="1" dirty="0" smtClean="0">
                <a:latin typeface="Arial" pitchFamily="34" charset="0"/>
                <a:cs typeface="Arial" pitchFamily="34" charset="0"/>
              </a:rPr>
              <a:t>Promoción. </a:t>
            </a:r>
            <a:endParaRPr lang="es-MX" sz="6600" b="1" dirty="0">
              <a:latin typeface="Arial" pitchFamily="34" charset="0"/>
              <a:cs typeface="Arial" pitchFamily="34" charset="0"/>
            </a:endParaRPr>
          </a:p>
        </p:txBody>
      </p:sp>
    </p:spTree>
    <p:extLst>
      <p:ext uri="{BB962C8B-B14F-4D97-AF65-F5344CB8AC3E}">
        <p14:creationId xmlns:p14="http://schemas.microsoft.com/office/powerpoint/2010/main" val="1633569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latin typeface="Calibri Light" pitchFamily="34" charset="0"/>
                <a:cs typeface="Arial" pitchFamily="34" charset="0"/>
              </a:rPr>
              <a:t>Es el derecho que tiene el contribuyente para inconformarse de acuerdo a la ley por medio de Recursos de Revocación, Inconformidad, Demandas de Nulidad, Amparo, estas acciones que puede intentar el contribuyente se le llama en el lenguaje jurídico Promociones.</a:t>
            </a:r>
          </a:p>
          <a:p>
            <a:endParaRPr lang="es-ES" dirty="0"/>
          </a:p>
        </p:txBody>
      </p:sp>
    </p:spTree>
    <p:extLst>
      <p:ext uri="{BB962C8B-B14F-4D97-AF65-F5344CB8AC3E}">
        <p14:creationId xmlns:p14="http://schemas.microsoft.com/office/powerpoint/2010/main" val="89856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32656"/>
            <a:ext cx="8153400" cy="4495800"/>
          </a:xfrm>
        </p:spPr>
        <p:txBody>
          <a:bodyPr>
            <a:noAutofit/>
          </a:bodyPr>
          <a:lstStyle/>
          <a:p>
            <a:pPr marL="68580" indent="0">
              <a:buNone/>
            </a:pPr>
            <a:endParaRPr lang="es-ES" sz="3600" b="1" dirty="0">
              <a:solidFill>
                <a:srgbClr val="0070C0"/>
              </a:solidFill>
              <a:latin typeface="Calibri Light" pitchFamily="34" charset="0"/>
            </a:endParaRPr>
          </a:p>
          <a:p>
            <a:pPr marL="68580" indent="0">
              <a:buNone/>
            </a:pPr>
            <a:r>
              <a:rPr lang="es-ES" sz="3600" b="1" dirty="0" smtClean="0">
                <a:solidFill>
                  <a:srgbClr val="0070C0"/>
                </a:solidFill>
                <a:latin typeface="Calibri Light" pitchFamily="34" charset="0"/>
              </a:rPr>
              <a:t>REQUISITOS DE LAS PROMOCIONES ANTE LAS AUTORIDADES FISCALES</a:t>
            </a:r>
            <a:r>
              <a:rPr lang="es-ES" sz="3600" dirty="0" smtClean="0">
                <a:solidFill>
                  <a:srgbClr val="0070C0"/>
                </a:solidFill>
                <a:latin typeface="Calibri Light" pitchFamily="34" charset="0"/>
              </a:rPr>
              <a:t> </a:t>
            </a:r>
          </a:p>
          <a:p>
            <a:pPr marL="68580" indent="0">
              <a:buNone/>
            </a:pPr>
            <a:r>
              <a:rPr lang="es-ES" sz="2800" b="1" dirty="0" smtClean="0">
                <a:latin typeface="Calibri Light" pitchFamily="34" charset="0"/>
              </a:rPr>
              <a:t>ARTICULO 18.</a:t>
            </a:r>
            <a:r>
              <a:rPr lang="es-ES" sz="2800" dirty="0" smtClean="0">
                <a:latin typeface="Calibri Light" pitchFamily="34" charset="0"/>
              </a:rPr>
              <a:t> Toda promoción que se presente ante las autoridades fiscales, deberá estar firmada por el interesado o por quien este legalmente autorizado para ello, a menos, que el promovente no sepa o no pueda firmar, caso en que imprimirá su huella digital</a:t>
            </a:r>
            <a:r>
              <a:rPr lang="es-ES" sz="2800" b="1" dirty="0" smtClean="0">
                <a:latin typeface="Calibri Light" pitchFamily="34" charset="0"/>
              </a:rPr>
              <a:t>.</a:t>
            </a:r>
            <a:r>
              <a:rPr lang="es-ES" sz="2800" dirty="0" smtClean="0">
                <a:latin typeface="Calibri Light" pitchFamily="34" charset="0"/>
              </a:rPr>
              <a:t/>
            </a:r>
            <a:br>
              <a:rPr lang="es-ES" sz="2800" dirty="0" smtClean="0">
                <a:latin typeface="Calibri Light" pitchFamily="34" charset="0"/>
              </a:rPr>
            </a:br>
            <a:r>
              <a:rPr lang="es-ES" sz="2800" dirty="0" smtClean="0">
                <a:latin typeface="Calibri Light" pitchFamily="34" charset="0"/>
              </a:rPr>
              <a:t>Las promociones deberán presentarse en las formas que al efecto aprueba la secretaria de hacienda y crédito publico, en el numero de ejemplares que establezca la forma oficial y acompañar los anexos que en su caso esta requiera</a:t>
            </a:r>
            <a:r>
              <a:rPr lang="es-ES" sz="2800" b="1" dirty="0" smtClean="0">
                <a:latin typeface="Calibri Light" pitchFamily="34" charset="0"/>
              </a:rPr>
              <a:t>. </a:t>
            </a:r>
            <a:endParaRPr lang="es-ES" sz="2800" dirty="0">
              <a:latin typeface="Calibri Ligh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692696"/>
            <a:ext cx="8153400" cy="4495800"/>
          </a:xfrm>
        </p:spPr>
        <p:txBody>
          <a:bodyPr>
            <a:noAutofit/>
          </a:bodyPr>
          <a:lstStyle/>
          <a:p>
            <a:r>
              <a:rPr lang="es-ES" sz="2000" b="1" dirty="0" smtClean="0">
                <a:solidFill>
                  <a:schemeClr val="accent3">
                    <a:lumMod val="75000"/>
                  </a:schemeClr>
                </a:solidFill>
                <a:latin typeface="Calibri Light" pitchFamily="34" charset="0"/>
              </a:rPr>
              <a:t>Cuando no existan formas aprobadas, el documento que se formule deberá presentarse en el numero de ejemplares que se señalen las autoridades fiscales y tener por lo menos los siguientes requisitos:</a:t>
            </a:r>
            <a:r>
              <a:rPr lang="es-ES" sz="2000" dirty="0" smtClean="0">
                <a:latin typeface="Calibri Light" pitchFamily="34" charset="0"/>
              </a:rPr>
              <a:t/>
            </a:r>
            <a:br>
              <a:rPr lang="es-ES" sz="2000" dirty="0" smtClean="0">
                <a:latin typeface="Calibri Light" pitchFamily="34" charset="0"/>
              </a:rPr>
            </a:br>
            <a:r>
              <a:rPr lang="es-ES" sz="2000" dirty="0" smtClean="0">
                <a:latin typeface="Calibri Light" pitchFamily="34" charset="0"/>
              </a:rPr>
              <a:t/>
            </a:r>
            <a:br>
              <a:rPr lang="es-ES" sz="2000" dirty="0" smtClean="0">
                <a:latin typeface="Calibri Light" pitchFamily="34" charset="0"/>
              </a:rPr>
            </a:br>
            <a:r>
              <a:rPr lang="es-ES" sz="2000" dirty="0" smtClean="0">
                <a:latin typeface="Calibri Light" pitchFamily="34" charset="0"/>
              </a:rPr>
              <a:t>I</a:t>
            </a:r>
            <a:r>
              <a:rPr lang="es-ES" sz="2000" b="1" dirty="0" smtClean="0">
                <a:latin typeface="Calibri Light" pitchFamily="34" charset="0"/>
              </a:rPr>
              <a:t>.</a:t>
            </a:r>
            <a:r>
              <a:rPr lang="es-ES" sz="2000" dirty="0" smtClean="0">
                <a:latin typeface="Calibri Light" pitchFamily="34" charset="0"/>
              </a:rPr>
              <a:t>- Constar por escrito</a:t>
            </a:r>
            <a:br>
              <a:rPr lang="es-ES" sz="2000" dirty="0" smtClean="0">
                <a:latin typeface="Calibri Light" pitchFamily="34" charset="0"/>
              </a:rPr>
            </a:br>
            <a:r>
              <a:rPr lang="es-ES" sz="2000" dirty="0" smtClean="0">
                <a:latin typeface="Calibri Light" pitchFamily="34" charset="0"/>
              </a:rPr>
              <a:t/>
            </a:r>
            <a:br>
              <a:rPr lang="es-ES" sz="2000" dirty="0" smtClean="0">
                <a:latin typeface="Calibri Light" pitchFamily="34" charset="0"/>
              </a:rPr>
            </a:br>
            <a:r>
              <a:rPr lang="es-ES" sz="2000" dirty="0" smtClean="0">
                <a:latin typeface="Calibri Light" pitchFamily="34" charset="0"/>
              </a:rPr>
              <a:t>II. El nombre, la denominación o razón social, y el domicilio fiscal manifestado al registro federal de contribuyentes, para el efecto de fijar la competencia de la autoridad, y la clave que le correspondió en dicho registro</a:t>
            </a:r>
            <a:r>
              <a:rPr lang="es-ES" sz="2000" b="1" dirty="0" smtClean="0">
                <a:latin typeface="Calibri Light" pitchFamily="34" charset="0"/>
              </a:rPr>
              <a:t>.</a:t>
            </a:r>
            <a:r>
              <a:rPr lang="es-ES" sz="2000" dirty="0" smtClean="0">
                <a:latin typeface="Calibri Light" pitchFamily="34" charset="0"/>
              </a:rPr>
              <a:t/>
            </a:r>
            <a:br>
              <a:rPr lang="es-ES" sz="2000" dirty="0" smtClean="0">
                <a:latin typeface="Calibri Light" pitchFamily="34" charset="0"/>
              </a:rPr>
            </a:br>
            <a:r>
              <a:rPr lang="es-ES" sz="2000" dirty="0" smtClean="0">
                <a:latin typeface="Calibri Light" pitchFamily="34" charset="0"/>
              </a:rPr>
              <a:t/>
            </a:r>
            <a:br>
              <a:rPr lang="es-ES" sz="2000" dirty="0" smtClean="0">
                <a:latin typeface="Calibri Light" pitchFamily="34" charset="0"/>
              </a:rPr>
            </a:br>
            <a:r>
              <a:rPr lang="es-ES" sz="2000" dirty="0" smtClean="0">
                <a:latin typeface="Calibri Light" pitchFamily="34" charset="0"/>
              </a:rPr>
              <a:t>III. Señalar la autoridad a la que se dirige y el propósito de la promoción</a:t>
            </a:r>
            <a:r>
              <a:rPr lang="es-ES" sz="2000" b="1" dirty="0" smtClean="0">
                <a:latin typeface="Calibri Light" pitchFamily="34" charset="0"/>
              </a:rPr>
              <a:t>.</a:t>
            </a:r>
            <a:r>
              <a:rPr lang="es-ES" sz="2000" dirty="0" smtClean="0">
                <a:latin typeface="Calibri Light" pitchFamily="34" charset="0"/>
              </a:rPr>
              <a:t> </a:t>
            </a:r>
            <a:br>
              <a:rPr lang="es-ES" sz="2000" dirty="0" smtClean="0">
                <a:latin typeface="Calibri Light" pitchFamily="34" charset="0"/>
              </a:rPr>
            </a:br>
            <a:r>
              <a:rPr lang="es-ES" sz="2000" dirty="0" smtClean="0">
                <a:latin typeface="Calibri Light" pitchFamily="34" charset="0"/>
              </a:rPr>
              <a:t/>
            </a:r>
            <a:br>
              <a:rPr lang="es-ES" sz="2000" dirty="0" smtClean="0">
                <a:latin typeface="Calibri Light" pitchFamily="34" charset="0"/>
              </a:rPr>
            </a:br>
            <a:r>
              <a:rPr lang="es-ES" sz="2000" dirty="0" smtClean="0">
                <a:latin typeface="Calibri Light" pitchFamily="34" charset="0"/>
              </a:rPr>
              <a:t>IV. En su caso el domicilio para oír y recibir notificaciones y el nombre de la persona autorizada para recibirlas</a:t>
            </a:r>
            <a:r>
              <a:rPr lang="es-ES" sz="2000" b="1" dirty="0" smtClean="0">
                <a:latin typeface="Calibri Light" pitchFamily="34" charset="0"/>
              </a:rPr>
              <a:t>.</a:t>
            </a:r>
            <a:endParaRPr lang="es-ES" sz="2000" dirty="0">
              <a:latin typeface="Calibri Light"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415</TotalTime>
  <Words>2474</Words>
  <Application>Microsoft Office PowerPoint</Application>
  <PresentationFormat>Presentación en pantalla (4:3)</PresentationFormat>
  <Paragraphs>115</Paragraphs>
  <Slides>44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Arial Rounded MT Bold</vt:lpstr>
      <vt:lpstr>Calibri</vt:lpstr>
      <vt:lpstr>Calibri Light</vt:lpstr>
      <vt:lpstr>Wingdings 2</vt:lpstr>
      <vt:lpstr>Austin</vt:lpstr>
      <vt:lpstr>Derechos y obligaciones de los contribuyentes</vt:lpstr>
      <vt:lpstr>Derechos de los contribuyentes</vt:lpstr>
      <vt:lpstr>Presentación de PowerPoint</vt:lpstr>
      <vt:lpstr>Presentación de PowerPoint</vt:lpstr>
      <vt:lpstr>Presentación de PowerPoint</vt:lpstr>
      <vt:lpstr>Promoción. </vt:lpstr>
      <vt:lpstr>Presentación de PowerPoint</vt:lpstr>
      <vt:lpstr>Presentación de PowerPoint</vt:lpstr>
      <vt:lpstr>Presentación de PowerPoint</vt:lpstr>
      <vt:lpstr>Requerimientos para subsanar omisiones</vt:lpstr>
      <vt:lpstr>Formalidades y requisitos en la presentación de declaraciones,  solicitudes o avisos </vt:lpstr>
      <vt:lpstr>Presentación de PowerPoint</vt:lpstr>
      <vt:lpstr>Fundamento constitucional sobre Normas financieras</vt:lpstr>
      <vt:lpstr>Consultas a autoridades fiscales</vt:lpstr>
      <vt:lpstr>Criterios que generan derechos a  los particulares</vt:lpstr>
      <vt:lpstr>Facultades de comprobación fiscal</vt:lpstr>
      <vt:lpstr>Presentación de PowerPoint</vt:lpstr>
      <vt:lpstr>Presentación de PowerPoint</vt:lpstr>
      <vt:lpstr>Presentación de PowerPoint</vt:lpstr>
      <vt:lpstr>Declaraciones complementarias</vt:lpstr>
      <vt:lpstr>Presentación de PowerPoint</vt:lpstr>
      <vt:lpstr>Devoluciones de pagos indebidos</vt:lpstr>
      <vt:lpstr>Presentación de PowerPoint</vt:lpstr>
      <vt:lpstr>Presentación de PowerPoint</vt:lpstr>
      <vt:lpstr>Saldos a Favor</vt:lpstr>
      <vt:lpstr>Derecho  a la Devolución.</vt:lpstr>
      <vt:lpstr>Plazo para aclaración de errores de datos.</vt:lpstr>
      <vt:lpstr>Plazo para solicitar la devolución.</vt:lpstr>
      <vt:lpstr>Devolución de cantidades menores a las solicitadas</vt:lpstr>
      <vt:lpstr> Modificación de resoluciones favorables </vt:lpstr>
      <vt:lpstr>Se podrán revisar las resoluciones administrativas desfavorables  </vt:lpstr>
      <vt:lpstr> Obligaciones de los contribuyentes.</vt:lpstr>
      <vt:lpstr>Relatividad al R.F.C.</vt:lpstr>
      <vt:lpstr>Presentación de PowerPoint</vt:lpstr>
      <vt:lpstr>Los socios y accionistas.</vt:lpstr>
      <vt:lpstr> Socios o accionistas no obligados a inscribirse en el R.F.C.</vt:lpstr>
      <vt:lpstr>Inscripción de los contribuyentes de sueldos y salarios.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6.2 Obligaciones de los contribuyentes.</dc:title>
  <dc:creator>Alfredo</dc:creator>
  <cp:lastModifiedBy>beto</cp:lastModifiedBy>
  <cp:revision>24</cp:revision>
  <dcterms:created xsi:type="dcterms:W3CDTF">2013-09-24T00:40:41Z</dcterms:created>
  <dcterms:modified xsi:type="dcterms:W3CDTF">2014-10-22T02:37:53Z</dcterms:modified>
</cp:coreProperties>
</file>