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7" r:id="rId34"/>
    <p:sldId id="289" r:id="rId35"/>
    <p:sldId id="290" r:id="rId3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30" autoAdjust="0"/>
  </p:normalViewPr>
  <p:slideViewPr>
    <p:cSldViewPr>
      <p:cViewPr varScale="1">
        <p:scale>
          <a:sx n="43" d="100"/>
          <a:sy n="43" d="100"/>
        </p:scale>
        <p:origin x="7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615D78-F54A-4BCB-A106-7F22764941A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5A6CB35-309C-446C-B9E3-81B0471F885D}">
      <dgm:prSet phldrT="[Texto]"/>
      <dgm:spPr/>
      <dgm:t>
        <a:bodyPr/>
        <a:lstStyle/>
        <a:p>
          <a:r>
            <a:rPr lang="es-MX" dirty="0" smtClean="0"/>
            <a:t>Necesidades por satisfacer</a:t>
          </a:r>
          <a:endParaRPr lang="es-MX" dirty="0"/>
        </a:p>
      </dgm:t>
    </dgm:pt>
    <dgm:pt modelId="{B1879621-A05F-402A-BE29-89A13F8B5820}" type="parTrans" cxnId="{5636A422-BFA1-4D82-840A-1645DE595D65}">
      <dgm:prSet/>
      <dgm:spPr/>
      <dgm:t>
        <a:bodyPr/>
        <a:lstStyle/>
        <a:p>
          <a:endParaRPr lang="es-MX"/>
        </a:p>
      </dgm:t>
    </dgm:pt>
    <dgm:pt modelId="{2F9EC593-7A4B-453B-B926-AADAD6458C82}" type="sibTrans" cxnId="{5636A422-BFA1-4D82-840A-1645DE595D65}">
      <dgm:prSet/>
      <dgm:spPr/>
      <dgm:t>
        <a:bodyPr/>
        <a:lstStyle/>
        <a:p>
          <a:endParaRPr lang="es-MX"/>
        </a:p>
      </dgm:t>
    </dgm:pt>
    <dgm:pt modelId="{433C7363-7E0A-443C-A2B1-573787986CA3}">
      <dgm:prSet phldrT="[Texto]"/>
      <dgm:spPr/>
      <dgm:t>
        <a:bodyPr/>
        <a:lstStyle/>
        <a:p>
          <a:pPr algn="ctr"/>
          <a:r>
            <a:rPr lang="es-MX" b="1" i="1" dirty="0" smtClean="0"/>
            <a:t>Diagnóstico de la situación</a:t>
          </a:r>
          <a:endParaRPr lang="es-MX" b="1" i="1" dirty="0"/>
        </a:p>
      </dgm:t>
    </dgm:pt>
    <dgm:pt modelId="{F4208D04-B5F3-4C2E-BEE3-7378739E3565}" type="parTrans" cxnId="{A5677B90-E681-4B52-B1A8-E4609B26FE41}">
      <dgm:prSet/>
      <dgm:spPr/>
      <dgm:t>
        <a:bodyPr/>
        <a:lstStyle/>
        <a:p>
          <a:endParaRPr lang="es-MX"/>
        </a:p>
      </dgm:t>
    </dgm:pt>
    <dgm:pt modelId="{0B4D137E-0D2B-4E14-9C44-F1B498217290}" type="sibTrans" cxnId="{A5677B90-E681-4B52-B1A8-E4609B26FE41}">
      <dgm:prSet/>
      <dgm:spPr/>
      <dgm:t>
        <a:bodyPr/>
        <a:lstStyle/>
        <a:p>
          <a:endParaRPr lang="es-MX"/>
        </a:p>
      </dgm:t>
    </dgm:pt>
    <dgm:pt modelId="{451CB073-944A-4017-928D-746A47C3F49A}">
      <dgm:prSet phldrT="[Texto]"/>
      <dgm:spPr/>
      <dgm:t>
        <a:bodyPr/>
        <a:lstStyle/>
        <a:p>
          <a:r>
            <a:rPr lang="es-MX" dirty="0" smtClean="0"/>
            <a:t>Diseño de la capacitación</a:t>
          </a:r>
          <a:endParaRPr lang="es-MX" dirty="0"/>
        </a:p>
      </dgm:t>
    </dgm:pt>
    <dgm:pt modelId="{230AF5DF-606C-43C7-9583-2F0CA9574C2D}" type="parTrans" cxnId="{ED136C81-7BF4-4D18-A901-44BF6F92AC23}">
      <dgm:prSet/>
      <dgm:spPr/>
      <dgm:t>
        <a:bodyPr/>
        <a:lstStyle/>
        <a:p>
          <a:endParaRPr lang="es-MX"/>
        </a:p>
      </dgm:t>
    </dgm:pt>
    <dgm:pt modelId="{6C00F13E-BF01-40DD-B36E-FD76387408BC}" type="sibTrans" cxnId="{ED136C81-7BF4-4D18-A901-44BF6F92AC23}">
      <dgm:prSet/>
      <dgm:spPr/>
      <dgm:t>
        <a:bodyPr/>
        <a:lstStyle/>
        <a:p>
          <a:endParaRPr lang="es-MX"/>
        </a:p>
      </dgm:t>
    </dgm:pt>
    <dgm:pt modelId="{5B3E1213-BEEB-43F3-9A80-A2DD6DB0431A}">
      <dgm:prSet phldrT="[Texto]"/>
      <dgm:spPr/>
      <dgm:t>
        <a:bodyPr/>
        <a:lstStyle/>
        <a:p>
          <a:r>
            <a:rPr lang="es-MX" b="1" i="1" dirty="0" smtClean="0"/>
            <a:t>Decisión en cuanto a la estrategia</a:t>
          </a:r>
          <a:endParaRPr lang="es-MX" b="1" i="1" dirty="0"/>
        </a:p>
      </dgm:t>
    </dgm:pt>
    <dgm:pt modelId="{110B20CD-EC50-46A6-A95A-F26494D52123}" type="parTrans" cxnId="{6291AD75-9D23-4B28-8A98-B6FAECFA8E30}">
      <dgm:prSet/>
      <dgm:spPr/>
      <dgm:t>
        <a:bodyPr/>
        <a:lstStyle/>
        <a:p>
          <a:endParaRPr lang="es-MX"/>
        </a:p>
      </dgm:t>
    </dgm:pt>
    <dgm:pt modelId="{7BD6F65B-9B83-4F49-A4D5-04569D9C59AF}" type="sibTrans" cxnId="{6291AD75-9D23-4B28-8A98-B6FAECFA8E30}">
      <dgm:prSet/>
      <dgm:spPr/>
      <dgm:t>
        <a:bodyPr/>
        <a:lstStyle/>
        <a:p>
          <a:endParaRPr lang="es-MX"/>
        </a:p>
      </dgm:t>
    </dgm:pt>
    <dgm:pt modelId="{E718F4CB-0E36-445A-95F0-669CC25411F9}">
      <dgm:prSet phldrT="[Texto]"/>
      <dgm:spPr/>
      <dgm:t>
        <a:bodyPr/>
        <a:lstStyle/>
        <a:p>
          <a:r>
            <a:rPr lang="es-MX" dirty="0" smtClean="0"/>
            <a:t>A quién capacitar</a:t>
          </a:r>
          <a:endParaRPr lang="es-MX" dirty="0"/>
        </a:p>
      </dgm:t>
    </dgm:pt>
    <dgm:pt modelId="{D26CFB9F-793E-4C31-AE8B-D923A7559FF8}" type="parTrans" cxnId="{1DC6AFF7-3296-4425-B476-5C8CFEE01F80}">
      <dgm:prSet/>
      <dgm:spPr/>
      <dgm:t>
        <a:bodyPr/>
        <a:lstStyle/>
        <a:p>
          <a:endParaRPr lang="es-MX"/>
        </a:p>
      </dgm:t>
    </dgm:pt>
    <dgm:pt modelId="{063E8322-4523-4EBE-8BAB-E6199F3B9590}" type="sibTrans" cxnId="{1DC6AFF7-3296-4425-B476-5C8CFEE01F80}">
      <dgm:prSet/>
      <dgm:spPr/>
      <dgm:t>
        <a:bodyPr/>
        <a:lstStyle/>
        <a:p>
          <a:endParaRPr lang="es-MX"/>
        </a:p>
      </dgm:t>
    </dgm:pt>
    <dgm:pt modelId="{6A807878-43BA-4389-8BA8-7E9BA92ADF68}">
      <dgm:prSet phldrT="[Texto]"/>
      <dgm:spPr/>
      <dgm:t>
        <a:bodyPr/>
        <a:lstStyle/>
        <a:p>
          <a:r>
            <a:rPr lang="es-MX" dirty="0" smtClean="0"/>
            <a:t>Conducción de la capacitación</a:t>
          </a:r>
          <a:endParaRPr lang="es-MX" dirty="0"/>
        </a:p>
      </dgm:t>
    </dgm:pt>
    <dgm:pt modelId="{ED4EB6A4-AF15-4DB8-8FDA-628E9ABCD5AF}" type="parTrans" cxnId="{240E146A-1FEB-4D41-A542-5EF6513C5626}">
      <dgm:prSet/>
      <dgm:spPr/>
      <dgm:t>
        <a:bodyPr/>
        <a:lstStyle/>
        <a:p>
          <a:endParaRPr lang="es-MX"/>
        </a:p>
      </dgm:t>
    </dgm:pt>
    <dgm:pt modelId="{682BE5DF-9CFC-4BD1-B39F-A78A6207AB59}" type="sibTrans" cxnId="{240E146A-1FEB-4D41-A542-5EF6513C5626}">
      <dgm:prSet/>
      <dgm:spPr/>
      <dgm:t>
        <a:bodyPr/>
        <a:lstStyle/>
        <a:p>
          <a:endParaRPr lang="es-MX"/>
        </a:p>
      </dgm:t>
    </dgm:pt>
    <dgm:pt modelId="{EBA78830-BE57-4D40-827D-3B1322CD8DE5}">
      <dgm:prSet phldrT="[Texto]"/>
      <dgm:spPr/>
      <dgm:t>
        <a:bodyPr/>
        <a:lstStyle/>
        <a:p>
          <a:r>
            <a:rPr lang="es-MX" b="1" i="1" dirty="0" smtClean="0"/>
            <a:t>Implantación o acción</a:t>
          </a:r>
          <a:endParaRPr lang="es-MX" b="1" i="1" dirty="0"/>
        </a:p>
      </dgm:t>
    </dgm:pt>
    <dgm:pt modelId="{BC7B7D0E-9147-4C1A-B271-92BBD1F369F4}" type="parTrans" cxnId="{7E5A821D-915E-4AE2-96D6-425DDFD0710A}">
      <dgm:prSet/>
      <dgm:spPr/>
      <dgm:t>
        <a:bodyPr/>
        <a:lstStyle/>
        <a:p>
          <a:endParaRPr lang="es-MX"/>
        </a:p>
      </dgm:t>
    </dgm:pt>
    <dgm:pt modelId="{CC8B3665-7663-4C09-B6E0-B95E7CF7F013}" type="sibTrans" cxnId="{7E5A821D-915E-4AE2-96D6-425DDFD0710A}">
      <dgm:prSet/>
      <dgm:spPr/>
      <dgm:t>
        <a:bodyPr/>
        <a:lstStyle/>
        <a:p>
          <a:endParaRPr lang="es-MX"/>
        </a:p>
      </dgm:t>
    </dgm:pt>
    <dgm:pt modelId="{D16B0DCD-5D8F-4196-8CCC-3E6D84D429FE}">
      <dgm:prSet phldrT="[Texto]"/>
      <dgm:spPr/>
      <dgm:t>
        <a:bodyPr/>
        <a:lstStyle/>
        <a:p>
          <a:r>
            <a:rPr lang="es-MX" b="0" i="0" dirty="0" smtClean="0"/>
            <a:t>Conducción y aplicación del programa de capacitación por medio de:</a:t>
          </a:r>
          <a:endParaRPr lang="es-MX" b="0" i="0" dirty="0"/>
        </a:p>
      </dgm:t>
    </dgm:pt>
    <dgm:pt modelId="{9CBD68DB-4883-444D-9AAC-CBCD738BDC55}" type="parTrans" cxnId="{9C5E9A82-FFDE-4226-B229-1526529AC5D9}">
      <dgm:prSet/>
      <dgm:spPr/>
      <dgm:t>
        <a:bodyPr/>
        <a:lstStyle/>
        <a:p>
          <a:endParaRPr lang="es-MX"/>
        </a:p>
      </dgm:t>
    </dgm:pt>
    <dgm:pt modelId="{1C6A7CE4-C3AA-4632-948D-F3D90D96EC50}" type="sibTrans" cxnId="{9C5E9A82-FFDE-4226-B229-1526529AC5D9}">
      <dgm:prSet/>
      <dgm:spPr/>
      <dgm:t>
        <a:bodyPr/>
        <a:lstStyle/>
        <a:p>
          <a:endParaRPr lang="es-MX"/>
        </a:p>
      </dgm:t>
    </dgm:pt>
    <dgm:pt modelId="{43B3228A-7209-4B15-A87F-5B30AD73D831}">
      <dgm:prSet phldrT="[Texto]"/>
      <dgm:spPr/>
      <dgm:t>
        <a:bodyPr/>
        <a:lstStyle/>
        <a:p>
          <a:pPr algn="l"/>
          <a:r>
            <a:rPr lang="es-MX" dirty="0" smtClean="0"/>
            <a:t>Objetivos de la organización</a:t>
          </a:r>
          <a:endParaRPr lang="es-MX" dirty="0"/>
        </a:p>
      </dgm:t>
    </dgm:pt>
    <dgm:pt modelId="{DDD2E1FD-3FCA-4644-B3FA-9480B69F7B8B}" type="parTrans" cxnId="{EF827CD9-BA23-4B8B-948B-093755F673DD}">
      <dgm:prSet/>
      <dgm:spPr/>
      <dgm:t>
        <a:bodyPr/>
        <a:lstStyle/>
        <a:p>
          <a:endParaRPr lang="es-MX"/>
        </a:p>
      </dgm:t>
    </dgm:pt>
    <dgm:pt modelId="{184AD33E-AABA-4C94-BCE3-DD57792BEB23}" type="sibTrans" cxnId="{EF827CD9-BA23-4B8B-948B-093755F673DD}">
      <dgm:prSet/>
      <dgm:spPr/>
      <dgm:t>
        <a:bodyPr/>
        <a:lstStyle/>
        <a:p>
          <a:endParaRPr lang="es-MX"/>
        </a:p>
      </dgm:t>
    </dgm:pt>
    <dgm:pt modelId="{FC558E20-77AF-41DB-B55E-857BD7750E7A}">
      <dgm:prSet phldrT="[Texto]"/>
      <dgm:spPr/>
      <dgm:t>
        <a:bodyPr/>
        <a:lstStyle/>
        <a:p>
          <a:pPr algn="l"/>
          <a:r>
            <a:rPr lang="es-MX" dirty="0" smtClean="0"/>
            <a:t>Competencias necesarias</a:t>
          </a:r>
          <a:endParaRPr lang="es-MX" dirty="0"/>
        </a:p>
      </dgm:t>
    </dgm:pt>
    <dgm:pt modelId="{BE5A87EE-FE6B-4920-A31D-C60A1460D075}" type="parTrans" cxnId="{A651E9A0-A686-487B-8FAE-F3E7C8549F64}">
      <dgm:prSet/>
      <dgm:spPr/>
      <dgm:t>
        <a:bodyPr/>
        <a:lstStyle/>
        <a:p>
          <a:endParaRPr lang="es-MX"/>
        </a:p>
      </dgm:t>
    </dgm:pt>
    <dgm:pt modelId="{CB12E1B8-A280-48B8-8962-5F656A3B1E8E}" type="sibTrans" cxnId="{A651E9A0-A686-487B-8FAE-F3E7C8549F64}">
      <dgm:prSet/>
      <dgm:spPr/>
      <dgm:t>
        <a:bodyPr/>
        <a:lstStyle/>
        <a:p>
          <a:endParaRPr lang="es-MX"/>
        </a:p>
      </dgm:t>
    </dgm:pt>
    <dgm:pt modelId="{8C90B4AD-5549-4475-8CA9-167E3076780A}">
      <dgm:prSet phldrT="[Texto]"/>
      <dgm:spPr/>
      <dgm:t>
        <a:bodyPr/>
        <a:lstStyle/>
        <a:p>
          <a:pPr algn="l"/>
          <a:r>
            <a:rPr lang="es-MX" dirty="0" smtClean="0"/>
            <a:t>Problemas de producción</a:t>
          </a:r>
          <a:endParaRPr lang="es-MX" dirty="0"/>
        </a:p>
      </dgm:t>
    </dgm:pt>
    <dgm:pt modelId="{F1445B91-4C10-4784-8E99-963D3107CE2A}" type="parTrans" cxnId="{77248061-6643-4979-8B87-7D4F293BFB49}">
      <dgm:prSet/>
      <dgm:spPr/>
      <dgm:t>
        <a:bodyPr/>
        <a:lstStyle/>
        <a:p>
          <a:endParaRPr lang="es-MX"/>
        </a:p>
      </dgm:t>
    </dgm:pt>
    <dgm:pt modelId="{26381CBB-70CE-4511-9BF1-28BF0CFE2665}" type="sibTrans" cxnId="{77248061-6643-4979-8B87-7D4F293BFB49}">
      <dgm:prSet/>
      <dgm:spPr/>
      <dgm:t>
        <a:bodyPr/>
        <a:lstStyle/>
        <a:p>
          <a:endParaRPr lang="es-MX"/>
        </a:p>
      </dgm:t>
    </dgm:pt>
    <dgm:pt modelId="{E54E4515-21A6-420C-8E29-164CB38E9E50}">
      <dgm:prSet phldrT="[Texto]"/>
      <dgm:spPr/>
      <dgm:t>
        <a:bodyPr/>
        <a:lstStyle/>
        <a:p>
          <a:pPr algn="l"/>
          <a:r>
            <a:rPr lang="es-MX" dirty="0" smtClean="0"/>
            <a:t>Problemas de personal</a:t>
          </a:r>
          <a:endParaRPr lang="es-MX" dirty="0"/>
        </a:p>
      </dgm:t>
    </dgm:pt>
    <dgm:pt modelId="{A2116756-A604-4E5F-8690-CE99A25168A6}" type="parTrans" cxnId="{A0BFE010-40EA-431E-8592-3EF3BA28F9F2}">
      <dgm:prSet/>
      <dgm:spPr/>
      <dgm:t>
        <a:bodyPr/>
        <a:lstStyle/>
        <a:p>
          <a:endParaRPr lang="es-MX"/>
        </a:p>
      </dgm:t>
    </dgm:pt>
    <dgm:pt modelId="{E3FC0406-F607-4E6B-8BEB-1854FDAE6B77}" type="sibTrans" cxnId="{A0BFE010-40EA-431E-8592-3EF3BA28F9F2}">
      <dgm:prSet/>
      <dgm:spPr/>
      <dgm:t>
        <a:bodyPr/>
        <a:lstStyle/>
        <a:p>
          <a:endParaRPr lang="es-MX"/>
        </a:p>
      </dgm:t>
    </dgm:pt>
    <dgm:pt modelId="{6B1D573D-01C0-45FE-9F97-EEEBCA2B30B6}">
      <dgm:prSet phldrT="[Texto]"/>
      <dgm:spPr/>
      <dgm:t>
        <a:bodyPr/>
        <a:lstStyle/>
        <a:p>
          <a:pPr algn="l"/>
          <a:r>
            <a:rPr lang="es-MX" dirty="0" smtClean="0"/>
            <a:t>Resultados de la evaluación del desempeño</a:t>
          </a:r>
          <a:endParaRPr lang="es-MX" dirty="0"/>
        </a:p>
      </dgm:t>
    </dgm:pt>
    <dgm:pt modelId="{DA112F34-31C0-4650-8030-E84565C54911}" type="parTrans" cxnId="{3A7D4788-EB62-4961-ACEE-E86837EAF3C0}">
      <dgm:prSet/>
      <dgm:spPr/>
      <dgm:t>
        <a:bodyPr/>
        <a:lstStyle/>
        <a:p>
          <a:endParaRPr lang="es-MX"/>
        </a:p>
      </dgm:t>
    </dgm:pt>
    <dgm:pt modelId="{786E297E-FA21-4EF8-B05D-3F53BF8257B7}" type="sibTrans" cxnId="{3A7D4788-EB62-4961-ACEE-E86837EAF3C0}">
      <dgm:prSet/>
      <dgm:spPr/>
      <dgm:t>
        <a:bodyPr/>
        <a:lstStyle/>
        <a:p>
          <a:endParaRPr lang="es-MX"/>
        </a:p>
      </dgm:t>
    </dgm:pt>
    <dgm:pt modelId="{027C4CAC-9312-443C-AC0B-C3484FEECFA4}">
      <dgm:prSet phldrT="[Texto]"/>
      <dgm:spPr/>
      <dgm:t>
        <a:bodyPr/>
        <a:lstStyle/>
        <a:p>
          <a:r>
            <a:rPr lang="es-MX" dirty="0" smtClean="0"/>
            <a:t>Cómo capacitar</a:t>
          </a:r>
          <a:endParaRPr lang="es-MX" dirty="0"/>
        </a:p>
      </dgm:t>
    </dgm:pt>
    <dgm:pt modelId="{0F2859FA-D26C-428E-BD3F-A47B79C6F2A7}" type="parTrans" cxnId="{A5760A42-4850-4ED4-A33A-6E25ABDC6C7D}">
      <dgm:prSet/>
      <dgm:spPr/>
      <dgm:t>
        <a:bodyPr/>
        <a:lstStyle/>
        <a:p>
          <a:endParaRPr lang="es-MX"/>
        </a:p>
      </dgm:t>
    </dgm:pt>
    <dgm:pt modelId="{480FF4AC-6711-468B-8313-41F8DC3970B8}" type="sibTrans" cxnId="{A5760A42-4850-4ED4-A33A-6E25ABDC6C7D}">
      <dgm:prSet/>
      <dgm:spPr/>
      <dgm:t>
        <a:bodyPr/>
        <a:lstStyle/>
        <a:p>
          <a:endParaRPr lang="es-MX"/>
        </a:p>
      </dgm:t>
    </dgm:pt>
    <dgm:pt modelId="{7A64A8F3-F827-41F9-8966-743FCC5181C8}">
      <dgm:prSet phldrT="[Texto]"/>
      <dgm:spPr/>
      <dgm:t>
        <a:bodyPr/>
        <a:lstStyle/>
        <a:p>
          <a:r>
            <a:rPr lang="es-MX" dirty="0" smtClean="0"/>
            <a:t>En qué capacitar</a:t>
          </a:r>
          <a:endParaRPr lang="es-MX" dirty="0"/>
        </a:p>
      </dgm:t>
    </dgm:pt>
    <dgm:pt modelId="{0367CB16-E565-4DDF-B52B-E85BD2CF450A}" type="parTrans" cxnId="{160B2D6E-7552-4198-A9B7-700595A8B3FC}">
      <dgm:prSet/>
      <dgm:spPr/>
      <dgm:t>
        <a:bodyPr/>
        <a:lstStyle/>
        <a:p>
          <a:endParaRPr lang="es-MX"/>
        </a:p>
      </dgm:t>
    </dgm:pt>
    <dgm:pt modelId="{2ECFABA8-8BE5-483C-A5A1-CAE09F06A13C}" type="sibTrans" cxnId="{160B2D6E-7552-4198-A9B7-700595A8B3FC}">
      <dgm:prSet/>
      <dgm:spPr/>
      <dgm:t>
        <a:bodyPr/>
        <a:lstStyle/>
        <a:p>
          <a:endParaRPr lang="es-MX"/>
        </a:p>
      </dgm:t>
    </dgm:pt>
    <dgm:pt modelId="{C4433B6E-95AB-4FC7-9654-268282B7A336}">
      <dgm:prSet phldrT="[Texto]"/>
      <dgm:spPr/>
      <dgm:t>
        <a:bodyPr/>
        <a:lstStyle/>
        <a:p>
          <a:r>
            <a:rPr lang="es-MX" dirty="0" smtClean="0"/>
            <a:t>Dónde capacitar</a:t>
          </a:r>
          <a:endParaRPr lang="es-MX" dirty="0"/>
        </a:p>
      </dgm:t>
    </dgm:pt>
    <dgm:pt modelId="{5D193DF7-E16D-48B8-ACE3-0B550F85A521}" type="parTrans" cxnId="{8750DE71-7106-433B-8059-E3C5AAB3602D}">
      <dgm:prSet/>
      <dgm:spPr/>
      <dgm:t>
        <a:bodyPr/>
        <a:lstStyle/>
        <a:p>
          <a:endParaRPr lang="es-MX"/>
        </a:p>
      </dgm:t>
    </dgm:pt>
    <dgm:pt modelId="{5779BFB9-A48A-4F8D-8BE0-81655BF9865B}" type="sibTrans" cxnId="{8750DE71-7106-433B-8059-E3C5AAB3602D}">
      <dgm:prSet/>
      <dgm:spPr/>
      <dgm:t>
        <a:bodyPr/>
        <a:lstStyle/>
        <a:p>
          <a:endParaRPr lang="es-MX"/>
        </a:p>
      </dgm:t>
    </dgm:pt>
    <dgm:pt modelId="{1D629F02-9103-48CB-B501-577D6D310FBC}">
      <dgm:prSet phldrT="[Texto]"/>
      <dgm:spPr/>
      <dgm:t>
        <a:bodyPr/>
        <a:lstStyle/>
        <a:p>
          <a:r>
            <a:rPr lang="es-MX" dirty="0" smtClean="0"/>
            <a:t>Cuándo capacitar</a:t>
          </a:r>
          <a:endParaRPr lang="es-MX" dirty="0"/>
        </a:p>
      </dgm:t>
    </dgm:pt>
    <dgm:pt modelId="{22A5ED16-6950-4C5B-94B8-CD60EEB1533A}" type="parTrans" cxnId="{ABE3D881-F8B4-4B39-8DC7-D64D59830A4A}">
      <dgm:prSet/>
      <dgm:spPr/>
      <dgm:t>
        <a:bodyPr/>
        <a:lstStyle/>
        <a:p>
          <a:endParaRPr lang="es-MX"/>
        </a:p>
      </dgm:t>
    </dgm:pt>
    <dgm:pt modelId="{8C0E697E-DACB-4B42-A2FD-B17FAEE4CEF0}" type="sibTrans" cxnId="{ABE3D881-F8B4-4B39-8DC7-D64D59830A4A}">
      <dgm:prSet/>
      <dgm:spPr/>
      <dgm:t>
        <a:bodyPr/>
        <a:lstStyle/>
        <a:p>
          <a:endParaRPr lang="es-MX"/>
        </a:p>
      </dgm:t>
    </dgm:pt>
    <dgm:pt modelId="{D43C9F41-AF21-4C7D-AECD-2EDD0939D6D2}">
      <dgm:prSet phldrT="[Texto]"/>
      <dgm:spPr/>
      <dgm:t>
        <a:bodyPr/>
        <a:lstStyle/>
        <a:p>
          <a:r>
            <a:rPr lang="es-MX" b="0" i="0" dirty="0" smtClean="0"/>
            <a:t>Gerente de línea</a:t>
          </a:r>
          <a:endParaRPr lang="es-MX" b="0" i="0" dirty="0"/>
        </a:p>
      </dgm:t>
    </dgm:pt>
    <dgm:pt modelId="{A50B0D05-9723-41A6-8B5B-E3B3CD6F2E0E}" type="parTrans" cxnId="{FA57C936-2443-4FD6-9FB2-FF087C66691C}">
      <dgm:prSet/>
      <dgm:spPr/>
      <dgm:t>
        <a:bodyPr/>
        <a:lstStyle/>
        <a:p>
          <a:endParaRPr lang="es-MX"/>
        </a:p>
      </dgm:t>
    </dgm:pt>
    <dgm:pt modelId="{94EDEFCA-C691-4BD7-8F06-C44FD7AFCF05}" type="sibTrans" cxnId="{FA57C936-2443-4FD6-9FB2-FF087C66691C}">
      <dgm:prSet/>
      <dgm:spPr/>
      <dgm:t>
        <a:bodyPr/>
        <a:lstStyle/>
        <a:p>
          <a:endParaRPr lang="es-MX"/>
        </a:p>
      </dgm:t>
    </dgm:pt>
    <dgm:pt modelId="{F29569CA-C0FE-458F-852C-BF64D013DA0E}">
      <dgm:prSet phldrT="[Texto]"/>
      <dgm:spPr/>
      <dgm:t>
        <a:bodyPr/>
        <a:lstStyle/>
        <a:p>
          <a:r>
            <a:rPr lang="es-MX" b="0" i="0" dirty="0" smtClean="0"/>
            <a:t>Asesoría de RH</a:t>
          </a:r>
          <a:endParaRPr lang="es-MX" b="0" i="0" dirty="0"/>
        </a:p>
      </dgm:t>
    </dgm:pt>
    <dgm:pt modelId="{7A561A33-4767-4EBB-81AD-FF86FBEB4BBE}" type="parTrans" cxnId="{FA33DD27-C52A-4D4F-B5D7-0AC46D159762}">
      <dgm:prSet/>
      <dgm:spPr/>
      <dgm:t>
        <a:bodyPr/>
        <a:lstStyle/>
        <a:p>
          <a:endParaRPr lang="es-MX"/>
        </a:p>
      </dgm:t>
    </dgm:pt>
    <dgm:pt modelId="{35AA6FC4-6641-455A-A2F1-BBD099D3E3E9}" type="sibTrans" cxnId="{FA33DD27-C52A-4D4F-B5D7-0AC46D159762}">
      <dgm:prSet/>
      <dgm:spPr/>
      <dgm:t>
        <a:bodyPr/>
        <a:lstStyle/>
        <a:p>
          <a:endParaRPr lang="es-MX"/>
        </a:p>
      </dgm:t>
    </dgm:pt>
    <dgm:pt modelId="{E15CFBC2-C0A8-4ECE-8516-D8D064C8C1E3}">
      <dgm:prSet phldrT="[Texto]"/>
      <dgm:spPr/>
      <dgm:t>
        <a:bodyPr/>
        <a:lstStyle/>
        <a:p>
          <a:r>
            <a:rPr lang="es-MX" b="0" i="0" dirty="0" smtClean="0"/>
            <a:t>Por ambos</a:t>
          </a:r>
          <a:endParaRPr lang="es-MX" b="0" i="0" dirty="0"/>
        </a:p>
      </dgm:t>
    </dgm:pt>
    <dgm:pt modelId="{36EEF684-C29F-4AE6-8DEB-856B2DD02607}" type="parTrans" cxnId="{650CB567-2EE2-446D-99A3-DF5348C8C0DC}">
      <dgm:prSet/>
      <dgm:spPr/>
      <dgm:t>
        <a:bodyPr/>
        <a:lstStyle/>
        <a:p>
          <a:endParaRPr lang="es-MX"/>
        </a:p>
      </dgm:t>
    </dgm:pt>
    <dgm:pt modelId="{6BF661D2-C7A4-4BF5-A92A-269A488B952F}" type="sibTrans" cxnId="{650CB567-2EE2-446D-99A3-DF5348C8C0DC}">
      <dgm:prSet/>
      <dgm:spPr/>
      <dgm:t>
        <a:bodyPr/>
        <a:lstStyle/>
        <a:p>
          <a:endParaRPr lang="es-MX"/>
        </a:p>
      </dgm:t>
    </dgm:pt>
    <dgm:pt modelId="{D6A9875C-A69A-4C17-AE1C-49A458E8FE27}">
      <dgm:prSet phldrT="[Texto]"/>
      <dgm:spPr/>
      <dgm:t>
        <a:bodyPr/>
        <a:lstStyle/>
        <a:p>
          <a:r>
            <a:rPr lang="es-MX" b="0" i="0" dirty="0" smtClean="0"/>
            <a:t>Por terceros</a:t>
          </a:r>
          <a:endParaRPr lang="es-MX" b="0" i="0" dirty="0"/>
        </a:p>
      </dgm:t>
    </dgm:pt>
    <dgm:pt modelId="{DFFF3C3C-7C28-4855-8B06-39C6A9F88D71}" type="parTrans" cxnId="{E491DDDD-8380-482C-8056-156F4EDD445A}">
      <dgm:prSet/>
      <dgm:spPr/>
      <dgm:t>
        <a:bodyPr/>
        <a:lstStyle/>
        <a:p>
          <a:endParaRPr lang="es-MX"/>
        </a:p>
      </dgm:t>
    </dgm:pt>
    <dgm:pt modelId="{6CC59AE3-D97B-40E8-8A43-9F28326AAC43}" type="sibTrans" cxnId="{E491DDDD-8380-482C-8056-156F4EDD445A}">
      <dgm:prSet/>
      <dgm:spPr/>
      <dgm:t>
        <a:bodyPr/>
        <a:lstStyle/>
        <a:p>
          <a:endParaRPr lang="es-MX"/>
        </a:p>
      </dgm:t>
    </dgm:pt>
    <dgm:pt modelId="{415918D5-3414-49D7-8080-0735825B579F}" type="pres">
      <dgm:prSet presAssocID="{BF615D78-F54A-4BCB-A106-7F22764941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485DE82-A0E5-458D-BD60-1511EDE451A7}" type="pres">
      <dgm:prSet presAssocID="{95A6CB35-309C-446C-B9E3-81B0471F885D}" presName="composite" presStyleCnt="0"/>
      <dgm:spPr/>
    </dgm:pt>
    <dgm:pt modelId="{7A1294B1-B02D-4D53-8AB9-DA61F11C4DA9}" type="pres">
      <dgm:prSet presAssocID="{95A6CB35-309C-446C-B9E3-81B0471F885D}" presName="parTx" presStyleLbl="alignNode1" presStyleIdx="0" presStyleCnt="3" custLinFactNeighborX="310" custLinFactNeighborY="-35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A7E273-6AC9-4619-BF2E-26BA946483FC}" type="pres">
      <dgm:prSet presAssocID="{95A6CB35-309C-446C-B9E3-81B0471F885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0FB1E5-562D-44A4-8E40-22CD93C27DB7}" type="pres">
      <dgm:prSet presAssocID="{2F9EC593-7A4B-453B-B926-AADAD6458C82}" presName="space" presStyleCnt="0"/>
      <dgm:spPr/>
    </dgm:pt>
    <dgm:pt modelId="{B4C88DC4-1FAA-4072-91E1-5C0AD4CDB16C}" type="pres">
      <dgm:prSet presAssocID="{451CB073-944A-4017-928D-746A47C3F49A}" presName="composite" presStyleCnt="0"/>
      <dgm:spPr/>
    </dgm:pt>
    <dgm:pt modelId="{1DEE0656-FF70-4EA8-8AC0-A3690C983E02}" type="pres">
      <dgm:prSet presAssocID="{451CB073-944A-4017-928D-746A47C3F49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0818A4-0CB7-4093-9DEC-6B5E8847FCBF}" type="pres">
      <dgm:prSet presAssocID="{451CB073-944A-4017-928D-746A47C3F49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40A224-3915-45AA-9AC7-790DCBEFB218}" type="pres">
      <dgm:prSet presAssocID="{6C00F13E-BF01-40DD-B36E-FD76387408BC}" presName="space" presStyleCnt="0"/>
      <dgm:spPr/>
    </dgm:pt>
    <dgm:pt modelId="{F497AA46-D0BD-42E3-BCC8-166B3E105B33}" type="pres">
      <dgm:prSet presAssocID="{6A807878-43BA-4389-8BA8-7E9BA92ADF68}" presName="composite" presStyleCnt="0"/>
      <dgm:spPr/>
    </dgm:pt>
    <dgm:pt modelId="{65DCD6A1-498B-4874-8AAE-111DDEE36191}" type="pres">
      <dgm:prSet presAssocID="{6A807878-43BA-4389-8BA8-7E9BA92ADF6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DECDE7-54AD-4699-8E2B-CBE7028DD691}" type="pres">
      <dgm:prSet presAssocID="{6A807878-43BA-4389-8BA8-7E9BA92ADF68}" presName="desTx" presStyleLbl="alignAccFollowNode1" presStyleIdx="2" presStyleCnt="3" custLinFactNeighborX="103" custLinFactNeighborY="105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9D55F5B-3250-42F6-9785-9B3A3A1972E4}" type="presOf" srcId="{D6A9875C-A69A-4C17-AE1C-49A458E8FE27}" destId="{67DECDE7-54AD-4699-8E2B-CBE7028DD691}" srcOrd="0" destOrd="5" presId="urn:microsoft.com/office/officeart/2005/8/layout/hList1"/>
    <dgm:cxn modelId="{A488F8DC-648C-4163-8A53-2C3466BCC64B}" type="presOf" srcId="{451CB073-944A-4017-928D-746A47C3F49A}" destId="{1DEE0656-FF70-4EA8-8AC0-A3690C983E02}" srcOrd="0" destOrd="0" presId="urn:microsoft.com/office/officeart/2005/8/layout/hList1"/>
    <dgm:cxn modelId="{B9C3A535-F4AE-40D3-A778-E12B0A98192C}" type="presOf" srcId="{E54E4515-21A6-420C-8E29-164CB38E9E50}" destId="{34A7E273-6AC9-4619-BF2E-26BA946483FC}" srcOrd="0" destOrd="4" presId="urn:microsoft.com/office/officeart/2005/8/layout/hList1"/>
    <dgm:cxn modelId="{DF51530E-E60D-4E69-B3A5-1C31DE1B7805}" type="presOf" srcId="{C4433B6E-95AB-4FC7-9654-268282B7A336}" destId="{010818A4-0CB7-4093-9DEC-6B5E8847FCBF}" srcOrd="0" destOrd="4" presId="urn:microsoft.com/office/officeart/2005/8/layout/hList1"/>
    <dgm:cxn modelId="{650CB567-2EE2-446D-99A3-DF5348C8C0DC}" srcId="{6A807878-43BA-4389-8BA8-7E9BA92ADF68}" destId="{E15CFBC2-C0A8-4ECE-8516-D8D064C8C1E3}" srcOrd="4" destOrd="0" parTransId="{36EEF684-C29F-4AE6-8DEB-856B2DD02607}" sibTransId="{6BF661D2-C7A4-4BF5-A92A-269A488B952F}"/>
    <dgm:cxn modelId="{6EEFB070-41E8-4666-918A-A8AE192CB6FE}" type="presOf" srcId="{95A6CB35-309C-446C-B9E3-81B0471F885D}" destId="{7A1294B1-B02D-4D53-8AB9-DA61F11C4DA9}" srcOrd="0" destOrd="0" presId="urn:microsoft.com/office/officeart/2005/8/layout/hList1"/>
    <dgm:cxn modelId="{8F513086-1AE0-415B-8372-B7CBC0CA46D5}" type="presOf" srcId="{BF615D78-F54A-4BCB-A106-7F22764941A9}" destId="{415918D5-3414-49D7-8080-0735825B579F}" srcOrd="0" destOrd="0" presId="urn:microsoft.com/office/officeart/2005/8/layout/hList1"/>
    <dgm:cxn modelId="{160B2D6E-7552-4198-A9B7-700595A8B3FC}" srcId="{451CB073-944A-4017-928D-746A47C3F49A}" destId="{7A64A8F3-F827-41F9-8966-743FCC5181C8}" srcOrd="3" destOrd="0" parTransId="{0367CB16-E565-4DDF-B52B-E85BD2CF450A}" sibTransId="{2ECFABA8-8BE5-483C-A5A1-CAE09F06A13C}"/>
    <dgm:cxn modelId="{868DE673-B1EC-45EA-80A2-91E220157839}" type="presOf" srcId="{D16B0DCD-5D8F-4196-8CCC-3E6D84D429FE}" destId="{67DECDE7-54AD-4699-8E2B-CBE7028DD691}" srcOrd="0" destOrd="1" presId="urn:microsoft.com/office/officeart/2005/8/layout/hList1"/>
    <dgm:cxn modelId="{E491DDDD-8380-482C-8056-156F4EDD445A}" srcId="{6A807878-43BA-4389-8BA8-7E9BA92ADF68}" destId="{D6A9875C-A69A-4C17-AE1C-49A458E8FE27}" srcOrd="5" destOrd="0" parTransId="{DFFF3C3C-7C28-4855-8B06-39C6A9F88D71}" sibTransId="{6CC59AE3-D97B-40E8-8A43-9F28326AAC43}"/>
    <dgm:cxn modelId="{5636A422-BFA1-4D82-840A-1645DE595D65}" srcId="{BF615D78-F54A-4BCB-A106-7F22764941A9}" destId="{95A6CB35-309C-446C-B9E3-81B0471F885D}" srcOrd="0" destOrd="0" parTransId="{B1879621-A05F-402A-BE29-89A13F8B5820}" sibTransId="{2F9EC593-7A4B-453B-B926-AADAD6458C82}"/>
    <dgm:cxn modelId="{FA57C936-2443-4FD6-9FB2-FF087C66691C}" srcId="{6A807878-43BA-4389-8BA8-7E9BA92ADF68}" destId="{D43C9F41-AF21-4C7D-AECD-2EDD0939D6D2}" srcOrd="2" destOrd="0" parTransId="{A50B0D05-9723-41A6-8B5B-E3B3CD6F2E0E}" sibTransId="{94EDEFCA-C691-4BD7-8F06-C44FD7AFCF05}"/>
    <dgm:cxn modelId="{A651E9A0-A686-487B-8FAE-F3E7C8549F64}" srcId="{95A6CB35-309C-446C-B9E3-81B0471F885D}" destId="{FC558E20-77AF-41DB-B55E-857BD7750E7A}" srcOrd="2" destOrd="0" parTransId="{BE5A87EE-FE6B-4920-A31D-C60A1460D075}" sibTransId="{CB12E1B8-A280-48B8-8962-5F656A3B1E8E}"/>
    <dgm:cxn modelId="{FC880EED-A701-47C1-BD4E-D0912B0E0277}" type="presOf" srcId="{6B1D573D-01C0-45FE-9F97-EEEBCA2B30B6}" destId="{34A7E273-6AC9-4619-BF2E-26BA946483FC}" srcOrd="0" destOrd="5" presId="urn:microsoft.com/office/officeart/2005/8/layout/hList1"/>
    <dgm:cxn modelId="{7C5479EC-0D19-4327-82ED-7BBB4EC6E7EE}" type="presOf" srcId="{E15CFBC2-C0A8-4ECE-8516-D8D064C8C1E3}" destId="{67DECDE7-54AD-4699-8E2B-CBE7028DD691}" srcOrd="0" destOrd="4" presId="urn:microsoft.com/office/officeart/2005/8/layout/hList1"/>
    <dgm:cxn modelId="{5167EEC9-A69C-429B-B4CC-D294662BD286}" type="presOf" srcId="{1D629F02-9103-48CB-B501-577D6D310FBC}" destId="{010818A4-0CB7-4093-9DEC-6B5E8847FCBF}" srcOrd="0" destOrd="5" presId="urn:microsoft.com/office/officeart/2005/8/layout/hList1"/>
    <dgm:cxn modelId="{9C5E9A82-FFDE-4226-B229-1526529AC5D9}" srcId="{6A807878-43BA-4389-8BA8-7E9BA92ADF68}" destId="{D16B0DCD-5D8F-4196-8CCC-3E6D84D429FE}" srcOrd="1" destOrd="0" parTransId="{9CBD68DB-4883-444D-9AAC-CBCD738BDC55}" sibTransId="{1C6A7CE4-C3AA-4632-948D-F3D90D96EC50}"/>
    <dgm:cxn modelId="{1DC6AFF7-3296-4425-B476-5C8CFEE01F80}" srcId="{451CB073-944A-4017-928D-746A47C3F49A}" destId="{E718F4CB-0E36-445A-95F0-669CC25411F9}" srcOrd="1" destOrd="0" parTransId="{D26CFB9F-793E-4C31-AE8B-D923A7559FF8}" sibTransId="{063E8322-4523-4EBE-8BAB-E6199F3B9590}"/>
    <dgm:cxn modelId="{92152C36-FD2E-441C-91D6-A36A827633B0}" type="presOf" srcId="{7A64A8F3-F827-41F9-8966-743FCC5181C8}" destId="{010818A4-0CB7-4093-9DEC-6B5E8847FCBF}" srcOrd="0" destOrd="3" presId="urn:microsoft.com/office/officeart/2005/8/layout/hList1"/>
    <dgm:cxn modelId="{25EB4BD4-5ACC-46CB-B842-8516CCB65A8B}" type="presOf" srcId="{8C90B4AD-5549-4475-8CA9-167E3076780A}" destId="{34A7E273-6AC9-4619-BF2E-26BA946483FC}" srcOrd="0" destOrd="3" presId="urn:microsoft.com/office/officeart/2005/8/layout/hList1"/>
    <dgm:cxn modelId="{3A7D4788-EB62-4961-ACEE-E86837EAF3C0}" srcId="{95A6CB35-309C-446C-B9E3-81B0471F885D}" destId="{6B1D573D-01C0-45FE-9F97-EEEBCA2B30B6}" srcOrd="5" destOrd="0" parTransId="{DA112F34-31C0-4650-8030-E84565C54911}" sibTransId="{786E297E-FA21-4EF8-B05D-3F53BF8257B7}"/>
    <dgm:cxn modelId="{240E146A-1FEB-4D41-A542-5EF6513C5626}" srcId="{BF615D78-F54A-4BCB-A106-7F22764941A9}" destId="{6A807878-43BA-4389-8BA8-7E9BA92ADF68}" srcOrd="2" destOrd="0" parTransId="{ED4EB6A4-AF15-4DB8-8FDA-628E9ABCD5AF}" sibTransId="{682BE5DF-9CFC-4BD1-B39F-A78A6207AB59}"/>
    <dgm:cxn modelId="{6291AD75-9D23-4B28-8A98-B6FAECFA8E30}" srcId="{451CB073-944A-4017-928D-746A47C3F49A}" destId="{5B3E1213-BEEB-43F3-9A80-A2DD6DB0431A}" srcOrd="0" destOrd="0" parTransId="{110B20CD-EC50-46A6-A95A-F26494D52123}" sibTransId="{7BD6F65B-9B83-4F49-A4D5-04569D9C59AF}"/>
    <dgm:cxn modelId="{77248061-6643-4979-8B87-7D4F293BFB49}" srcId="{95A6CB35-309C-446C-B9E3-81B0471F885D}" destId="{8C90B4AD-5549-4475-8CA9-167E3076780A}" srcOrd="3" destOrd="0" parTransId="{F1445B91-4C10-4784-8E99-963D3107CE2A}" sibTransId="{26381CBB-70CE-4511-9BF1-28BF0CFE2665}"/>
    <dgm:cxn modelId="{697D44A9-21A4-4B57-A221-B45CB9D10CFF}" type="presOf" srcId="{6A807878-43BA-4389-8BA8-7E9BA92ADF68}" destId="{65DCD6A1-498B-4874-8AAE-111DDEE36191}" srcOrd="0" destOrd="0" presId="urn:microsoft.com/office/officeart/2005/8/layout/hList1"/>
    <dgm:cxn modelId="{ED136C81-7BF4-4D18-A901-44BF6F92AC23}" srcId="{BF615D78-F54A-4BCB-A106-7F22764941A9}" destId="{451CB073-944A-4017-928D-746A47C3F49A}" srcOrd="1" destOrd="0" parTransId="{230AF5DF-606C-43C7-9583-2F0CA9574C2D}" sibTransId="{6C00F13E-BF01-40DD-B36E-FD76387408BC}"/>
    <dgm:cxn modelId="{A5677B90-E681-4B52-B1A8-E4609B26FE41}" srcId="{95A6CB35-309C-446C-B9E3-81B0471F885D}" destId="{433C7363-7E0A-443C-A2B1-573787986CA3}" srcOrd="0" destOrd="0" parTransId="{F4208D04-B5F3-4C2E-BEE3-7378739E3565}" sibTransId="{0B4D137E-0D2B-4E14-9C44-F1B498217290}"/>
    <dgm:cxn modelId="{A0BFE010-40EA-431E-8592-3EF3BA28F9F2}" srcId="{95A6CB35-309C-446C-B9E3-81B0471F885D}" destId="{E54E4515-21A6-420C-8E29-164CB38E9E50}" srcOrd="4" destOrd="0" parTransId="{A2116756-A604-4E5F-8690-CE99A25168A6}" sibTransId="{E3FC0406-F607-4E6B-8BEB-1854FDAE6B77}"/>
    <dgm:cxn modelId="{8750DE71-7106-433B-8059-E3C5AAB3602D}" srcId="{451CB073-944A-4017-928D-746A47C3F49A}" destId="{C4433B6E-95AB-4FC7-9654-268282B7A336}" srcOrd="4" destOrd="0" parTransId="{5D193DF7-E16D-48B8-ACE3-0B550F85A521}" sibTransId="{5779BFB9-A48A-4F8D-8BE0-81655BF9865B}"/>
    <dgm:cxn modelId="{576BA671-6175-4C0A-98BF-F37B9E0C2657}" type="presOf" srcId="{EBA78830-BE57-4D40-827D-3B1322CD8DE5}" destId="{67DECDE7-54AD-4699-8E2B-CBE7028DD691}" srcOrd="0" destOrd="0" presId="urn:microsoft.com/office/officeart/2005/8/layout/hList1"/>
    <dgm:cxn modelId="{D3E0C87E-9DE3-4DCB-8B3E-748610CC780E}" type="presOf" srcId="{027C4CAC-9312-443C-AC0B-C3484FEECFA4}" destId="{010818A4-0CB7-4093-9DEC-6B5E8847FCBF}" srcOrd="0" destOrd="2" presId="urn:microsoft.com/office/officeart/2005/8/layout/hList1"/>
    <dgm:cxn modelId="{A5760A42-4850-4ED4-A33A-6E25ABDC6C7D}" srcId="{451CB073-944A-4017-928D-746A47C3F49A}" destId="{027C4CAC-9312-443C-AC0B-C3484FEECFA4}" srcOrd="2" destOrd="0" parTransId="{0F2859FA-D26C-428E-BD3F-A47B79C6F2A7}" sibTransId="{480FF4AC-6711-468B-8313-41F8DC3970B8}"/>
    <dgm:cxn modelId="{FA33DD27-C52A-4D4F-B5D7-0AC46D159762}" srcId="{6A807878-43BA-4389-8BA8-7E9BA92ADF68}" destId="{F29569CA-C0FE-458F-852C-BF64D013DA0E}" srcOrd="3" destOrd="0" parTransId="{7A561A33-4767-4EBB-81AD-FF86FBEB4BBE}" sibTransId="{35AA6FC4-6641-455A-A2F1-BBD099D3E3E9}"/>
    <dgm:cxn modelId="{390264B7-4A60-473A-8DB8-1E6B7A1F6DA5}" type="presOf" srcId="{E718F4CB-0E36-445A-95F0-669CC25411F9}" destId="{010818A4-0CB7-4093-9DEC-6B5E8847FCBF}" srcOrd="0" destOrd="1" presId="urn:microsoft.com/office/officeart/2005/8/layout/hList1"/>
    <dgm:cxn modelId="{8AB99FD2-A21B-44C0-A8FA-1A0C96E54885}" type="presOf" srcId="{D43C9F41-AF21-4C7D-AECD-2EDD0939D6D2}" destId="{67DECDE7-54AD-4699-8E2B-CBE7028DD691}" srcOrd="0" destOrd="2" presId="urn:microsoft.com/office/officeart/2005/8/layout/hList1"/>
    <dgm:cxn modelId="{D3A18ADC-C732-458A-89B2-084D629F5229}" type="presOf" srcId="{5B3E1213-BEEB-43F3-9A80-A2DD6DB0431A}" destId="{010818A4-0CB7-4093-9DEC-6B5E8847FCBF}" srcOrd="0" destOrd="0" presId="urn:microsoft.com/office/officeart/2005/8/layout/hList1"/>
    <dgm:cxn modelId="{42066F68-B756-4AE7-B6E1-DAFFAA8A9A15}" type="presOf" srcId="{433C7363-7E0A-443C-A2B1-573787986CA3}" destId="{34A7E273-6AC9-4619-BF2E-26BA946483FC}" srcOrd="0" destOrd="0" presId="urn:microsoft.com/office/officeart/2005/8/layout/hList1"/>
    <dgm:cxn modelId="{B002CC20-4BD6-4D4D-9909-AAACF44B94C2}" type="presOf" srcId="{F29569CA-C0FE-458F-852C-BF64D013DA0E}" destId="{67DECDE7-54AD-4699-8E2B-CBE7028DD691}" srcOrd="0" destOrd="3" presId="urn:microsoft.com/office/officeart/2005/8/layout/hList1"/>
    <dgm:cxn modelId="{EDC7F569-38D7-493C-A855-7494195E2531}" type="presOf" srcId="{FC558E20-77AF-41DB-B55E-857BD7750E7A}" destId="{34A7E273-6AC9-4619-BF2E-26BA946483FC}" srcOrd="0" destOrd="2" presId="urn:microsoft.com/office/officeart/2005/8/layout/hList1"/>
    <dgm:cxn modelId="{7E5A821D-915E-4AE2-96D6-425DDFD0710A}" srcId="{6A807878-43BA-4389-8BA8-7E9BA92ADF68}" destId="{EBA78830-BE57-4D40-827D-3B1322CD8DE5}" srcOrd="0" destOrd="0" parTransId="{BC7B7D0E-9147-4C1A-B271-92BBD1F369F4}" sibTransId="{CC8B3665-7663-4C09-B6E0-B95E7CF7F013}"/>
    <dgm:cxn modelId="{EF827CD9-BA23-4B8B-948B-093755F673DD}" srcId="{95A6CB35-309C-446C-B9E3-81B0471F885D}" destId="{43B3228A-7209-4B15-A87F-5B30AD73D831}" srcOrd="1" destOrd="0" parTransId="{DDD2E1FD-3FCA-4644-B3FA-9480B69F7B8B}" sibTransId="{184AD33E-AABA-4C94-BCE3-DD57792BEB23}"/>
    <dgm:cxn modelId="{44206F7E-B916-4036-8F5D-65D762FD40AC}" type="presOf" srcId="{43B3228A-7209-4B15-A87F-5B30AD73D831}" destId="{34A7E273-6AC9-4619-BF2E-26BA946483FC}" srcOrd="0" destOrd="1" presId="urn:microsoft.com/office/officeart/2005/8/layout/hList1"/>
    <dgm:cxn modelId="{ABE3D881-F8B4-4B39-8DC7-D64D59830A4A}" srcId="{451CB073-944A-4017-928D-746A47C3F49A}" destId="{1D629F02-9103-48CB-B501-577D6D310FBC}" srcOrd="5" destOrd="0" parTransId="{22A5ED16-6950-4C5B-94B8-CD60EEB1533A}" sibTransId="{8C0E697E-DACB-4B42-A2FD-B17FAEE4CEF0}"/>
    <dgm:cxn modelId="{53B41D84-FFED-4733-A970-9E58D8BE4818}" type="presParOf" srcId="{415918D5-3414-49D7-8080-0735825B579F}" destId="{5485DE82-A0E5-458D-BD60-1511EDE451A7}" srcOrd="0" destOrd="0" presId="urn:microsoft.com/office/officeart/2005/8/layout/hList1"/>
    <dgm:cxn modelId="{9E9D6ECF-99F5-4300-89EF-A015318CEF96}" type="presParOf" srcId="{5485DE82-A0E5-458D-BD60-1511EDE451A7}" destId="{7A1294B1-B02D-4D53-8AB9-DA61F11C4DA9}" srcOrd="0" destOrd="0" presId="urn:microsoft.com/office/officeart/2005/8/layout/hList1"/>
    <dgm:cxn modelId="{41A1DC15-7B2C-4CA8-9D0F-E270CCA81D4A}" type="presParOf" srcId="{5485DE82-A0E5-458D-BD60-1511EDE451A7}" destId="{34A7E273-6AC9-4619-BF2E-26BA946483FC}" srcOrd="1" destOrd="0" presId="urn:microsoft.com/office/officeart/2005/8/layout/hList1"/>
    <dgm:cxn modelId="{30CB8961-81F0-4288-8BB3-2EDE12273409}" type="presParOf" srcId="{415918D5-3414-49D7-8080-0735825B579F}" destId="{D00FB1E5-562D-44A4-8E40-22CD93C27DB7}" srcOrd="1" destOrd="0" presId="urn:microsoft.com/office/officeart/2005/8/layout/hList1"/>
    <dgm:cxn modelId="{9CA58FF7-AC0F-477A-8B42-7EB8D941CF25}" type="presParOf" srcId="{415918D5-3414-49D7-8080-0735825B579F}" destId="{B4C88DC4-1FAA-4072-91E1-5C0AD4CDB16C}" srcOrd="2" destOrd="0" presId="urn:microsoft.com/office/officeart/2005/8/layout/hList1"/>
    <dgm:cxn modelId="{5139F546-FEE9-4AE7-AFFF-1494528C3D0A}" type="presParOf" srcId="{B4C88DC4-1FAA-4072-91E1-5C0AD4CDB16C}" destId="{1DEE0656-FF70-4EA8-8AC0-A3690C983E02}" srcOrd="0" destOrd="0" presId="urn:microsoft.com/office/officeart/2005/8/layout/hList1"/>
    <dgm:cxn modelId="{4900B97B-72F3-42FC-B8C1-66AC6347C2F3}" type="presParOf" srcId="{B4C88DC4-1FAA-4072-91E1-5C0AD4CDB16C}" destId="{010818A4-0CB7-4093-9DEC-6B5E8847FCBF}" srcOrd="1" destOrd="0" presId="urn:microsoft.com/office/officeart/2005/8/layout/hList1"/>
    <dgm:cxn modelId="{ED4C1968-8BD9-44F9-82C7-64B6F5337F48}" type="presParOf" srcId="{415918D5-3414-49D7-8080-0735825B579F}" destId="{6C40A224-3915-45AA-9AC7-790DCBEFB218}" srcOrd="3" destOrd="0" presId="urn:microsoft.com/office/officeart/2005/8/layout/hList1"/>
    <dgm:cxn modelId="{447D29FD-47A9-41DC-9CAC-95FD14772804}" type="presParOf" srcId="{415918D5-3414-49D7-8080-0735825B579F}" destId="{F497AA46-D0BD-42E3-BCC8-166B3E105B33}" srcOrd="4" destOrd="0" presId="urn:microsoft.com/office/officeart/2005/8/layout/hList1"/>
    <dgm:cxn modelId="{F5847D84-EEA7-4CBD-861B-612EE1F76CED}" type="presParOf" srcId="{F497AA46-D0BD-42E3-BCC8-166B3E105B33}" destId="{65DCD6A1-498B-4874-8AAE-111DDEE36191}" srcOrd="0" destOrd="0" presId="urn:microsoft.com/office/officeart/2005/8/layout/hList1"/>
    <dgm:cxn modelId="{0857E912-E8AC-495E-9EAB-162C9D5982F5}" type="presParOf" srcId="{F497AA46-D0BD-42E3-BCC8-166B3E105B33}" destId="{67DECDE7-54AD-4699-8E2B-CBE7028DD69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063C53-E23E-4FDF-82D0-D36B34F12F6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290332A-75C5-444C-B278-BF7EFE67743E}">
      <dgm:prSet phldrT="[Texto]" custT="1"/>
      <dgm:spPr/>
      <dgm:t>
        <a:bodyPr/>
        <a:lstStyle/>
        <a:p>
          <a:r>
            <a:rPr lang="es-MX" sz="1800" dirty="0" smtClean="0"/>
            <a:t>Descongelación</a:t>
          </a:r>
          <a:endParaRPr lang="es-MX" sz="1800" dirty="0"/>
        </a:p>
      </dgm:t>
    </dgm:pt>
    <dgm:pt modelId="{C3608A5B-CC66-4C88-ABDC-8C13BE2371F8}" type="parTrans" cxnId="{A38E5E83-60B8-4438-B645-4692E71EB47A}">
      <dgm:prSet/>
      <dgm:spPr/>
      <dgm:t>
        <a:bodyPr/>
        <a:lstStyle/>
        <a:p>
          <a:endParaRPr lang="es-MX"/>
        </a:p>
      </dgm:t>
    </dgm:pt>
    <dgm:pt modelId="{FF27E727-77A8-4812-9A23-19047107B2E0}" type="sibTrans" cxnId="{A38E5E83-60B8-4438-B645-4692E71EB47A}">
      <dgm:prSet/>
      <dgm:spPr/>
      <dgm:t>
        <a:bodyPr/>
        <a:lstStyle/>
        <a:p>
          <a:endParaRPr lang="es-MX"/>
        </a:p>
      </dgm:t>
    </dgm:pt>
    <dgm:pt modelId="{1FC18768-4D90-40A1-A85F-ECDADB01CEF2}">
      <dgm:prSet phldrT="[Texto]" custT="1"/>
      <dgm:spPr/>
      <dgm:t>
        <a:bodyPr/>
        <a:lstStyle/>
        <a:p>
          <a:r>
            <a:rPr lang="es-MX" sz="1800" dirty="0" smtClean="0"/>
            <a:t>Tarea del administrador: Crear el sentimiento de que se necesita un cambio</a:t>
          </a:r>
          <a:endParaRPr lang="es-MX" sz="1800" dirty="0"/>
        </a:p>
      </dgm:t>
    </dgm:pt>
    <dgm:pt modelId="{1B83C1F0-B57D-4F19-8D73-480DCC81BC26}" type="parTrans" cxnId="{A5DC1B2C-90F9-47B6-8C34-888C2C2D2AD1}">
      <dgm:prSet/>
      <dgm:spPr/>
      <dgm:t>
        <a:bodyPr/>
        <a:lstStyle/>
        <a:p>
          <a:endParaRPr lang="es-MX"/>
        </a:p>
      </dgm:t>
    </dgm:pt>
    <dgm:pt modelId="{DB4CF7CC-A2E4-4580-AA56-772910DFB870}" type="sibTrans" cxnId="{A5DC1B2C-90F9-47B6-8C34-888C2C2D2AD1}">
      <dgm:prSet/>
      <dgm:spPr/>
      <dgm:t>
        <a:bodyPr/>
        <a:lstStyle/>
        <a:p>
          <a:endParaRPr lang="es-MX"/>
        </a:p>
      </dgm:t>
    </dgm:pt>
    <dgm:pt modelId="{08D3E6DB-1DDF-4214-B65C-EAC61B80385B}">
      <dgm:prSet phldrT="[Texto]" custT="1"/>
      <dgm:spPr/>
      <dgm:t>
        <a:bodyPr/>
        <a:lstStyle/>
        <a:p>
          <a:r>
            <a:rPr lang="es-MX" sz="1800" dirty="0" smtClean="0"/>
            <a:t>Cambio</a:t>
          </a:r>
          <a:endParaRPr lang="es-MX" sz="1800" dirty="0"/>
        </a:p>
      </dgm:t>
    </dgm:pt>
    <dgm:pt modelId="{49216394-5E8C-407F-AA71-C8AC07413BC6}" type="parTrans" cxnId="{DBDCFBA0-E822-4EF2-82C7-1AF354CAC0F5}">
      <dgm:prSet/>
      <dgm:spPr/>
      <dgm:t>
        <a:bodyPr/>
        <a:lstStyle/>
        <a:p>
          <a:endParaRPr lang="es-MX"/>
        </a:p>
      </dgm:t>
    </dgm:pt>
    <dgm:pt modelId="{C0DFCED4-DD7D-413D-83F5-523EF71F6038}" type="sibTrans" cxnId="{DBDCFBA0-E822-4EF2-82C7-1AF354CAC0F5}">
      <dgm:prSet/>
      <dgm:spPr/>
      <dgm:t>
        <a:bodyPr/>
        <a:lstStyle/>
        <a:p>
          <a:endParaRPr lang="es-MX"/>
        </a:p>
      </dgm:t>
    </dgm:pt>
    <dgm:pt modelId="{5171F619-1F21-4536-A39C-1658FCB8C238}">
      <dgm:prSet phldrT="[Texto]" custT="1"/>
      <dgm:spPr/>
      <dgm:t>
        <a:bodyPr/>
        <a:lstStyle/>
        <a:p>
          <a:r>
            <a:rPr lang="es-MX" sz="1800" dirty="0" smtClean="0"/>
            <a:t>Tarea del administrador:  Implantar el cambio</a:t>
          </a:r>
          <a:endParaRPr lang="es-MX" sz="1800" dirty="0"/>
        </a:p>
      </dgm:t>
    </dgm:pt>
    <dgm:pt modelId="{F79102DE-9619-4312-B1A0-627A13518A0A}" type="parTrans" cxnId="{DF541840-3194-4F5F-81A6-C1BC4CD17208}">
      <dgm:prSet/>
      <dgm:spPr/>
      <dgm:t>
        <a:bodyPr/>
        <a:lstStyle/>
        <a:p>
          <a:endParaRPr lang="es-MX"/>
        </a:p>
      </dgm:t>
    </dgm:pt>
    <dgm:pt modelId="{56880E3C-FC35-4712-953B-4F593DD99966}" type="sibTrans" cxnId="{DF541840-3194-4F5F-81A6-C1BC4CD17208}">
      <dgm:prSet/>
      <dgm:spPr/>
      <dgm:t>
        <a:bodyPr/>
        <a:lstStyle/>
        <a:p>
          <a:endParaRPr lang="es-MX"/>
        </a:p>
      </dgm:t>
    </dgm:pt>
    <dgm:pt modelId="{E0CFFCB9-E33D-47D4-B2FF-17937E4F9C46}">
      <dgm:prSet phldrT="[Texto]" custT="1"/>
      <dgm:spPr/>
      <dgm:t>
        <a:bodyPr/>
        <a:lstStyle/>
        <a:p>
          <a:r>
            <a:rPr lang="es-MX" sz="1800" dirty="0" err="1" smtClean="0"/>
            <a:t>Recongelación</a:t>
          </a:r>
          <a:endParaRPr lang="es-MX" sz="1800" dirty="0"/>
        </a:p>
      </dgm:t>
    </dgm:pt>
    <dgm:pt modelId="{F184DAFB-0945-4C4D-BB9E-3C58D3F3AB7E}" type="parTrans" cxnId="{611D7906-4ED7-4941-A35F-EC306714A0FE}">
      <dgm:prSet/>
      <dgm:spPr/>
      <dgm:t>
        <a:bodyPr/>
        <a:lstStyle/>
        <a:p>
          <a:endParaRPr lang="es-MX"/>
        </a:p>
      </dgm:t>
    </dgm:pt>
    <dgm:pt modelId="{243050C8-DF53-43EA-911A-FC8B1D575C1D}" type="sibTrans" cxnId="{611D7906-4ED7-4941-A35F-EC306714A0FE}">
      <dgm:prSet/>
      <dgm:spPr/>
      <dgm:t>
        <a:bodyPr/>
        <a:lstStyle/>
        <a:p>
          <a:endParaRPr lang="es-MX"/>
        </a:p>
      </dgm:t>
    </dgm:pt>
    <dgm:pt modelId="{2D04F56A-4503-471C-9DD2-E61DEBA0923B}">
      <dgm:prSet phldrT="[Texto]" custT="1"/>
      <dgm:spPr/>
      <dgm:t>
        <a:bodyPr/>
        <a:lstStyle/>
        <a:p>
          <a:r>
            <a:rPr lang="es-MX" sz="1800" dirty="0" smtClean="0"/>
            <a:t>Tarea del administrador: Estabilizar el cambio</a:t>
          </a:r>
          <a:endParaRPr lang="es-MX" sz="1800" dirty="0"/>
        </a:p>
      </dgm:t>
    </dgm:pt>
    <dgm:pt modelId="{0E4C5668-DE3E-450A-A325-A1811158284C}" type="parTrans" cxnId="{B4568AC2-0E21-491C-9261-F081B966C553}">
      <dgm:prSet/>
      <dgm:spPr/>
      <dgm:t>
        <a:bodyPr/>
        <a:lstStyle/>
        <a:p>
          <a:endParaRPr lang="es-MX"/>
        </a:p>
      </dgm:t>
    </dgm:pt>
    <dgm:pt modelId="{2242AC77-EDCE-4D4C-8057-BA95AB926BD6}" type="sibTrans" cxnId="{B4568AC2-0E21-491C-9261-F081B966C553}">
      <dgm:prSet/>
      <dgm:spPr/>
      <dgm:t>
        <a:bodyPr/>
        <a:lstStyle/>
        <a:p>
          <a:endParaRPr lang="es-MX"/>
        </a:p>
      </dgm:t>
    </dgm:pt>
    <dgm:pt modelId="{7EDA3BEC-2EF2-4E2A-9ECF-99ADF7E4CB91}">
      <dgm:prSet phldrT="[Texto]" custT="1"/>
      <dgm:spPr/>
      <dgm:t>
        <a:bodyPr/>
        <a:lstStyle/>
        <a:p>
          <a:r>
            <a:rPr lang="es-MX" sz="1800" b="1" dirty="0" smtClean="0"/>
            <a:t>POR MEDIO DE: I</a:t>
          </a:r>
          <a:r>
            <a:rPr lang="es-MX" sz="1800" dirty="0" smtClean="0"/>
            <a:t>ncentivos para la creatividad y la innovación, los riesgos y los errores.</a:t>
          </a:r>
          <a:endParaRPr lang="es-MX" sz="1800" dirty="0"/>
        </a:p>
      </dgm:t>
    </dgm:pt>
    <dgm:pt modelId="{2E413C09-6748-4680-9003-E6F0C961F8C1}" type="parTrans" cxnId="{7EE27B25-698C-40A2-B9F2-BBDCFCDAD22C}">
      <dgm:prSet/>
      <dgm:spPr/>
      <dgm:t>
        <a:bodyPr/>
        <a:lstStyle/>
        <a:p>
          <a:endParaRPr lang="es-MX"/>
        </a:p>
      </dgm:t>
    </dgm:pt>
    <dgm:pt modelId="{3B367A2D-76E0-41CA-9242-4015A9859BFD}" type="sibTrans" cxnId="{7EE27B25-698C-40A2-B9F2-BBDCFCDAD22C}">
      <dgm:prSet/>
      <dgm:spPr/>
      <dgm:t>
        <a:bodyPr/>
        <a:lstStyle/>
        <a:p>
          <a:endParaRPr lang="es-MX"/>
        </a:p>
      </dgm:t>
    </dgm:pt>
    <dgm:pt modelId="{60CBFB76-40D0-44FA-95AF-09F04F88267A}">
      <dgm:prSet phldrT="[Texto]" custT="1"/>
      <dgm:spPr/>
      <dgm:t>
        <a:bodyPr/>
        <a:lstStyle/>
        <a:p>
          <a:r>
            <a:rPr lang="es-MX" sz="1800" dirty="0" smtClean="0"/>
            <a:t>Buenas relaciones con las personas involucradas</a:t>
          </a:r>
          <a:endParaRPr lang="es-MX" sz="1800" dirty="0"/>
        </a:p>
      </dgm:t>
    </dgm:pt>
    <dgm:pt modelId="{6E5B64DC-33BF-461A-A305-DB944568A84C}" type="parTrans" cxnId="{7404412B-5635-4279-A506-9DC428567E9F}">
      <dgm:prSet/>
      <dgm:spPr/>
      <dgm:t>
        <a:bodyPr/>
        <a:lstStyle/>
        <a:p>
          <a:endParaRPr lang="es-MX"/>
        </a:p>
      </dgm:t>
    </dgm:pt>
    <dgm:pt modelId="{247088B7-627F-4E03-BC33-46F885152018}" type="sibTrans" cxnId="{7404412B-5635-4279-A506-9DC428567E9F}">
      <dgm:prSet/>
      <dgm:spPr/>
      <dgm:t>
        <a:bodyPr/>
        <a:lstStyle/>
        <a:p>
          <a:endParaRPr lang="es-MX"/>
        </a:p>
      </dgm:t>
    </dgm:pt>
    <dgm:pt modelId="{662AC8B5-DF14-4F31-8A6B-83EBB2145C24}">
      <dgm:prSet phldrT="[Texto]" custT="1"/>
      <dgm:spPr/>
      <dgm:t>
        <a:bodyPr/>
        <a:lstStyle/>
        <a:p>
          <a:r>
            <a:rPr lang="es-MX" sz="1800" dirty="0" smtClean="0"/>
            <a:t>Ayuda a las personas que tienen un comportamiento poco eficaz</a:t>
          </a:r>
          <a:endParaRPr lang="es-MX" sz="1800" dirty="0"/>
        </a:p>
      </dgm:t>
    </dgm:pt>
    <dgm:pt modelId="{0D01B9C2-3DB6-498D-87F1-E36E6500299C}" type="parTrans" cxnId="{3ABBC6B9-EF24-4E8D-931F-D5279EE5BAB7}">
      <dgm:prSet/>
      <dgm:spPr/>
      <dgm:t>
        <a:bodyPr/>
        <a:lstStyle/>
        <a:p>
          <a:endParaRPr lang="es-MX"/>
        </a:p>
      </dgm:t>
    </dgm:pt>
    <dgm:pt modelId="{FD5FF53A-F318-4E89-B7A1-DA6E164E4E3D}" type="sibTrans" cxnId="{3ABBC6B9-EF24-4E8D-931F-D5279EE5BAB7}">
      <dgm:prSet/>
      <dgm:spPr/>
      <dgm:t>
        <a:bodyPr/>
        <a:lstStyle/>
        <a:p>
          <a:endParaRPr lang="es-MX"/>
        </a:p>
      </dgm:t>
    </dgm:pt>
    <dgm:pt modelId="{B51BC809-8FDF-4FBB-A465-10A2B0A1D677}">
      <dgm:prSet phldrT="[Texto]" custT="1"/>
      <dgm:spPr/>
      <dgm:t>
        <a:bodyPr/>
        <a:lstStyle/>
        <a:p>
          <a:r>
            <a:rPr lang="es-MX" sz="1800" b="1" dirty="0" smtClean="0"/>
            <a:t>POR MEDIO DE: </a:t>
          </a:r>
          <a:r>
            <a:rPr lang="es-MX" sz="1800" dirty="0" smtClean="0"/>
            <a:t>Identificación de comportamientos nuevos y más eficaces</a:t>
          </a:r>
          <a:endParaRPr lang="es-MX" sz="1800" dirty="0"/>
        </a:p>
      </dgm:t>
    </dgm:pt>
    <dgm:pt modelId="{4D924361-C6FA-40C7-9789-204FF29DB5B1}" type="parTrans" cxnId="{7B4301ED-F5F5-4473-A702-6D5EBFF18F04}">
      <dgm:prSet/>
      <dgm:spPr/>
      <dgm:t>
        <a:bodyPr/>
        <a:lstStyle/>
        <a:p>
          <a:endParaRPr lang="es-MX"/>
        </a:p>
      </dgm:t>
    </dgm:pt>
    <dgm:pt modelId="{2B2DEFB7-229A-4275-A26C-34FAA5406979}" type="sibTrans" cxnId="{7B4301ED-F5F5-4473-A702-6D5EBFF18F04}">
      <dgm:prSet/>
      <dgm:spPr/>
      <dgm:t>
        <a:bodyPr/>
        <a:lstStyle/>
        <a:p>
          <a:endParaRPr lang="es-MX"/>
        </a:p>
      </dgm:t>
    </dgm:pt>
    <dgm:pt modelId="{ED0A18C5-8F4D-4BC3-9DA6-0CDA54346AF1}">
      <dgm:prSet phldrT="[Texto]" custT="1"/>
      <dgm:spPr/>
      <dgm:t>
        <a:bodyPr/>
        <a:lstStyle/>
        <a:p>
          <a:endParaRPr lang="es-MX" sz="1800" dirty="0"/>
        </a:p>
      </dgm:t>
    </dgm:pt>
    <dgm:pt modelId="{B76CD604-6397-41CB-BBBB-3A57BD9AA5E9}" type="parTrans" cxnId="{7962888F-B11E-4538-B909-DBFD571A4063}">
      <dgm:prSet/>
      <dgm:spPr/>
      <dgm:t>
        <a:bodyPr/>
        <a:lstStyle/>
        <a:p>
          <a:endParaRPr lang="es-MX"/>
        </a:p>
      </dgm:t>
    </dgm:pt>
    <dgm:pt modelId="{8ED4273D-248C-4716-AB3D-93753D280776}" type="sibTrans" cxnId="{7962888F-B11E-4538-B909-DBFD571A4063}">
      <dgm:prSet/>
      <dgm:spPr/>
      <dgm:t>
        <a:bodyPr/>
        <a:lstStyle/>
        <a:p>
          <a:endParaRPr lang="es-MX"/>
        </a:p>
      </dgm:t>
    </dgm:pt>
    <dgm:pt modelId="{BA4B593E-D8B0-410B-860B-7C809E79D5DC}">
      <dgm:prSet phldrT="[Texto]" custT="1"/>
      <dgm:spPr/>
      <dgm:t>
        <a:bodyPr/>
        <a:lstStyle/>
        <a:p>
          <a:r>
            <a:rPr lang="es-MX" sz="1800" dirty="0" smtClean="0"/>
            <a:t>Elección de cambios adecuados para las tareas, las personas, la cultura, la tecnología y/o la estructura</a:t>
          </a:r>
          <a:endParaRPr lang="es-MX" sz="1800" dirty="0"/>
        </a:p>
      </dgm:t>
    </dgm:pt>
    <dgm:pt modelId="{5A736254-A3BA-4604-B88B-0592ED43F651}" type="parTrans" cxnId="{E0E08CB7-723A-4BF0-825B-A994CD01BADD}">
      <dgm:prSet/>
      <dgm:spPr/>
      <dgm:t>
        <a:bodyPr/>
        <a:lstStyle/>
        <a:p>
          <a:endParaRPr lang="es-MX"/>
        </a:p>
      </dgm:t>
    </dgm:pt>
    <dgm:pt modelId="{9EAD218D-1C8A-435A-92FA-7D1F747F1BEF}" type="sibTrans" cxnId="{E0E08CB7-723A-4BF0-825B-A994CD01BADD}">
      <dgm:prSet/>
      <dgm:spPr/>
      <dgm:t>
        <a:bodyPr/>
        <a:lstStyle/>
        <a:p>
          <a:endParaRPr lang="es-MX"/>
        </a:p>
      </dgm:t>
    </dgm:pt>
    <dgm:pt modelId="{40BAF16F-6DE2-475B-B449-720D98FC7A0B}">
      <dgm:prSet phldrT="[Texto]" custT="1"/>
      <dgm:spPr/>
      <dgm:t>
        <a:bodyPr/>
        <a:lstStyle/>
        <a:p>
          <a:r>
            <a:rPr lang="es-MX" sz="1800" dirty="0" smtClean="0"/>
            <a:t>Acción para poner os en práctica</a:t>
          </a:r>
        </a:p>
      </dgm:t>
    </dgm:pt>
    <dgm:pt modelId="{FD72ECEB-B13A-45EA-B2CB-A8FF05BF9A3F}" type="parTrans" cxnId="{FD05E8A0-A3F0-4914-8656-3E27036710B3}">
      <dgm:prSet/>
      <dgm:spPr/>
      <dgm:t>
        <a:bodyPr/>
        <a:lstStyle/>
        <a:p>
          <a:endParaRPr lang="es-MX"/>
        </a:p>
      </dgm:t>
    </dgm:pt>
    <dgm:pt modelId="{46655DD7-D8F2-4886-86E9-BD2CF1A86A57}" type="sibTrans" cxnId="{FD05E8A0-A3F0-4914-8656-3E27036710B3}">
      <dgm:prSet/>
      <dgm:spPr/>
      <dgm:t>
        <a:bodyPr/>
        <a:lstStyle/>
        <a:p>
          <a:endParaRPr lang="es-MX"/>
        </a:p>
      </dgm:t>
    </dgm:pt>
    <dgm:pt modelId="{F22B41BA-1748-4895-8771-D51AC143C12B}">
      <dgm:prSet phldrT="[Texto]" custT="1"/>
      <dgm:spPr/>
      <dgm:t>
        <a:bodyPr/>
        <a:lstStyle/>
        <a:p>
          <a:r>
            <a:rPr lang="es-MX" sz="1800" b="1" dirty="0" smtClean="0"/>
            <a:t>POR MEDIO DE: </a:t>
          </a:r>
          <a:r>
            <a:rPr lang="es-MX" sz="1800" b="0" dirty="0" smtClean="0"/>
            <a:t>Creación de aceptación y de continuidad de los nuevos comportamientos.</a:t>
          </a:r>
          <a:endParaRPr lang="es-MX" sz="1800" b="0" dirty="0"/>
        </a:p>
      </dgm:t>
    </dgm:pt>
    <dgm:pt modelId="{77E0C142-82CC-4707-9737-5C6FF388FF16}" type="parTrans" cxnId="{72D2CCA3-54DA-462D-8BF7-83482614AFBA}">
      <dgm:prSet/>
      <dgm:spPr/>
      <dgm:t>
        <a:bodyPr/>
        <a:lstStyle/>
        <a:p>
          <a:endParaRPr lang="es-MX"/>
        </a:p>
      </dgm:t>
    </dgm:pt>
    <dgm:pt modelId="{55FB32BC-7E2B-404B-8802-2FD962F92611}" type="sibTrans" cxnId="{72D2CCA3-54DA-462D-8BF7-83482614AFBA}">
      <dgm:prSet/>
      <dgm:spPr/>
      <dgm:t>
        <a:bodyPr/>
        <a:lstStyle/>
        <a:p>
          <a:endParaRPr lang="es-MX"/>
        </a:p>
      </dgm:t>
    </dgm:pt>
    <dgm:pt modelId="{CB44F7A2-E6C1-43B8-B143-9BD3F5FEF3A2}">
      <dgm:prSet phldrT="[Texto]" custT="1"/>
      <dgm:spPr/>
      <dgm:t>
        <a:bodyPr/>
        <a:lstStyle/>
        <a:p>
          <a:r>
            <a:rPr lang="es-MX" sz="1800" b="0" dirty="0" smtClean="0"/>
            <a:t>Estímulo y apoyo necesarios para los cambios.</a:t>
          </a:r>
          <a:endParaRPr lang="es-MX" sz="1800" b="0" dirty="0"/>
        </a:p>
      </dgm:t>
    </dgm:pt>
    <dgm:pt modelId="{0FEC0A0A-30E0-4B92-BAAD-10B454573825}" type="parTrans" cxnId="{0AEE9DF0-79AD-4A15-8913-E71C5803ACA1}">
      <dgm:prSet/>
      <dgm:spPr/>
      <dgm:t>
        <a:bodyPr/>
        <a:lstStyle/>
        <a:p>
          <a:endParaRPr lang="es-MX"/>
        </a:p>
      </dgm:t>
    </dgm:pt>
    <dgm:pt modelId="{D6A872E9-51C5-4084-AA06-BA9034A0F769}" type="sibTrans" cxnId="{0AEE9DF0-79AD-4A15-8913-E71C5803ACA1}">
      <dgm:prSet/>
      <dgm:spPr/>
      <dgm:t>
        <a:bodyPr/>
        <a:lstStyle/>
        <a:p>
          <a:endParaRPr lang="es-MX"/>
        </a:p>
      </dgm:t>
    </dgm:pt>
    <dgm:pt modelId="{C46E5567-1795-4C5B-931D-C079BC2D06C9}">
      <dgm:prSet phldrT="[Texto]" custT="1"/>
      <dgm:spPr/>
      <dgm:t>
        <a:bodyPr/>
        <a:lstStyle/>
        <a:p>
          <a:r>
            <a:rPr lang="es-MX" sz="1800" b="0" dirty="0" smtClean="0"/>
            <a:t>Uso de recompensas contingentes del desempeño y del refuerzo positivo. </a:t>
          </a:r>
          <a:endParaRPr lang="es-MX" sz="1800" b="0" dirty="0"/>
        </a:p>
      </dgm:t>
    </dgm:pt>
    <dgm:pt modelId="{594E60F5-CC30-45BE-9B15-BDCD71C61C3A}" type="parTrans" cxnId="{A711B043-64D4-4ED9-BAA6-4962F263F2AD}">
      <dgm:prSet/>
      <dgm:spPr/>
      <dgm:t>
        <a:bodyPr/>
        <a:lstStyle/>
        <a:p>
          <a:endParaRPr lang="es-MX"/>
        </a:p>
      </dgm:t>
    </dgm:pt>
    <dgm:pt modelId="{A3C63E7D-3A68-4966-8CA2-A699ECACD240}" type="sibTrans" cxnId="{A711B043-64D4-4ED9-BAA6-4962F263F2AD}">
      <dgm:prSet/>
      <dgm:spPr/>
      <dgm:t>
        <a:bodyPr/>
        <a:lstStyle/>
        <a:p>
          <a:endParaRPr lang="es-MX"/>
        </a:p>
      </dgm:t>
    </dgm:pt>
    <dgm:pt modelId="{517523FD-DCFF-4187-B417-4031DD184EA8}" type="pres">
      <dgm:prSet presAssocID="{A1063C53-E23E-4FDF-82D0-D36B34F12F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0D6F484-132E-406B-9A16-1F08FE1779B7}" type="pres">
      <dgm:prSet presAssocID="{7290332A-75C5-444C-B278-BF7EFE67743E}" presName="composite" presStyleCnt="0"/>
      <dgm:spPr/>
    </dgm:pt>
    <dgm:pt modelId="{E22A8D21-95D4-4DC7-81B0-871FAD3CFD84}" type="pres">
      <dgm:prSet presAssocID="{7290332A-75C5-444C-B278-BF7EFE67743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49D2F81-B064-4953-B248-08A426C3C4DD}" type="pres">
      <dgm:prSet presAssocID="{7290332A-75C5-444C-B278-BF7EFE67743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9C439B-8625-49F2-A610-E6C9AA40C68C}" type="pres">
      <dgm:prSet presAssocID="{FF27E727-77A8-4812-9A23-19047107B2E0}" presName="space" presStyleCnt="0"/>
      <dgm:spPr/>
    </dgm:pt>
    <dgm:pt modelId="{78A93D98-C52D-46BD-B8FE-95D087B2162D}" type="pres">
      <dgm:prSet presAssocID="{08D3E6DB-1DDF-4214-B65C-EAC61B80385B}" presName="composite" presStyleCnt="0"/>
      <dgm:spPr/>
    </dgm:pt>
    <dgm:pt modelId="{DE4AE27B-E3CA-48A4-8B0F-2F6D8E8CDCEF}" type="pres">
      <dgm:prSet presAssocID="{08D3E6DB-1DDF-4214-B65C-EAC61B80385B}" presName="parTx" presStyleLbl="alignNode1" presStyleIdx="1" presStyleCnt="3" custLinFactNeighborX="720" custLinFactNeighborY="-2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9D3BE2-8C26-493B-8986-EBF22D735DB0}" type="pres">
      <dgm:prSet presAssocID="{08D3E6DB-1DDF-4214-B65C-EAC61B80385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BCEC19-CC58-4F2B-A506-A4693540388B}" type="pres">
      <dgm:prSet presAssocID="{C0DFCED4-DD7D-413D-83F5-523EF71F6038}" presName="space" presStyleCnt="0"/>
      <dgm:spPr/>
    </dgm:pt>
    <dgm:pt modelId="{606B9078-3E52-4188-B360-901493393989}" type="pres">
      <dgm:prSet presAssocID="{E0CFFCB9-E33D-47D4-B2FF-17937E4F9C46}" presName="composite" presStyleCnt="0"/>
      <dgm:spPr/>
    </dgm:pt>
    <dgm:pt modelId="{CD9C01EB-F344-4FD0-BB1A-5EEA9A8EBD83}" type="pres">
      <dgm:prSet presAssocID="{E0CFFCB9-E33D-47D4-B2FF-17937E4F9C4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291353-EB84-4B3F-A3E8-F0861A981504}" type="pres">
      <dgm:prSet presAssocID="{E0CFFCB9-E33D-47D4-B2FF-17937E4F9C4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5DC1B2C-90F9-47B6-8C34-888C2C2D2AD1}" srcId="{7290332A-75C5-444C-B278-BF7EFE67743E}" destId="{1FC18768-4D90-40A1-A85F-ECDADB01CEF2}" srcOrd="0" destOrd="0" parTransId="{1B83C1F0-B57D-4F19-8D73-480DCC81BC26}" sibTransId="{DB4CF7CC-A2E4-4580-AA56-772910DFB870}"/>
    <dgm:cxn modelId="{013EFFE2-22C0-4BA3-8271-F518220498D4}" type="presOf" srcId="{60CBFB76-40D0-44FA-95AF-09F04F88267A}" destId="{449D2F81-B064-4953-B248-08A426C3C4DD}" srcOrd="0" destOrd="2" presId="urn:microsoft.com/office/officeart/2005/8/layout/hList1"/>
    <dgm:cxn modelId="{9F80A277-6E9C-4D71-927F-F9A95F0B204A}" type="presOf" srcId="{A1063C53-E23E-4FDF-82D0-D36B34F12F68}" destId="{517523FD-DCFF-4187-B417-4031DD184EA8}" srcOrd="0" destOrd="0" presId="urn:microsoft.com/office/officeart/2005/8/layout/hList1"/>
    <dgm:cxn modelId="{DF541840-3194-4F5F-81A6-C1BC4CD17208}" srcId="{08D3E6DB-1DDF-4214-B65C-EAC61B80385B}" destId="{5171F619-1F21-4536-A39C-1658FCB8C238}" srcOrd="0" destOrd="0" parTransId="{F79102DE-9619-4312-B1A0-627A13518A0A}" sibTransId="{56880E3C-FC35-4712-953B-4F593DD99966}"/>
    <dgm:cxn modelId="{A28578B3-A3DA-499B-B830-8A9CF617582D}" type="presOf" srcId="{B51BC809-8FDF-4FBB-A465-10A2B0A1D677}" destId="{2B9D3BE2-8C26-493B-8986-EBF22D735DB0}" srcOrd="0" destOrd="2" presId="urn:microsoft.com/office/officeart/2005/8/layout/hList1"/>
    <dgm:cxn modelId="{0873D9A9-2B74-43A5-8F15-5D587D567C76}" type="presOf" srcId="{BA4B593E-D8B0-410B-860B-7C809E79D5DC}" destId="{2B9D3BE2-8C26-493B-8986-EBF22D735DB0}" srcOrd="0" destOrd="3" presId="urn:microsoft.com/office/officeart/2005/8/layout/hList1"/>
    <dgm:cxn modelId="{7B4301ED-F5F5-4473-A702-6D5EBFF18F04}" srcId="{08D3E6DB-1DDF-4214-B65C-EAC61B80385B}" destId="{B51BC809-8FDF-4FBB-A465-10A2B0A1D677}" srcOrd="2" destOrd="0" parTransId="{4D924361-C6FA-40C7-9789-204FF29DB5B1}" sibTransId="{2B2DEFB7-229A-4275-A26C-34FAA5406979}"/>
    <dgm:cxn modelId="{A112EAA2-8548-4A4F-8BED-098ABE854D62}" type="presOf" srcId="{1FC18768-4D90-40A1-A85F-ECDADB01CEF2}" destId="{449D2F81-B064-4953-B248-08A426C3C4DD}" srcOrd="0" destOrd="0" presId="urn:microsoft.com/office/officeart/2005/8/layout/hList1"/>
    <dgm:cxn modelId="{E1247787-C1FF-412B-B878-62014E92B8FF}" type="presOf" srcId="{662AC8B5-DF14-4F31-8A6B-83EBB2145C24}" destId="{449D2F81-B064-4953-B248-08A426C3C4DD}" srcOrd="0" destOrd="3" presId="urn:microsoft.com/office/officeart/2005/8/layout/hList1"/>
    <dgm:cxn modelId="{8A483FA9-A5FE-4189-AD3F-A9A502AAB6A8}" type="presOf" srcId="{2D04F56A-4503-471C-9DD2-E61DEBA0923B}" destId="{EE291353-EB84-4B3F-A3E8-F0861A981504}" srcOrd="0" destOrd="0" presId="urn:microsoft.com/office/officeart/2005/8/layout/hList1"/>
    <dgm:cxn modelId="{2BA5D701-E223-4476-85E4-0C3EC3F72F8A}" type="presOf" srcId="{7290332A-75C5-444C-B278-BF7EFE67743E}" destId="{E22A8D21-95D4-4DC7-81B0-871FAD3CFD84}" srcOrd="0" destOrd="0" presId="urn:microsoft.com/office/officeart/2005/8/layout/hList1"/>
    <dgm:cxn modelId="{7962888F-B11E-4538-B909-DBFD571A4063}" srcId="{08D3E6DB-1DDF-4214-B65C-EAC61B80385B}" destId="{ED0A18C5-8F4D-4BC3-9DA6-0CDA54346AF1}" srcOrd="1" destOrd="0" parTransId="{B76CD604-6397-41CB-BBBB-3A57BD9AA5E9}" sibTransId="{8ED4273D-248C-4716-AB3D-93753D280776}"/>
    <dgm:cxn modelId="{DDD06306-AE86-43AE-8E23-B20CC27AB74C}" type="presOf" srcId="{F22B41BA-1748-4895-8771-D51AC143C12B}" destId="{EE291353-EB84-4B3F-A3E8-F0861A981504}" srcOrd="0" destOrd="1" presId="urn:microsoft.com/office/officeart/2005/8/layout/hList1"/>
    <dgm:cxn modelId="{5F9FC344-2469-4594-A256-175CB062B1FE}" type="presOf" srcId="{E0CFFCB9-E33D-47D4-B2FF-17937E4F9C46}" destId="{CD9C01EB-F344-4FD0-BB1A-5EEA9A8EBD83}" srcOrd="0" destOrd="0" presId="urn:microsoft.com/office/officeart/2005/8/layout/hList1"/>
    <dgm:cxn modelId="{DBDCFBA0-E822-4EF2-82C7-1AF354CAC0F5}" srcId="{A1063C53-E23E-4FDF-82D0-D36B34F12F68}" destId="{08D3E6DB-1DDF-4214-B65C-EAC61B80385B}" srcOrd="1" destOrd="0" parTransId="{49216394-5E8C-407F-AA71-C8AC07413BC6}" sibTransId="{C0DFCED4-DD7D-413D-83F5-523EF71F6038}"/>
    <dgm:cxn modelId="{7EE27B25-698C-40A2-B9F2-BBDCFCDAD22C}" srcId="{7290332A-75C5-444C-B278-BF7EFE67743E}" destId="{7EDA3BEC-2EF2-4E2A-9ECF-99ADF7E4CB91}" srcOrd="1" destOrd="0" parTransId="{2E413C09-6748-4680-9003-E6F0C961F8C1}" sibTransId="{3B367A2D-76E0-41CA-9242-4015A9859BFD}"/>
    <dgm:cxn modelId="{66789A43-A7C5-48CA-A60E-2B698FCF391F}" type="presOf" srcId="{ED0A18C5-8F4D-4BC3-9DA6-0CDA54346AF1}" destId="{2B9D3BE2-8C26-493B-8986-EBF22D735DB0}" srcOrd="0" destOrd="1" presId="urn:microsoft.com/office/officeart/2005/8/layout/hList1"/>
    <dgm:cxn modelId="{344CCB47-B4C8-4B76-804E-F75020A2A1D2}" type="presOf" srcId="{08D3E6DB-1DDF-4214-B65C-EAC61B80385B}" destId="{DE4AE27B-E3CA-48A4-8B0F-2F6D8E8CDCEF}" srcOrd="0" destOrd="0" presId="urn:microsoft.com/office/officeart/2005/8/layout/hList1"/>
    <dgm:cxn modelId="{FD05E8A0-A3F0-4914-8656-3E27036710B3}" srcId="{08D3E6DB-1DDF-4214-B65C-EAC61B80385B}" destId="{40BAF16F-6DE2-475B-B449-720D98FC7A0B}" srcOrd="4" destOrd="0" parTransId="{FD72ECEB-B13A-45EA-B2CB-A8FF05BF9A3F}" sibTransId="{46655DD7-D8F2-4886-86E9-BD2CF1A86A57}"/>
    <dgm:cxn modelId="{A711B043-64D4-4ED9-BAA6-4962F263F2AD}" srcId="{E0CFFCB9-E33D-47D4-B2FF-17937E4F9C46}" destId="{C46E5567-1795-4C5B-931D-C079BC2D06C9}" srcOrd="3" destOrd="0" parTransId="{594E60F5-CC30-45BE-9B15-BDCD71C61C3A}" sibTransId="{A3C63E7D-3A68-4966-8CA2-A699ECACD240}"/>
    <dgm:cxn modelId="{0AEE9DF0-79AD-4A15-8913-E71C5803ACA1}" srcId="{E0CFFCB9-E33D-47D4-B2FF-17937E4F9C46}" destId="{CB44F7A2-E6C1-43B8-B143-9BD3F5FEF3A2}" srcOrd="2" destOrd="0" parTransId="{0FEC0A0A-30E0-4B92-BAAD-10B454573825}" sibTransId="{D6A872E9-51C5-4084-AA06-BA9034A0F769}"/>
    <dgm:cxn modelId="{3ABBC6B9-EF24-4E8D-931F-D5279EE5BAB7}" srcId="{7290332A-75C5-444C-B278-BF7EFE67743E}" destId="{662AC8B5-DF14-4F31-8A6B-83EBB2145C24}" srcOrd="3" destOrd="0" parTransId="{0D01B9C2-3DB6-498D-87F1-E36E6500299C}" sibTransId="{FD5FF53A-F318-4E89-B7A1-DA6E164E4E3D}"/>
    <dgm:cxn modelId="{E0E08CB7-723A-4BF0-825B-A994CD01BADD}" srcId="{08D3E6DB-1DDF-4214-B65C-EAC61B80385B}" destId="{BA4B593E-D8B0-410B-860B-7C809E79D5DC}" srcOrd="3" destOrd="0" parTransId="{5A736254-A3BA-4604-B88B-0592ED43F651}" sibTransId="{9EAD218D-1C8A-435A-92FA-7D1F747F1BEF}"/>
    <dgm:cxn modelId="{611D7906-4ED7-4941-A35F-EC306714A0FE}" srcId="{A1063C53-E23E-4FDF-82D0-D36B34F12F68}" destId="{E0CFFCB9-E33D-47D4-B2FF-17937E4F9C46}" srcOrd="2" destOrd="0" parTransId="{F184DAFB-0945-4C4D-BB9E-3C58D3F3AB7E}" sibTransId="{243050C8-DF53-43EA-911A-FC8B1D575C1D}"/>
    <dgm:cxn modelId="{4776DF80-B1A5-4C5D-8C6A-8581714E327F}" type="presOf" srcId="{CB44F7A2-E6C1-43B8-B143-9BD3F5FEF3A2}" destId="{EE291353-EB84-4B3F-A3E8-F0861A981504}" srcOrd="0" destOrd="2" presId="urn:microsoft.com/office/officeart/2005/8/layout/hList1"/>
    <dgm:cxn modelId="{72D2CCA3-54DA-462D-8BF7-83482614AFBA}" srcId="{E0CFFCB9-E33D-47D4-B2FF-17937E4F9C46}" destId="{F22B41BA-1748-4895-8771-D51AC143C12B}" srcOrd="1" destOrd="0" parTransId="{77E0C142-82CC-4707-9737-5C6FF388FF16}" sibTransId="{55FB32BC-7E2B-404B-8802-2FD962F92611}"/>
    <dgm:cxn modelId="{297777A2-5A3F-47AD-B484-EF387B611E40}" type="presOf" srcId="{40BAF16F-6DE2-475B-B449-720D98FC7A0B}" destId="{2B9D3BE2-8C26-493B-8986-EBF22D735DB0}" srcOrd="0" destOrd="4" presId="urn:microsoft.com/office/officeart/2005/8/layout/hList1"/>
    <dgm:cxn modelId="{D3F720C1-08F0-4B91-9FF4-2D8D82C9C7CB}" type="presOf" srcId="{5171F619-1F21-4536-A39C-1658FCB8C238}" destId="{2B9D3BE2-8C26-493B-8986-EBF22D735DB0}" srcOrd="0" destOrd="0" presId="urn:microsoft.com/office/officeart/2005/8/layout/hList1"/>
    <dgm:cxn modelId="{7404412B-5635-4279-A506-9DC428567E9F}" srcId="{7290332A-75C5-444C-B278-BF7EFE67743E}" destId="{60CBFB76-40D0-44FA-95AF-09F04F88267A}" srcOrd="2" destOrd="0" parTransId="{6E5B64DC-33BF-461A-A305-DB944568A84C}" sibTransId="{247088B7-627F-4E03-BC33-46F885152018}"/>
    <dgm:cxn modelId="{8F0FEB0B-0F30-4ED4-BCD8-AC78823F5266}" type="presOf" srcId="{C46E5567-1795-4C5B-931D-C079BC2D06C9}" destId="{EE291353-EB84-4B3F-A3E8-F0861A981504}" srcOrd="0" destOrd="3" presId="urn:microsoft.com/office/officeart/2005/8/layout/hList1"/>
    <dgm:cxn modelId="{180A6152-8B7D-4E06-816B-EED4121809A0}" type="presOf" srcId="{7EDA3BEC-2EF2-4E2A-9ECF-99ADF7E4CB91}" destId="{449D2F81-B064-4953-B248-08A426C3C4DD}" srcOrd="0" destOrd="1" presId="urn:microsoft.com/office/officeart/2005/8/layout/hList1"/>
    <dgm:cxn modelId="{A38E5E83-60B8-4438-B645-4692E71EB47A}" srcId="{A1063C53-E23E-4FDF-82D0-D36B34F12F68}" destId="{7290332A-75C5-444C-B278-BF7EFE67743E}" srcOrd="0" destOrd="0" parTransId="{C3608A5B-CC66-4C88-ABDC-8C13BE2371F8}" sibTransId="{FF27E727-77A8-4812-9A23-19047107B2E0}"/>
    <dgm:cxn modelId="{B4568AC2-0E21-491C-9261-F081B966C553}" srcId="{E0CFFCB9-E33D-47D4-B2FF-17937E4F9C46}" destId="{2D04F56A-4503-471C-9DD2-E61DEBA0923B}" srcOrd="0" destOrd="0" parTransId="{0E4C5668-DE3E-450A-A325-A1811158284C}" sibTransId="{2242AC77-EDCE-4D4C-8057-BA95AB926BD6}"/>
    <dgm:cxn modelId="{37AEC410-C2AE-45C1-AABE-CD2E0A420B0C}" type="presParOf" srcId="{517523FD-DCFF-4187-B417-4031DD184EA8}" destId="{E0D6F484-132E-406B-9A16-1F08FE1779B7}" srcOrd="0" destOrd="0" presId="urn:microsoft.com/office/officeart/2005/8/layout/hList1"/>
    <dgm:cxn modelId="{2DBC646E-A258-4B0B-8527-F9554B4A62A8}" type="presParOf" srcId="{E0D6F484-132E-406B-9A16-1F08FE1779B7}" destId="{E22A8D21-95D4-4DC7-81B0-871FAD3CFD84}" srcOrd="0" destOrd="0" presId="urn:microsoft.com/office/officeart/2005/8/layout/hList1"/>
    <dgm:cxn modelId="{694CF0C9-F08C-4789-B23F-ACB3500E6CDD}" type="presParOf" srcId="{E0D6F484-132E-406B-9A16-1F08FE1779B7}" destId="{449D2F81-B064-4953-B248-08A426C3C4DD}" srcOrd="1" destOrd="0" presId="urn:microsoft.com/office/officeart/2005/8/layout/hList1"/>
    <dgm:cxn modelId="{DC054DE0-8686-4D2F-8EEF-BB519F0580E7}" type="presParOf" srcId="{517523FD-DCFF-4187-B417-4031DD184EA8}" destId="{4C9C439B-8625-49F2-A610-E6C9AA40C68C}" srcOrd="1" destOrd="0" presId="urn:microsoft.com/office/officeart/2005/8/layout/hList1"/>
    <dgm:cxn modelId="{83E535CE-2BFF-4A1C-AA20-F5869C29C705}" type="presParOf" srcId="{517523FD-DCFF-4187-B417-4031DD184EA8}" destId="{78A93D98-C52D-46BD-B8FE-95D087B2162D}" srcOrd="2" destOrd="0" presId="urn:microsoft.com/office/officeart/2005/8/layout/hList1"/>
    <dgm:cxn modelId="{BBD18094-DEEE-4BC4-B3FC-C943E8C2B7B5}" type="presParOf" srcId="{78A93D98-C52D-46BD-B8FE-95D087B2162D}" destId="{DE4AE27B-E3CA-48A4-8B0F-2F6D8E8CDCEF}" srcOrd="0" destOrd="0" presId="urn:microsoft.com/office/officeart/2005/8/layout/hList1"/>
    <dgm:cxn modelId="{C70FA04B-957E-47B6-94E0-E0CA55693112}" type="presParOf" srcId="{78A93D98-C52D-46BD-B8FE-95D087B2162D}" destId="{2B9D3BE2-8C26-493B-8986-EBF22D735DB0}" srcOrd="1" destOrd="0" presId="urn:microsoft.com/office/officeart/2005/8/layout/hList1"/>
    <dgm:cxn modelId="{4DD3D743-6367-41F8-A539-1AEEAAA86201}" type="presParOf" srcId="{517523FD-DCFF-4187-B417-4031DD184EA8}" destId="{AABCEC19-CC58-4F2B-A506-A4693540388B}" srcOrd="3" destOrd="0" presId="urn:microsoft.com/office/officeart/2005/8/layout/hList1"/>
    <dgm:cxn modelId="{01D8B7B0-D2A3-4C7D-A1BC-827248770061}" type="presParOf" srcId="{517523FD-DCFF-4187-B417-4031DD184EA8}" destId="{606B9078-3E52-4188-B360-901493393989}" srcOrd="4" destOrd="0" presId="urn:microsoft.com/office/officeart/2005/8/layout/hList1"/>
    <dgm:cxn modelId="{6F3FB432-8E86-419D-8DEA-E6466CE18550}" type="presParOf" srcId="{606B9078-3E52-4188-B360-901493393989}" destId="{CD9C01EB-F344-4FD0-BB1A-5EEA9A8EBD83}" srcOrd="0" destOrd="0" presId="urn:microsoft.com/office/officeart/2005/8/layout/hList1"/>
    <dgm:cxn modelId="{ADD46028-9BCC-491F-9177-B239FEF02267}" type="presParOf" srcId="{606B9078-3E52-4188-B360-901493393989}" destId="{EE291353-EB84-4B3F-A3E8-F0861A9815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7FEE1-7AEE-40A4-BD85-E8231C817FF7}" type="datetimeFigureOut">
              <a:rPr lang="es-MX" smtClean="0"/>
              <a:t>03/03/2015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03555-DF72-4463-BB72-B0BF08079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30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PAG.366 LA CAPACITACION</a:t>
            </a:r>
            <a:r>
              <a:rPr lang="es-MX" baseline="0" dirty="0" smtClean="0"/>
              <a:t> Y EL DESARROLLO TRATAN A NIVEL INDIVIDUAL. EL DESARROLLO ORGANIZACIONAL SE REFIERE A LA MANERA EN QUE LAS ORGANIZACIONES APRENDEN Y SE DESARROLLAN EN RAZÓN DEL CAMBIO Y LA INNOVACION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3555-DF72-4463-BB72-B0BF080792E7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5283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PAG. 416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3555-DF72-4463-BB72-B0BF080792E7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479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PAG.- 418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3555-DF72-4463-BB72-B0BF080792E7}" type="slidenum">
              <a:rPr lang="es-MX" smtClean="0"/>
              <a:t>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0743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PAG. 425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3555-DF72-4463-BB72-B0BF080792E7}" type="slidenum">
              <a:rPr lang="es-MX" smtClean="0"/>
              <a:t>29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4489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3555-DF72-4463-BB72-B0BF080792E7}" type="slidenum">
              <a:rPr lang="es-MX" smtClean="0"/>
              <a:t>30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8127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err="1" smtClean="0"/>
              <a:t>Pag</a:t>
            </a:r>
            <a:r>
              <a:rPr lang="es-MX" dirty="0" smtClean="0"/>
              <a:t>. 370 EL CAPITAL HUMANO EN LAS ORGANIZACIONES SE HA CONVERTIDO EN UN ASUNTO VITAL PARA EL ÉXITO DE UN NEGOCIO Y LA PRINCIPAL DIFERECIA COMPETITIVA ENTRE LAS ORGANIZACIONES.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3555-DF72-4463-BB72-B0BF080792E7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270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PAG. 373. GERENTES, ESPECIALISTAS</a:t>
            </a:r>
            <a:r>
              <a:rPr lang="es-MX" baseline="0" dirty="0" smtClean="0"/>
              <a:t> EN ARH, JEFES DE LINEA DEBEN ESTAR ESTRECHAMENTE LIGADOS CON LOS PROGRAMAS DE CAPACITACION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3555-DF72-4463-BB72-B0BF080792E7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468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PAG.</a:t>
            </a:r>
            <a:r>
              <a:rPr lang="es-MX" baseline="0" dirty="0" smtClean="0"/>
              <a:t> 376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3555-DF72-4463-BB72-B0BF080792E7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9138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PAG. 389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3555-DF72-4463-BB72-B0BF080792E7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672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PAG. 405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3555-DF72-4463-BB72-B0BF080792E7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0992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PAG. 408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3555-DF72-4463-BB72-B0BF080792E7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128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PAG. 409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3555-DF72-4463-BB72-B0BF080792E7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2213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PAG. 412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03555-DF72-4463-BB72-B0BF080792E7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858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2ADC-7197-42A0-A9A4-F44F7E723879}" type="datetimeFigureOut">
              <a:rPr lang="es-MX" smtClean="0"/>
              <a:t>03/03/2015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E34-B7A0-4AD8-9C2B-369DD0EC491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2ADC-7197-42A0-A9A4-F44F7E723879}" type="datetimeFigureOut">
              <a:rPr lang="es-MX" smtClean="0"/>
              <a:t>03/03/2015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E34-B7A0-4AD8-9C2B-369DD0EC491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2ADC-7197-42A0-A9A4-F44F7E723879}" type="datetimeFigureOut">
              <a:rPr lang="es-MX" smtClean="0"/>
              <a:t>03/03/2015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E34-B7A0-4AD8-9C2B-369DD0EC491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2ADC-7197-42A0-A9A4-F44F7E723879}" type="datetimeFigureOut">
              <a:rPr lang="es-MX" smtClean="0"/>
              <a:t>03/03/2015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E34-B7A0-4AD8-9C2B-369DD0EC491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2ADC-7197-42A0-A9A4-F44F7E723879}" type="datetimeFigureOut">
              <a:rPr lang="es-MX" smtClean="0"/>
              <a:t>03/03/2015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E34-B7A0-4AD8-9C2B-369DD0EC491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2ADC-7197-42A0-A9A4-F44F7E723879}" type="datetimeFigureOut">
              <a:rPr lang="es-MX" smtClean="0"/>
              <a:t>03/03/2015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E34-B7A0-4AD8-9C2B-369DD0EC491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2ADC-7197-42A0-A9A4-F44F7E723879}" type="datetimeFigureOut">
              <a:rPr lang="es-MX" smtClean="0"/>
              <a:t>03/03/2015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E34-B7A0-4AD8-9C2B-369DD0EC491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2ADC-7197-42A0-A9A4-F44F7E723879}" type="datetimeFigureOut">
              <a:rPr lang="es-MX" smtClean="0"/>
              <a:t>03/03/2015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E34-B7A0-4AD8-9C2B-369DD0EC491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2ADC-7197-42A0-A9A4-F44F7E723879}" type="datetimeFigureOut">
              <a:rPr lang="es-MX" smtClean="0"/>
              <a:t>03/03/2015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E34-B7A0-4AD8-9C2B-369DD0EC491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2ADC-7197-42A0-A9A4-F44F7E723879}" type="datetimeFigureOut">
              <a:rPr lang="es-MX" smtClean="0"/>
              <a:t>03/03/2015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AE34-B7A0-4AD8-9C2B-369DD0EC491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2ADC-7197-42A0-A9A4-F44F7E723879}" type="datetimeFigureOut">
              <a:rPr lang="es-MX" smtClean="0"/>
              <a:t>03/03/2015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B2AE34-B7A0-4AD8-9C2B-369DD0EC491D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E22ADC-7197-42A0-A9A4-F44F7E723879}" type="datetimeFigureOut">
              <a:rPr lang="es-MX" smtClean="0"/>
              <a:t>03/03/2015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B2AE34-B7A0-4AD8-9C2B-369DD0EC491D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DESARROLLO DE LAS PERSONAS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M.A.R.H. SILVIA PEREZ ROBLES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2058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8688"/>
          </a:xfrm>
        </p:spPr>
        <p:txBody>
          <a:bodyPr>
            <a:noAutofit/>
          </a:bodyPr>
          <a:lstStyle/>
          <a:p>
            <a:pPr algn="r"/>
            <a:r>
              <a:rPr lang="es-MX" sz="3600" dirty="0" smtClean="0"/>
              <a:t>DNC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845448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s-MX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Métodos para levantar un inventario de las necesidades de capacitación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467544" y="2204863"/>
            <a:ext cx="2088232" cy="64807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Análisis Organizacional</a:t>
            </a:r>
            <a:endParaRPr lang="es-MX" dirty="0"/>
          </a:p>
        </p:txBody>
      </p:sp>
      <p:sp>
        <p:nvSpPr>
          <p:cNvPr id="5" name="4 Rectángulo redondeado"/>
          <p:cNvSpPr/>
          <p:nvPr/>
        </p:nvSpPr>
        <p:spPr>
          <a:xfrm>
            <a:off x="3192749" y="2060848"/>
            <a:ext cx="5256584" cy="88286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Diagnóstico de la organización</a:t>
            </a:r>
          </a:p>
          <a:p>
            <a:pPr algn="ctr"/>
            <a:r>
              <a:rPr lang="es-MX" dirty="0" smtClean="0"/>
              <a:t>Determinación de la misión y la visión, así como de los objetivos estratégicos de la organización</a:t>
            </a:r>
            <a:endParaRPr lang="es-MX" dirty="0"/>
          </a:p>
        </p:txBody>
      </p:sp>
      <p:sp>
        <p:nvSpPr>
          <p:cNvPr id="6" name="5 Rectángulo redondeado"/>
          <p:cNvSpPr/>
          <p:nvPr/>
        </p:nvSpPr>
        <p:spPr>
          <a:xfrm>
            <a:off x="467544" y="3212976"/>
            <a:ext cx="2064105" cy="64807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Análisis de los recursos humanos</a:t>
            </a:r>
            <a:endParaRPr lang="es-MX" dirty="0"/>
          </a:p>
        </p:txBody>
      </p:sp>
      <p:sp>
        <p:nvSpPr>
          <p:cNvPr id="7" name="6 Rectángulo redondeado"/>
          <p:cNvSpPr/>
          <p:nvPr/>
        </p:nvSpPr>
        <p:spPr>
          <a:xfrm>
            <a:off x="3203848" y="3095578"/>
            <a:ext cx="5256584" cy="88286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Determinación de cuales son los comportamientos, las actitudes y las competencias necesarias para alcanzar los objetivos de la </a:t>
            </a:r>
            <a:r>
              <a:rPr lang="es-MX" dirty="0" err="1" smtClean="0"/>
              <a:t>org´n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8" name="7 Rectángulo redondeado"/>
          <p:cNvSpPr/>
          <p:nvPr/>
        </p:nvSpPr>
        <p:spPr>
          <a:xfrm>
            <a:off x="479607" y="4293097"/>
            <a:ext cx="2064105" cy="64807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Análisis de los puestos</a:t>
            </a:r>
            <a:endParaRPr lang="es-MX" dirty="0"/>
          </a:p>
        </p:txBody>
      </p:sp>
      <p:sp>
        <p:nvSpPr>
          <p:cNvPr id="9" name="8 Rectángulo redondeado"/>
          <p:cNvSpPr/>
          <p:nvPr/>
        </p:nvSpPr>
        <p:spPr>
          <a:xfrm>
            <a:off x="3203848" y="4167041"/>
            <a:ext cx="5256584" cy="88286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Estudio de los requisitos que exigen los puestos, sus especificaciones y cambios</a:t>
            </a:r>
            <a:endParaRPr lang="es-MX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91671" y="5301208"/>
            <a:ext cx="2064105" cy="64807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Análisis de la capacitación</a:t>
            </a:r>
            <a:endParaRPr lang="es-MX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3203848" y="5276839"/>
            <a:ext cx="5256584" cy="88286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Objetivos que serán utilizados en la evaluación del programa de capacitación</a:t>
            </a:r>
            <a:endParaRPr lang="es-MX" dirty="0"/>
          </a:p>
        </p:txBody>
      </p:sp>
      <p:cxnSp>
        <p:nvCxnSpPr>
          <p:cNvPr id="13" name="12 Conector recto de flecha"/>
          <p:cNvCxnSpPr/>
          <p:nvPr/>
        </p:nvCxnSpPr>
        <p:spPr>
          <a:xfrm flipH="1">
            <a:off x="1505628" y="2898324"/>
            <a:ext cx="6032" cy="242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flipH="1">
            <a:off x="1529370" y="3978444"/>
            <a:ext cx="6032" cy="242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H="1">
            <a:off x="1539418" y="5034195"/>
            <a:ext cx="6032" cy="242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2627784" y="2502281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2627784" y="3553669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2627784" y="461713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2627784" y="562524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017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44 Conector recto de flecha"/>
          <p:cNvCxnSpPr/>
          <p:nvPr/>
        </p:nvCxnSpPr>
        <p:spPr>
          <a:xfrm>
            <a:off x="3779912" y="6050701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3707904" y="4430521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926976"/>
          </a:xfrm>
        </p:spPr>
        <p:txBody>
          <a:bodyPr>
            <a:noAutofit/>
          </a:bodyPr>
          <a:lstStyle/>
          <a:p>
            <a:pPr algn="r"/>
            <a:r>
              <a:rPr lang="es-MX" sz="4400" dirty="0" smtClean="0"/>
              <a:t>Clasificación de la tecnología educativa de la capacitación</a:t>
            </a:r>
            <a:endParaRPr lang="es-MX" sz="4400" dirty="0"/>
          </a:p>
        </p:txBody>
      </p:sp>
      <p:sp>
        <p:nvSpPr>
          <p:cNvPr id="4" name="3 Rectángulo redondeado"/>
          <p:cNvSpPr/>
          <p:nvPr/>
        </p:nvSpPr>
        <p:spPr>
          <a:xfrm>
            <a:off x="179512" y="1484784"/>
            <a:ext cx="1728192" cy="518457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Capacitación</a:t>
            </a:r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</p:txBody>
      </p:sp>
      <p:sp>
        <p:nvSpPr>
          <p:cNvPr id="5" name="4 Rectángulo redondeado"/>
          <p:cNvSpPr/>
          <p:nvPr/>
        </p:nvSpPr>
        <p:spPr>
          <a:xfrm>
            <a:off x="2051720" y="1484784"/>
            <a:ext cx="1728192" cy="157099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 razón del uso</a:t>
            </a:r>
            <a:endParaRPr lang="es-MX" dirty="0"/>
          </a:p>
        </p:txBody>
      </p:sp>
      <p:sp>
        <p:nvSpPr>
          <p:cNvPr id="6" name="5 Rectángulo redondeado"/>
          <p:cNvSpPr/>
          <p:nvPr/>
        </p:nvSpPr>
        <p:spPr>
          <a:xfrm>
            <a:off x="2051720" y="3212976"/>
            <a:ext cx="1728192" cy="157099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 razón del tiempo (época)</a:t>
            </a:r>
            <a:endParaRPr lang="es-MX" dirty="0"/>
          </a:p>
        </p:txBody>
      </p:sp>
      <p:sp>
        <p:nvSpPr>
          <p:cNvPr id="7" name="6 Rectángulo redondeado"/>
          <p:cNvSpPr/>
          <p:nvPr/>
        </p:nvSpPr>
        <p:spPr>
          <a:xfrm>
            <a:off x="2123728" y="5013176"/>
            <a:ext cx="1728192" cy="157099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 razón del local</a:t>
            </a:r>
            <a:endParaRPr lang="es-MX" dirty="0"/>
          </a:p>
        </p:txBody>
      </p:sp>
      <p:sp>
        <p:nvSpPr>
          <p:cNvPr id="8" name="7 Rectángulo redondeado"/>
          <p:cNvSpPr/>
          <p:nvPr/>
        </p:nvSpPr>
        <p:spPr>
          <a:xfrm>
            <a:off x="3955520" y="1484784"/>
            <a:ext cx="1728192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Orientadas al contenido</a:t>
            </a:r>
            <a:endParaRPr lang="es-MX" dirty="0"/>
          </a:p>
        </p:txBody>
      </p:sp>
      <p:sp>
        <p:nvSpPr>
          <p:cNvPr id="9" name="8 Rectángulo redondeado"/>
          <p:cNvSpPr/>
          <p:nvPr/>
        </p:nvSpPr>
        <p:spPr>
          <a:xfrm>
            <a:off x="3955520" y="2060848"/>
            <a:ext cx="1728192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Orientadas al proceso</a:t>
            </a:r>
            <a:endParaRPr lang="es-MX" dirty="0"/>
          </a:p>
        </p:txBody>
      </p:sp>
      <p:sp>
        <p:nvSpPr>
          <p:cNvPr id="10" name="9 Rectángulo redondeado"/>
          <p:cNvSpPr/>
          <p:nvPr/>
        </p:nvSpPr>
        <p:spPr>
          <a:xfrm>
            <a:off x="3955520" y="2636912"/>
            <a:ext cx="1728192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Mixtas (</a:t>
            </a:r>
            <a:r>
              <a:rPr lang="es-MX" dirty="0" err="1" smtClean="0"/>
              <a:t>conte</a:t>
            </a:r>
            <a:r>
              <a:rPr lang="es-MX" dirty="0" smtClean="0"/>
              <a:t>-nido- proceso)</a:t>
            </a:r>
            <a:endParaRPr lang="es-MX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3923928" y="3284984"/>
            <a:ext cx="1759783" cy="64148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Antes del ingreso en la empresa</a:t>
            </a:r>
            <a:endParaRPr lang="es-MX" sz="16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3923928" y="4077072"/>
            <a:ext cx="1759783" cy="70689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Después del ingreso en la empresa</a:t>
            </a:r>
            <a:endParaRPr lang="es-MX" sz="16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3955520" y="5085184"/>
            <a:ext cx="1728192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 el local de trabajo</a:t>
            </a:r>
            <a:endParaRPr lang="es-MX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3955520" y="5798673"/>
            <a:ext cx="1728192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Fuera del local de trabajo</a:t>
            </a:r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5755720" y="1490278"/>
            <a:ext cx="3280776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Lectura, instrucción programada y por computadora</a:t>
            </a:r>
            <a:endParaRPr lang="es-MX" sz="16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5755720" y="2060848"/>
            <a:ext cx="3280776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Dramatización, entrenamiento de la sensibilidad, desarrollo de </a:t>
            </a:r>
            <a:r>
              <a:rPr lang="es-MX" sz="1600" dirty="0" err="1" smtClean="0"/>
              <a:t>gpos</a:t>
            </a:r>
            <a:endParaRPr lang="es-MX" sz="1600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5769885" y="2636912"/>
            <a:ext cx="3280776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Estudio de casos, juegos y simulaciones y conferencias</a:t>
            </a:r>
            <a:endParaRPr lang="es-MX" sz="1600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5781702" y="3284984"/>
            <a:ext cx="3280776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Programa de inducción o de integración a la empresa</a:t>
            </a:r>
            <a:endParaRPr lang="es-MX" sz="1600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5781702" y="4077072"/>
            <a:ext cx="3280776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Capacitación en el local y fuera del local de trabajo</a:t>
            </a:r>
            <a:endParaRPr lang="es-MX" sz="16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5794087" y="5085184"/>
            <a:ext cx="3280776" cy="5040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Cap. en tareas, rotación de puestos enriquecimiento de puestos</a:t>
            </a:r>
            <a:endParaRPr lang="es-MX" sz="1600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5798933" y="5811360"/>
            <a:ext cx="3280776" cy="77280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Clases, películas, paneles, casos, dramatización, debates, simulaciones, juegos</a:t>
            </a:r>
            <a:endParaRPr lang="es-MX" sz="1600" dirty="0"/>
          </a:p>
        </p:txBody>
      </p:sp>
      <p:cxnSp>
        <p:nvCxnSpPr>
          <p:cNvPr id="25" name="24 Conector recto de flecha"/>
          <p:cNvCxnSpPr>
            <a:endCxn id="8" idx="1"/>
          </p:cNvCxnSpPr>
          <p:nvPr/>
        </p:nvCxnSpPr>
        <p:spPr>
          <a:xfrm flipV="1">
            <a:off x="3779912" y="1736812"/>
            <a:ext cx="175608" cy="5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5" idx="3"/>
          </p:cNvCxnSpPr>
          <p:nvPr/>
        </p:nvCxnSpPr>
        <p:spPr>
          <a:xfrm>
            <a:off x="3779912" y="2270281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V="1">
            <a:off x="3748320" y="2861346"/>
            <a:ext cx="175608" cy="5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endCxn id="11" idx="1"/>
          </p:cNvCxnSpPr>
          <p:nvPr/>
        </p:nvCxnSpPr>
        <p:spPr>
          <a:xfrm>
            <a:off x="3779912" y="3605724"/>
            <a:ext cx="14401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3779912" y="530120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427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MX" dirty="0" smtClean="0"/>
              <a:t>Medidas para evaluar la capacitación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Las principales medidas para evaluar la capacitación son:</a:t>
            </a:r>
          </a:p>
          <a:p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Costo invertido</a:t>
            </a:r>
          </a:p>
          <a:p>
            <a:pPr marL="514350" indent="-514350">
              <a:buFont typeface="+mj-lt"/>
              <a:buAutoNum type="arabicPeriod"/>
            </a:pP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Calidad (expectativas)</a:t>
            </a:r>
          </a:p>
          <a:p>
            <a:pPr marL="514350" indent="-514350">
              <a:buFont typeface="+mj-lt"/>
              <a:buAutoNum type="arabicPeriod"/>
            </a:pP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Servicio (necesidades de los participantes)</a:t>
            </a:r>
          </a:p>
          <a:p>
            <a:pPr marL="514350" indent="-514350">
              <a:buFont typeface="+mj-lt"/>
              <a:buAutoNum type="arabicPeriod"/>
            </a:pP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Rapidez (se ajustó a los desafíos que se presentaron)</a:t>
            </a:r>
          </a:p>
          <a:p>
            <a:pPr marL="514350" indent="-514350">
              <a:buFont typeface="+mj-lt"/>
              <a:buAutoNum type="arabicPeriod"/>
            </a:pP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Resultados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35298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Evaluación de los resultados de la capacitación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35480"/>
            <a:ext cx="2016224" cy="70143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algn="ctr"/>
            <a:r>
              <a:rPr lang="es-MX" sz="2000" dirty="0" smtClean="0"/>
              <a:t>5. Rendimiento de la inversión</a:t>
            </a:r>
            <a:endParaRPr lang="es-MX" sz="20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2924944"/>
            <a:ext cx="1944216" cy="7014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>
            <a:normAutofit/>
          </a:bodyPr>
          <a:lstStyle>
            <a:lvl1pPr marL="274320" indent="-274320" algn="ctr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000"/>
            </a:lvl1pPr>
            <a:lvl2pPr marL="640080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/>
            </a:lvl2pPr>
            <a:lvl3pPr indent="-246888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/>
            </a:lvl3pPr>
            <a:lvl4pPr marL="1188720" indent="-210312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/>
            </a:lvl4pPr>
            <a:lvl5pPr marL="1463040" indent="-210312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/>
            </a:lvl5pPr>
            <a:lvl6pPr marL="1737360" indent="-210312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/>
            </a:lvl6pPr>
            <a:lvl7pPr marL="1920240" indent="-182880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baseline="0"/>
            </a:lvl7pPr>
            <a:lvl8pPr marL="2194560" indent="-182880">
              <a:spcBef>
                <a:spcPct val="20000"/>
              </a:spcBef>
              <a:buClr>
                <a:schemeClr val="tx2"/>
              </a:buClr>
              <a:buChar char="•"/>
              <a:defRPr kumimoji="0" sz="1600"/>
            </a:lvl8pPr>
            <a:lvl9pPr marL="2468880" indent="-182880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baseline="0"/>
            </a:lvl9pPr>
          </a:lstStyle>
          <a:p>
            <a:r>
              <a:rPr lang="es-MX" dirty="0"/>
              <a:t>4. Resultado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11560" y="3861048"/>
            <a:ext cx="1944216" cy="7014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dirty="0" smtClean="0"/>
              <a:t>3. Desempeño</a:t>
            </a:r>
            <a:endParaRPr lang="es-MX" sz="2000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11560" y="4725144"/>
            <a:ext cx="1944216" cy="7014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dirty="0" smtClean="0"/>
              <a:t>2. Aprendizaje</a:t>
            </a:r>
            <a:endParaRPr lang="es-MX" sz="20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1560" y="5661248"/>
            <a:ext cx="1944216" cy="7014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dirty="0" smtClean="0"/>
              <a:t>1. Reacción del aprendiz</a:t>
            </a:r>
            <a:endParaRPr lang="es-MX" sz="20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771800" y="1916832"/>
            <a:ext cx="6264696" cy="7014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700" dirty="0" smtClean="0"/>
              <a:t>El programa de capacitación produce beneficios para la empresa y sus resultados compensan ampliamente los costos</a:t>
            </a:r>
            <a:endParaRPr lang="es-MX" sz="1700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2771800" y="2903039"/>
            <a:ext cx="6264696" cy="7014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dirty="0" smtClean="0"/>
              <a:t>El programa de capacitación tiene impacto en los negocios de la empresa y agrega valor a la </a:t>
            </a:r>
            <a:r>
              <a:rPr lang="es-MX" sz="2000" dirty="0" err="1" smtClean="0"/>
              <a:t>org´n</a:t>
            </a:r>
            <a:r>
              <a:rPr lang="es-MX" sz="2000" dirty="0" smtClean="0"/>
              <a:t>, el cliente y el mercado</a:t>
            </a:r>
            <a:endParaRPr lang="es-MX" sz="2000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2748465" y="3859434"/>
            <a:ext cx="6264696" cy="7014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dirty="0" smtClean="0"/>
              <a:t>El programa de capacitación  provoca cambios en el comportamiento del aprendiz en el trabajo. Hay una transferencia de lo aprendido al lugar de trabajo y a la  actividad del aprendiz</a:t>
            </a:r>
            <a:endParaRPr lang="es-MX" sz="2000" dirty="0"/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2737441" y="4725144"/>
            <a:ext cx="6264696" cy="7014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dirty="0" smtClean="0"/>
              <a:t>El programa de capacitación  provoca cambios en el conocimiento, las habilidades y las actitudes del aprendiz y mejora sus competencias personales</a:t>
            </a:r>
            <a:endParaRPr lang="es-MX" sz="2000" dirty="0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2771800" y="5665818"/>
            <a:ext cx="6264696" cy="7014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dirty="0" smtClean="0"/>
              <a:t>El programa de capacitación  provoca satisfacción y mejora la actitud del aprendiz y predispone a futuras acciones planificadas de nuevos conocimientos, habilidades y actitudes.</a:t>
            </a:r>
            <a:endParaRPr lang="es-MX" sz="2000" dirty="0"/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179512" y="2420888"/>
            <a:ext cx="0" cy="32403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72008" y="2088841"/>
            <a:ext cx="9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 smtClean="0"/>
              <a:t>MAYOR</a:t>
            </a:r>
            <a:endParaRPr lang="es-MX" sz="105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5496" y="5661248"/>
            <a:ext cx="9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 smtClean="0"/>
              <a:t>MENOR</a:t>
            </a:r>
            <a:endParaRPr lang="es-MX" sz="105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07504" y="2618264"/>
            <a:ext cx="461665" cy="273453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MX" dirty="0" smtClean="0"/>
              <a:t>Impacto de la capacitación</a:t>
            </a:r>
            <a:endParaRPr lang="es-MX" dirty="0"/>
          </a:p>
        </p:txBody>
      </p:sp>
      <p:sp>
        <p:nvSpPr>
          <p:cNvPr id="18" name="17 Flecha derecha"/>
          <p:cNvSpPr/>
          <p:nvPr/>
        </p:nvSpPr>
        <p:spPr>
          <a:xfrm>
            <a:off x="2483768" y="2088841"/>
            <a:ext cx="432048" cy="332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Flecha derecha"/>
          <p:cNvSpPr/>
          <p:nvPr/>
        </p:nvSpPr>
        <p:spPr>
          <a:xfrm>
            <a:off x="2521417" y="3087731"/>
            <a:ext cx="432048" cy="332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Flecha derecha"/>
          <p:cNvSpPr/>
          <p:nvPr/>
        </p:nvSpPr>
        <p:spPr>
          <a:xfrm>
            <a:off x="2521417" y="4041068"/>
            <a:ext cx="432048" cy="332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Flecha derecha"/>
          <p:cNvSpPr/>
          <p:nvPr/>
        </p:nvSpPr>
        <p:spPr>
          <a:xfrm>
            <a:off x="2521417" y="4909836"/>
            <a:ext cx="432048" cy="332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Flecha derecha"/>
          <p:cNvSpPr/>
          <p:nvPr/>
        </p:nvSpPr>
        <p:spPr>
          <a:xfrm>
            <a:off x="2483768" y="5845940"/>
            <a:ext cx="432048" cy="332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2888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Tendencias de la capacitación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</a:t>
            </a:r>
            <a:r>
              <a:rPr lang="es-MX" dirty="0" err="1" smtClean="0"/>
              <a:t>Association</a:t>
            </a:r>
            <a:r>
              <a:rPr lang="es-MX" dirty="0" smtClean="0"/>
              <a:t> </a:t>
            </a:r>
            <a:r>
              <a:rPr lang="es-MX" dirty="0" err="1" smtClean="0"/>
              <a:t>Society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Training and </a:t>
            </a:r>
            <a:r>
              <a:rPr lang="es-MX" dirty="0" err="1" smtClean="0"/>
              <a:t>Development</a:t>
            </a:r>
            <a:r>
              <a:rPr lang="es-MX" dirty="0" smtClean="0"/>
              <a:t> (AST) subraya que las principales tendencias son: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El aprendizaje como estrategia empresarial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El e-</a:t>
            </a:r>
            <a:r>
              <a:rPr lang="es-MX" dirty="0" err="1" smtClean="0"/>
              <a:t>learning</a:t>
            </a:r>
            <a:r>
              <a:rPr lang="es-MX" dirty="0" smtClean="0"/>
              <a:t> (tecnologías de la información)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La capacitación como consultoría del desempeño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Los líderes están concediendo gran valor al estilo coaching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El papel del especialista en capacitación y desarrollo está modificando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9453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MX" dirty="0" smtClean="0"/>
              <a:t>DESARROLLO DE LAS PERSONAS Y DE LAS ORGANIZACIONES</a:t>
            </a:r>
            <a:endParaRPr lang="es-MX" dirty="0"/>
          </a:p>
        </p:txBody>
      </p:sp>
      <p:sp>
        <p:nvSpPr>
          <p:cNvPr id="4" name="3 Triángulo isósceles"/>
          <p:cNvSpPr/>
          <p:nvPr/>
        </p:nvSpPr>
        <p:spPr>
          <a:xfrm>
            <a:off x="30724" y="1826130"/>
            <a:ext cx="4685291" cy="4824536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1403648" y="2708920"/>
            <a:ext cx="187220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700" dirty="0" smtClean="0"/>
              <a:t>Nivel 3 Inteligencia organizacional</a:t>
            </a:r>
            <a:endParaRPr lang="es-MX" sz="17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187624" y="4005064"/>
            <a:ext cx="237626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700" dirty="0" smtClean="0"/>
              <a:t>Nivel 2 Crear, compartir y administrar la información</a:t>
            </a:r>
            <a:endParaRPr lang="es-MX" sz="17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187624" y="5621759"/>
            <a:ext cx="237626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700" dirty="0" smtClean="0"/>
              <a:t>Nivel 1 Administrar la documentación</a:t>
            </a:r>
            <a:endParaRPr lang="es-MX" sz="1700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1475656" y="371703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611560" y="5445224"/>
            <a:ext cx="5616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V="1">
            <a:off x="323528" y="2492896"/>
            <a:ext cx="0" cy="3128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62465" y="3904803"/>
            <a:ext cx="105315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Integración del trabajo</a:t>
            </a:r>
            <a:endParaRPr lang="es-MX" sz="12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275856" y="2492896"/>
            <a:ext cx="5112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Aumenta el conocimiento técnico de la organización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Funciona como apoyo al desempeño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Interactúa con bancos de datos de la operaciones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Ayuda a construir redes de especialistas</a:t>
            </a:r>
            <a:endParaRPr lang="es-MX" sz="16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995936" y="3812470"/>
            <a:ext cx="4752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Capta y distribuye especialización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Promueve la administración de la información en tiempo real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Ayuda a la comunicación y la colaboración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Apoya la creación de nuevos contenidos</a:t>
            </a:r>
            <a:endParaRPr lang="es-MX" sz="16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644008" y="5661248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Brinda acceso y permite la distribución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Los documentos son archivos en línea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783838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Cómo crear una estructura para la creatividad en la organización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Para generar un ambiente de creatividad en la organización es preciso: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Instituir y fomentar un programa de sugerencias en la organización.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Desarrollar grupos que generen ideas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Crear oficinas para la creación o la administración de conceptos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Crear centros de creatividad en la organización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Desarrollar círculos de calidad y de creatividad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Elaborar programas de entrenamiento en creatividad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2807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7"/>
            </a:pPr>
            <a:r>
              <a:rPr lang="es-MX" dirty="0" smtClean="0"/>
              <a:t>Instituir un programa de mejora continua y de incremento de la innovación</a:t>
            </a:r>
          </a:p>
          <a:p>
            <a:pPr marL="514350" indent="-514350" algn="just">
              <a:buFont typeface="+mj-lt"/>
              <a:buAutoNum type="arabicPeriod" startAt="7"/>
            </a:pPr>
            <a:endParaRPr lang="es-MX" dirty="0" smtClean="0"/>
          </a:p>
          <a:p>
            <a:pPr marL="514350" indent="-514350" algn="just">
              <a:buFont typeface="+mj-lt"/>
              <a:buAutoNum type="arabicPeriod" startAt="7"/>
            </a:pPr>
            <a:r>
              <a:rPr lang="es-MX" dirty="0" smtClean="0"/>
              <a:t>Investigar y desarrollar ideas con las personas</a:t>
            </a:r>
          </a:p>
          <a:p>
            <a:pPr marL="514350" indent="-514350" algn="just">
              <a:buFont typeface="+mj-lt"/>
              <a:buAutoNum type="arabicPeriod" startAt="7"/>
            </a:pPr>
            <a:endParaRPr lang="es-MX" dirty="0" smtClean="0"/>
          </a:p>
          <a:p>
            <a:pPr marL="514350" indent="-514350" algn="just">
              <a:buFont typeface="+mj-lt"/>
              <a:buAutoNum type="arabicPeriod" startAt="7"/>
            </a:pPr>
            <a:r>
              <a:rPr lang="es-MX" dirty="0" smtClean="0"/>
              <a:t>Sostener reuniones de creatividad con regularidad</a:t>
            </a:r>
          </a:p>
          <a:p>
            <a:pPr marL="514350" indent="-514350" algn="just">
              <a:buFont typeface="+mj-lt"/>
              <a:buAutoNum type="arabicPeriod" startAt="7"/>
            </a:pPr>
            <a:endParaRPr lang="es-MX" dirty="0" smtClean="0"/>
          </a:p>
          <a:p>
            <a:pPr marL="514350" indent="-514350" algn="just">
              <a:buFont typeface="+mj-lt"/>
              <a:buAutoNum type="arabicPeriod" startAt="7"/>
            </a:pPr>
            <a:r>
              <a:rPr lang="es-MX" dirty="0" smtClean="0"/>
              <a:t>Desarrollar a las personas para que actúen como facilitadoras de la creatividad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0003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Los niveles de innovación en las organizaciones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2411760" y="1844824"/>
            <a:ext cx="6192688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Cúspide de la innovación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411760" y="2348880"/>
            <a:ext cx="6192688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Innovación constante y sinérgica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2411760" y="2852936"/>
            <a:ext cx="6192688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Creatividad e innovación interna integradas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2411760" y="3356992"/>
            <a:ext cx="6192688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Creatividad e innovación interna difusas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2411760" y="3861048"/>
            <a:ext cx="6192688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Uso de puntos de referencia (benchmarking) externos para superar, igualar y seguir la competencia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411760" y="4653136"/>
            <a:ext cx="6192688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Pequeños cambios genéricos y programados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411760" y="5147900"/>
            <a:ext cx="6192688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Pequeños cambios tópicos y aleatorios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411760" y="5670540"/>
            <a:ext cx="6192688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Mantenimiento del statu quo</a:t>
            </a:r>
            <a:endParaRPr lang="es-MX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411760" y="6165304"/>
            <a:ext cx="6192688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Poca memoria organizacional</a:t>
            </a:r>
            <a:endParaRPr lang="es-MX" dirty="0"/>
          </a:p>
        </p:txBody>
      </p:sp>
      <p:sp>
        <p:nvSpPr>
          <p:cNvPr id="17" name="16 Flecha derecha"/>
          <p:cNvSpPr/>
          <p:nvPr/>
        </p:nvSpPr>
        <p:spPr>
          <a:xfrm rot="16200000">
            <a:off x="-397424" y="3212107"/>
            <a:ext cx="3312370" cy="2161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5191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proceso de innovación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/>
              <a:t>La creación de ideas proporciona nuevas formas de conocimiento en razón de descubrimientos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La experimentación inicial, (cuando las ideas son probadas por primera vez(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Determinación de la viabilidad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Aplicación final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245" y="3797572"/>
            <a:ext cx="3496243" cy="279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86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pPr algn="just"/>
            <a:r>
              <a:rPr lang="es-MX" dirty="0" smtClean="0"/>
              <a:t>Desarrollar a las personas es proporcionarles información para que aprendan nuevos conocimientos, habilidades y destrezas, sean más EFICIENTES.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Desarrollar a las personas es brindarles la información básica para que aprendan nuevas actitudes, soluciones, ideas y conceptos y para que modifiquen sus hábitos y comportamientos y sean más EFICACES.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7463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MX" dirty="0" smtClean="0"/>
              <a:t>Sugerencias para incentivar la creatividad organizacional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922520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Desarrolle la aceptación del cambio</a:t>
            </a:r>
          </a:p>
          <a:p>
            <a:endParaRPr lang="es-MX" dirty="0"/>
          </a:p>
          <a:p>
            <a:r>
              <a:rPr lang="es-MX" dirty="0" smtClean="0"/>
              <a:t>Fomente las nuevas ideas</a:t>
            </a:r>
          </a:p>
          <a:p>
            <a:endParaRPr lang="es-MX" dirty="0"/>
          </a:p>
          <a:p>
            <a:r>
              <a:rPr lang="es-MX" dirty="0" smtClean="0"/>
              <a:t>Permita una mayor interacción</a:t>
            </a:r>
          </a:p>
          <a:p>
            <a:endParaRPr lang="es-MX" dirty="0"/>
          </a:p>
          <a:p>
            <a:r>
              <a:rPr lang="es-MX" dirty="0" smtClean="0"/>
              <a:t>Tolere los errores</a:t>
            </a:r>
          </a:p>
          <a:p>
            <a:endParaRPr lang="es-MX" dirty="0"/>
          </a:p>
          <a:p>
            <a:r>
              <a:rPr lang="es-MX" dirty="0" smtClean="0"/>
              <a:t>Defina objetivos claros y brinde libertad para alcanzarlos</a:t>
            </a:r>
          </a:p>
          <a:p>
            <a:endParaRPr lang="es-MX" dirty="0"/>
          </a:p>
          <a:p>
            <a:r>
              <a:rPr lang="es-MX" dirty="0" smtClean="0"/>
              <a:t>Ofrezca reconocimiento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089" y="2287952"/>
            <a:ext cx="3171367" cy="3157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315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Fases del proceso de cambio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118395"/>
              </p:ext>
            </p:extLst>
          </p:nvPr>
        </p:nvGraphicFramePr>
        <p:xfrm>
          <a:off x="395536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4127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350912"/>
          </a:xfrm>
        </p:spPr>
        <p:txBody>
          <a:bodyPr>
            <a:noAutofit/>
          </a:bodyPr>
          <a:lstStyle/>
          <a:p>
            <a:pPr algn="r"/>
            <a:r>
              <a:rPr lang="es-MX" sz="2400" dirty="0" smtClean="0"/>
              <a:t>FUERZAS POSITIVAS Y NEGATIVAS EN EL PROCESO DE CAMBIO</a:t>
            </a:r>
            <a:endParaRPr lang="es-MX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339752" y="836712"/>
            <a:ext cx="5125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FUERZAS PROPULSORAS (APOYO Y SOSTEN)</a:t>
            </a:r>
            <a:endParaRPr lang="es-MX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839117" y="1206044"/>
            <a:ext cx="3533083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Necesidades de los clientes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Oportunidades del mercado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Nuevas tecnologías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Competencia feroz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Cultura organizacional innovadora</a:t>
            </a:r>
            <a:endParaRPr lang="es-MX" sz="16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251520" y="2708920"/>
            <a:ext cx="1296144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Vieja situación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2699792" y="4955103"/>
            <a:ext cx="4014882" cy="13542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Acomodo de los trabajadores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Hábitos y costumbres de la organización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Dificultades para aprender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Miopía y falta de iniciativa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Viejos paradigmas culturales</a:t>
            </a:r>
            <a:endParaRPr lang="es-MX" sz="16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7524328" y="2924944"/>
            <a:ext cx="129614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Nueva situación</a:t>
            </a:r>
            <a:endParaRPr lang="es-MX" dirty="0"/>
          </a:p>
        </p:txBody>
      </p:sp>
      <p:sp>
        <p:nvSpPr>
          <p:cNvPr id="9" name="8 Rectángulo redondeado"/>
          <p:cNvSpPr/>
          <p:nvPr/>
        </p:nvSpPr>
        <p:spPr>
          <a:xfrm>
            <a:off x="7539704" y="3933056"/>
            <a:ext cx="129614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Vieja situación</a:t>
            </a:r>
            <a:endParaRPr lang="es-MX" dirty="0"/>
          </a:p>
        </p:txBody>
      </p:sp>
      <p:sp>
        <p:nvSpPr>
          <p:cNvPr id="10" name="9 Rectángulo redondeado"/>
          <p:cNvSpPr/>
          <p:nvPr/>
        </p:nvSpPr>
        <p:spPr>
          <a:xfrm>
            <a:off x="2843808" y="2780928"/>
            <a:ext cx="3600400" cy="913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Las fuerzas positivas para el cambio son mayores que las fuerzas negativas</a:t>
            </a:r>
            <a:endParaRPr lang="es-MX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2843808" y="3789040"/>
            <a:ext cx="3600400" cy="913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Las fuerzas negativas para el cambio son mayores que las fuerzas positivas</a:t>
            </a:r>
            <a:endParaRPr lang="es-MX" dirty="0"/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3491880" y="2564904"/>
            <a:ext cx="0" cy="15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4139952" y="2564904"/>
            <a:ext cx="0" cy="15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5220072" y="2564904"/>
            <a:ext cx="0" cy="15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4644008" y="2564904"/>
            <a:ext cx="0" cy="15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V="1">
            <a:off x="1619672" y="3296403"/>
            <a:ext cx="1080120" cy="276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1619672" y="3861048"/>
            <a:ext cx="1080120" cy="3220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6548344" y="3296403"/>
            <a:ext cx="7371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6548344" y="4166077"/>
            <a:ext cx="7371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flipV="1">
            <a:off x="3491880" y="4702303"/>
            <a:ext cx="0" cy="252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 flipV="1">
            <a:off x="4067944" y="4702303"/>
            <a:ext cx="0" cy="252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flipV="1">
            <a:off x="4692574" y="4702303"/>
            <a:ext cx="0" cy="252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flipV="1">
            <a:off x="5364088" y="4702303"/>
            <a:ext cx="0" cy="252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2483768" y="6423551"/>
            <a:ext cx="459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FUERZAS RESTRICTIVAS (RESISTENCIA)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354189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es-MX" sz="4000" dirty="0" smtClean="0"/>
              <a:t>DESARROLLO DE PERSONAS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Los principales métodos para el desarrollo de las personas en su puesto actual son: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La rotación de puestos (multifuncionalidad)</a:t>
            </a:r>
          </a:p>
          <a:p>
            <a:pPr marL="514350" indent="-514350" algn="just">
              <a:buFont typeface="+mj-lt"/>
              <a:buAutoNum type="arabicPeriod"/>
            </a:pPr>
            <a:endParaRPr lang="es-MX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Puestos de asesoría (personas con potencial como asistentes de staff)</a:t>
            </a:r>
          </a:p>
          <a:p>
            <a:pPr marL="514350" indent="-514350" algn="just">
              <a:buFont typeface="+mj-lt"/>
              <a:buAutoNum type="arabicPeriod"/>
            </a:pPr>
            <a:endParaRPr lang="es-MX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Aprendizaje práctico (analizar y resolver problemas de otros departamentos)</a:t>
            </a:r>
          </a:p>
          <a:p>
            <a:pPr marL="514350" indent="-514350" algn="just">
              <a:buFont typeface="+mj-lt"/>
              <a:buAutoNum type="arabicPeriod"/>
            </a:pPr>
            <a:endParaRPr lang="es-MX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Asignación de comisiones (participación en la toma de decisiones, observar e investigar problemas específicos de la organización.</a:t>
            </a:r>
          </a:p>
          <a:p>
            <a:pPr marL="514350" indent="-514350">
              <a:buFont typeface="+mj-lt"/>
              <a:buAutoNum type="arabicPeriod"/>
            </a:pP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Participación en cursos y seminarios externos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7265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410" y="1131323"/>
            <a:ext cx="4469086" cy="3377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 startAt="6"/>
            </a:pPr>
            <a:r>
              <a:rPr lang="es-MX" dirty="0" smtClean="0"/>
              <a:t>Ejercicios de simulación (</a:t>
            </a:r>
            <a:r>
              <a:rPr lang="es-MX" dirty="0"/>
              <a:t>estudio de casos, simulación de funciones, etc.)</a:t>
            </a:r>
          </a:p>
          <a:p>
            <a:pPr marL="514350" indent="-514350" algn="just">
              <a:buFont typeface="+mj-lt"/>
              <a:buAutoNum type="arabicPeriod" startAt="6"/>
            </a:pPr>
            <a:endParaRPr lang="es-MX" dirty="0" smtClean="0"/>
          </a:p>
          <a:p>
            <a:pPr marL="514350" indent="-514350" algn="just">
              <a:buFont typeface="+mj-lt"/>
              <a:buAutoNum type="arabicPeriod" startAt="6"/>
            </a:pPr>
            <a:r>
              <a:rPr lang="es-MX" dirty="0" smtClean="0"/>
              <a:t>Capacitación externa</a:t>
            </a:r>
          </a:p>
          <a:p>
            <a:pPr marL="514350" indent="-514350" algn="just">
              <a:buFont typeface="+mj-lt"/>
              <a:buAutoNum type="arabicPeriod" startAt="6"/>
            </a:pPr>
            <a:endParaRPr lang="es-MX" dirty="0" smtClean="0"/>
          </a:p>
          <a:p>
            <a:pPr marL="514350" indent="-514350" algn="just">
              <a:buFont typeface="+mj-lt"/>
              <a:buAutoNum type="arabicPeriod" startAt="6"/>
            </a:pPr>
            <a:r>
              <a:rPr lang="es-MX" dirty="0" smtClean="0"/>
              <a:t>Estudio de casos  (descripción de un problema organizacional que debe resolver)</a:t>
            </a:r>
          </a:p>
          <a:p>
            <a:pPr marL="514350" indent="-514350" algn="just">
              <a:buFont typeface="+mj-lt"/>
              <a:buAutoNum type="arabicPeriod" startAt="6"/>
            </a:pPr>
            <a:endParaRPr lang="es-MX" dirty="0"/>
          </a:p>
          <a:p>
            <a:pPr marL="514350" indent="-514350" algn="just">
              <a:buFont typeface="+mj-lt"/>
              <a:buAutoNum type="arabicPeriod" startAt="6"/>
            </a:pPr>
            <a:r>
              <a:rPr lang="es-MX" dirty="0" smtClean="0"/>
              <a:t>Juegos de empresas (los trabajadores compiten entre sí y toma decisiones)</a:t>
            </a:r>
          </a:p>
          <a:p>
            <a:pPr marL="514350" indent="-514350" algn="just">
              <a:buFont typeface="+mj-lt"/>
              <a:buAutoNum type="arabicPeriod" startAt="6"/>
            </a:pPr>
            <a:endParaRPr lang="es-MX" dirty="0"/>
          </a:p>
          <a:p>
            <a:pPr marL="514350" indent="-514350" algn="just">
              <a:buFont typeface="+mj-lt"/>
              <a:buAutoNum type="arabicPeriod" startAt="6"/>
            </a:pPr>
            <a:r>
              <a:rPr lang="es-MX" dirty="0" smtClean="0"/>
              <a:t>Centros internos de desarrollo (Exponen ejercicios realistas para que desarrollen sus habilidades)</a:t>
            </a:r>
          </a:p>
          <a:p>
            <a:pPr marL="514350" indent="-514350" algn="just">
              <a:buFont typeface="+mj-lt"/>
              <a:buAutoNum type="arabicPeriod" startAt="6"/>
            </a:pPr>
            <a:endParaRPr lang="es-MX" dirty="0"/>
          </a:p>
          <a:p>
            <a:pPr marL="514350" indent="-514350" algn="just">
              <a:buFont typeface="+mj-lt"/>
              <a:buAutoNum type="arabicPeriod" startAt="6"/>
            </a:pPr>
            <a:r>
              <a:rPr lang="es-MX" dirty="0" smtClean="0"/>
              <a:t>Coaching (El administrador representa funciones integradas como líder renovador, preparador, orientador e impulsor) se refiere al conjunto de todas estas facetas.</a:t>
            </a:r>
          </a:p>
        </p:txBody>
      </p:sp>
      <p:sp>
        <p:nvSpPr>
          <p:cNvPr id="4" name="AutoShape 2" descr="data:image/jpeg;base64,/9j/4AAQSkZJRgABAQAAAQABAAD/2wCEAAkGBxMSERQUEBQVFRQUFBQUFBcVFBYWFhgVFRQXFxQUFBUYHCggGBolGxQVITEhJSkrLi4uFx8zODMsNygtLisBCgoKDg0OGhAQGiwmICQsLCwsLCwsLC0sLCwsLC0sLCwsLCwsLCwsLCwsLCwsLCwsLCwsLCwsLCwsLCwsLCwsLP/AABEIAMMBAgMBEQACEQEDEQH/xAAcAAEAAgMBAQEAAAAAAAAAAAAABAUBAwYCBwj/xABGEAABAwICBQYKBwYGAwAAAAABAAIDBBEFIQYSMUFRMmFxgZGhBxMWIlOiscHR0hRCUmJykuEVFyMzk/AkY4KDwvFDo7L/xAAbAQEAAwEBAQEAAAAAAAAAAAAAAgMEAQUGB//EADMRAAICAQIFAQcDBAIDAAAAAAABAgMRBCEFEhMxUUEUIjJhcZGxgaHRM0Lh8AbxFSND/9oADAMBAAIRAxEAPwD7igCAIAgCAIAgCAIAgCAIAgCAIAgCAIAgCAIDy+QAXJAHObIO5VVukdNHe8gcRubn37FJQbLFVJ+hQ1vhAjbyG/mcPYPirFSy6Oll6nOV3hBkN7OtzCw/VWrTl8dIiupvCLNE64drt3tdmD17QrPZkyx6SLOuwHwn0sx1Zwad2WbyDGT+MbOsBUz0s47rcz2aGyO8d/ydvDM14DmODmnYWkEHoIWZrHcxtNbM2IcCAIAgCAIAgCAIAgCAIAgCAIAgCAIAgCAIAgCAIAgIGOMlNPMKe4lMbhHYgHXt5tichmpRxzLPYlDHMsnyCbRfHH5vD3Hi6eI/8lv6lH+o9BXUrsRn6D4udsZP+9F8y71qUd9pr8mp3g9xQ7Yf/dF8ye01+R7VHyeP3c4n6Af1ovmXfaYeTntUfI/dzifoB/Wi+ZPaYeR7UvJj93OJ+gH9aL509pr8kfal5Ol0A0WxOkq43SNdHB53jAJmFpGqbXYHG5vbOyputrnH5lV1ysW73PraxGQIAgCAIAgCAIAgCAIAgCAIAgCAIAgCAIAgCAIAgCAICPX1jIWF8hs0WubX2m3vUoxcnhEZSUVlkaHG6dwu2VtlN0TXoQV9b9TacUht/NZ+YKPSn4O9WHkq/KVrp2Rxi7XOsXHLKxNwPir/AGVqDlIo9rTmoxLuGoY6+q5rrbbEFZmsGs2rgCAIAgCAIAgCAIAgCAIAgCAIAgCAIAgCAIAgCAIAgCAIDBKAr8Vlp3Rlk5aWnaL5m3RmrK1POYkLOXGJdj5zX08EUl4JXhn2Ta/QLbukL1K+dr3u55VnLn3MkX9pAmwJV2xS1IzLJYeaLk9aN4RGEHJ4R5hjqHG7Xan+rV9maplbH1/BshprP9Z12jmJSQR6kp8bmTfWJcL7rnaFhtipyytj0KouMcNnUUeJRyck58Dkf1WeUWiwmKICAIAgCAIAgCAIAgCAIAgCAIAgCAIAgCAIAgNM9UxnLcB0n3LqTfYFfNj8Y5Os48wsO0qSrYK+bSCQ8kNb3lTVaOFbVVkjwdZxOWy9h2bFYopB5xsc27Dpn8t/eStfWitooweyzlvJgYKN9z129ii72y2Olgu5s/ZQtbVHv7VHqSyWumvGMGuDC3tcc7ttlxupTt5o4ZXVRyTyiUKVyqyjSSY4pGgEjI7OfoVC1FUrOkn73dneRpZJLDxVhwsqTF5Y8r6w4Oz7DtVbgmC6pMbjfyvMPPs/Mq3W0dLMHgoAygCAIAgCAIAgCAIAgCAIAgCAIAgMFARJnTHkCMdLie6y6seoK+egqX8qQdAJA7gpqUV6AinR+X7Te0/BS6iBGrcMdELvc3mAJuejJSU89jhBUgEBhAe47bx7l4vGOIW6PpuvG+cmiipWZySmUrHclx67LDX/AMgm1vFfuib02PUycP4OHYr48fh/dD7Mh7P8z1FStbmcz3LBruOTsXLV7q/csroS3Z4rGOcRYZBU8G1tVN053zxtt3333/CJXQbilFHoYZ/mR9p+C+kXF9E//rH7mXpT8G2LBHuF2vYRzEn3LVXqa7FmDyvkRcWtme/J+TiztPwVnVRwkUuGVEfIe0DhckdllFyi/QFzTl9v4gaD90kjvCrePQG5AEAQBAEAQBAEAQBAEAQBAEAQBAEAQEPEsQbC25zcdjfeeAUoxyDk6modI7Webn2DgFekksI4al0BAapQdy6gR453l2q1pceZUauGnlW1fjl+ZKDln3S3paUtzebHgD7SvgNXCiNr6LfL6Z/3t49T0YuTj73ckGcXtcLHKRLBgvVDmdwRnSuPJBPQLqcK3Lsm/pk7sj3Hh88mxpA+95o716VHC9RZ2hj67f79iuV0F6nRYJROhj1XkE3Jy2bsl9Vw7Sy09PJN75zsYrrFOWUWC3lQQBAEAQBAEAQBAEAQBAEAQBAEAQGLoDKAxdAQMUxNsQsM3kZD3lTjHIOTqKgucXPNydv97lZKUYLclCuU+yIFNiTZJnxNz1GNc487iQB3d6jXcpyaRou0kqq4zl6snK0yGt77LoNkTL5vv0D3lfNa7/kEapOuiOWtm32T+S9TXXps7yNv0rVFmANHN7+K+as1V2pnmTy/v9kalXGJHlmcdt1sp4Pq7d1DC8yeP8kJXwj6niA716L/AON2Ot++ub0SW36sq9qjnsSopiTq7ybDpOS+clpJxt6TWJZxj6mnmWOZdjsKGmEbA0bhmeJ3lfoFVUKoqMFjB5kpOTyySrSIQBAEAQBAEAQBAEAQBAEAQBAEAQBAEB898KWJVNM+mlgLwweMElr6lyWaoeRsO2xVNra3R7PCqablOFnfbHn9CowzT57wMyHb2l1+y+0KnrSRot4Wl9C1Zpy/eR2A+xdWoZnfDUyrqtIgbnNzjtVktXLGEdr4Yk9ylqsVe88oN9iyuTb3PShp4QXYkaM+Kpw8veHySG5cDlYbBY9JWqi6EFuY+I1W6mUeVYS9C4k0hpm8qVo6SPctS1NbPN/8bqH2iT6WdsjGvYbtcLtPEK+Mk1lGKyEoScZd0brryI8D0im5zTk2293t38FvtE8YRhepXVXWsQil9EUuTfdhWHAuAudHaEOd4x2xps38X6LJqKK7JxnJe9HsyUZtJpHSrpwIAgCAIAgCAIAgCAIAgCAIAgCAIAgF0B5c8AXJsOdAUGN6RUrWuY+0oIIc2wLSOBvkepVTsiu5rp0tzeY7HyWv+hse50Merc3ALyWt/DdZW89j6SvruKU5EAV7XHJR5S/pvB5kqeddwSjWQDUOcbNueZoue5SSLcRisslQYNVy8mKS3F1mj1iFONU32Rls12mr7zX5/BZQaDTu5b42cRm492SuWlm+5gs4zSvhTf7Hb4VR+JhjivreLaG3ta9t9ty2wjyxSPA1FvVtlPHdkpSKQgCA9RsLiANpNgnzB2tHTiNgaNw7TvKzN5eTpvXAEAQBAEAQBAEAQBAEAQBAEAQBAEBGxGtZBG6WU6rGDWcczYDmC42kssnXXKyShHuz5/i/hViFxTRud9541R1C91TK7wezTwSb3saXyOJxjTepmPnOAG4fAZBUObl3Z6tXDaa+yyVLIqmc+ayR994aQ38xyXY1t9kWTuopXvSS/Um0+iFS8+cY2D7z7nsaD7VetLYzDZxjTr4cv9P5JWJaIOii143mRzc3t1bebbMs3kjgpWaZxjlbkdLxeM7OWccJ9v8AJz9Ox0rmsZm5xAHTz83wWZJyeEexZbGuDnLsu59Kw2JlNE2JmZG073OJuSetetXXyRwfE6nUSvsc5ev4LOEkjNSZnPa4DKAwgNUpK6gRzV22qWAXej0gF5XbrtYN5P1jzDcsGt1ddCw+/gshXKfYn0mImSqY0n6khsNmVh25rx9LqZ3an3u2Ht6GmypQqb+aOhXtGMIAgCAIAgCAIAgCAIAgCAIAgCA52s0ypYnljy4WcWk6twLGxPEjoV0aJtZRzJKxGGPEKN7IpP4c7CA8NJyvt1TbgqLIPeLL9Pd0bI2JZwzmMP8ABXSMzmfLKeciNvY3PvVapXqejZxq+XwpR/ckz0dJDdlJBE0bHPDAXHmDjn1rRXTFb4PPs1V1nxyb/Uj2ystBnIFZDbMFSTBEEh4ldOECmwyOOV8rRYu7AfrFvC6qjRGM3JGu3W22Uxqk9l+/1JocARrXAJ2jdzrJxDWy0sYySzlkdPR1m1nsXkdKSAWPDhuy+Cww43F/FD7P/ok9K16noU7xtsegrTDiuml3bX1RW6JmTGeBWiOsol2mvuR6U/BrcbLRGUZfC8kGmu5okm4KeMbs4eoMO1jrSZDhvPTwXj6zi0Ye5Tu/Pp+hpq07e8iTLUgDVYAAOC+bnZKbzJ7noRrSPeirS+tLtzIXX6XOAHsK38Ljm5vwvyV6tpU48s7hfQnlhAEAQBAEAQBAEAQBAEAQBAEBglAfnnSmocZ33uDrOuOfWNwvYqXulUj7J4PnEYbTF/o78PN1ja/UvN1H9V4LI9jxjGL692Rmzd5+1+iQhjudKR8oCtwcNRdI7kMceopsu7O4ZqkoZTymkdS7zRHKzRLSOAupZOGmNlzYIcJFfQksGoMwbkbzluXkcW087604f2vOP09DborY1zfN6ldSV7oza5tvC+W3PXlBSRe0+IawuChQ60SBWlMkemjP0ziF1Sa7HHWBUM26ov0K16q3lceZ4+pHorOcGiaoJVDZbGKRoJXMk8Fro7UtgMhI1i8t32sBu71t0esjp85jnJm1Nbswl6F8MeZva71fivRXGKvWL/b+TG9LLybWY1EdpI6R8FdHimnl3bX1RF6eZubicJ/8jes29qujrdPLtNEHTYvQ3xTNcLtIcNlwQR2haIyUllMg013NikcCAIAgCAIAgCAIAgNFdUCON7zsY0u7BsXUsvAPmOLeEeUEtYWt/C257St0NKvUg5HBvxO9Q2Z7GyWdrFjxdruId0rXye7ghk+m0WlsdUxkULfFWaP4Q5tzSBYtHBYJUOveRYnkntoN8h1RwG39FW7PBbGts9iSKPkNF+JzPaq3Js0RpNUmKFRwWqkhz4sQEwWqlEWgrTK599gt/wBK2vYzautRw0So4ADcK3JiNy4CtxLDBJ5zMn9x/VeXruHK7369pfs/8m3Tat1+7Lt+CiimdG62wjIg+9fNyi4tp90eusSWUX9NKXNBsRdUsqawey5cGDyXodwYLkBglDoMtt6DBqfiFt6YyOQjS404bF1VnemivqsRkftcbcNitjBIkopH0HwcH/B/7snuX0HDv6P6nka7+r+iOrW8xhAEAQBAEAQBAEAQFHptJq0Uv+gdr2q2lZmjjPz/AFTrvJ51667FRpXTh0egM2pWA/5cnsCz6r+mX6ePNPB3s9aXLyz1Y1pER0vEoTSIs9WAuk1ErXSOldqtBz4KWCbcYLLOiw+kETNXftPSrUsHjX2uyWSUulJgroPDH3Nhmqbr66Y81jwTjByeEZlpo7hzwC4bP14r5PXa5amWVHGPX1f1PSohKtYyaKia+xYTSo4I90JmLoDBK4MGmolsMl1EkivklJ3qSRI1wwPkNmNc88GtLvYrIRctorJyUlHu8F3QaF1Mubw2Ju/XN3dTR7yFuq4fdLusL5mWzW1x2W7OjoNAoGG8rnSngfNb2DPvXoV8OhH4m2Y566x/DsdNSUjImhkbQxo2BosFvjCMViK2MkpOTyzepEQgCAIAgCAIAgCAIDmvCBMG0bgfrOaB1HW/4q7TrMzjPgsx849K9dFTPCHCfgdX4qdjt19U9Dsvgqroc0Gi/Ty5bEzspMRC8rB7vIRn1jnbF3BJRwbqXC3yZuyHOpKOSi3VQr+bL6jo2xizRnvO9TSweZbdKx7/AGJK6UhG8LLBnVyzXh6zjMIe7Tu/Pp/k11aZveRplqg3JuS+essnbLmm8s9CFSS2IM1TxKjguUSDNiLRszUlFslg0RYgS7mXXDB3BYCS+xQOYBcuHTNJQmomZE06utrEm17Bovs7utaNNS7rFBPBXbYqoOR2NDodTM5YMp+8bD8oXu1cMph8W7+Z5c9bbLtsX1PTMjGrG1rRwaAB3LdCEYLEVgzSk5PLZsspkTKAIAgCAIAgCAIAgCAICPW1bYm6zj0DeTwC6lkHzbTzEXyMBPJubAbBll781toikyLPl5W8qMIDLdvWEO5xufS2YVEAC4k5A5WXl9M9J66b7I9tMbOQ3rOftU1BGed857NmXVblLBUeoas3zXGgWTTcLztXxCnTbS3l4/3sXV0Sn27HiWoa3aV8xqtfdqdpPbwu3+T0atPGPYq6nFBxWVQNUYYK2bECdisUCeCFJKTtKsUSR5ZGXckEq+mmdrxBNldlkYLMngvcO0WnfA6ZtsibMFy5wHKI+HMtF3DrowbeMr07meOtrckl9yHBPY2XlNGwmBygcL3QWDWqJH7mMDet5+DSvX4TDNkpeF+TBr5Ygo+TvF755QQBAEAQBAEAQBAEAQBAEBExCvbE27szubvK7GLYOTrKp0ji556BuA4BaEkjhw+lGNZag7Fqqh6kZM40laisIC/wKiD6eYlusS9obsyLRckX/FZU2SxJE0ti/wAOa9sTGyHMC22+VzYdllTPDexIkhRAAvsVVt1dUeax4X+/clGEpvEUbWyRszcdY8Bs7V81rOM2W5hT7q8+r/g9KnQ43kaqjF3HkjV7yvG5cvLN6rSK2SdztpKmkieDw1hcbAEnmzKnGMpPEVlnHJLdkuHBnuzdZg58z2L06OF3z3l7q+ff7GWzW1x+HcktoImffPP8F61HCqK95Lmfz/gwWa2yey2N9FSmWRsbBm42y3DeeoL0cRhHZYMjbb3Pp1LTtjY1jRZrQAFjbydOE040f8WTPCPMP8wD6pP1hzH2rw9fpOR9SC29T1dHqOZcku/ocvT1G4ryZQPQPoegVOBTufvkeT1N80e9e/wqHLS5eX+Dx9fLNmPCOmXpmIIAgCAIAgCAIAgCAIAgIOJ4i2EcXHYPeeZSjHmBylRO57tZ5uf7yCvSS7HCNUPsxx4NJ7lJdwfMsRY6WfUYC5xNgAt8do5ZW92asVwt9O8sksSLZtNwbpCaksoNYNstH/h4325Wv3Osil7zQxsXmijh4g80jr9YaVTd8RKPYuFUdPTWE7FzIwRaoEOIO63sXx3FJOWrmm9ljHy2R7ujSVKaXf8Ak0LAaiRBhsj91hxdl3bVvo4dfbulheX/AB3M1mrqh65+hYQYMwZvJceGwfFetRweuO9jz+y/kw2a+b2gsfklazYxZoA6F6tdMK1iCSMcpym8yZEmqSdiuSIGhAdhoXhtgZnDN3ms6PrHr2dSz3S9AdUqTprmiDgWuALSLEHYQdoK44prDOptPKPlOleBGllu3+U83YeHFh5x7F89q9O6Zbdn2/g9rTX9WO/ddz6Ro5TeLpYWnaGAnpdme8r2tJXyUxj8jyr5c1kn8yyWgpCAIAgCAIAgCAIAgCArcVxQRCwzedg4c5U4wbBy0shc4ucbk7Sr0sHDwgPE8Qe0tN/OFstvUup43BBwjAGwFzxrOe76xbsb9kAf2VKd3NscSOQ0zuJXA/a9ua1UfCRkWGJ01qCmIGXi/wD6Ace+6rjL/wBjO+haaJYcPojCATr6zybb729jQq7p++0dS2LgUH3T2FVc6O4NjaYj6p7CnMgQ5cI1nlzr2NsgOYDb1LyLeGQuvlZOez9F9MdzbDWShWoRXYkwUIZyWW57G/at1Omop+BL6+v3M9l1lnxM9vBG49hWnK8lRBqZ3DcR0gqSx5BGEbnKQN0dHxXMgn0OH6z2tG8gdW89ijKWFkHeQRBjWtbsaAB0BZG8nTYgCAi4hQMnjMcou026iNhHOq7K42R5ZEoTcJcyJLRZTSwRMroCAIAgCAIAgCAIAgKnF8WEfmszf3N6edTjDIOZe8kkk3J2kq84eUBNp6HLWkOqOG8/BZrtTGGyOm91WxmTABz7+1eZZqpMGh2KniqXczmT5vp1PrzOdxI7hb3L6fh+ejFv1RCRMxerd9ApmG/mwgDpsPdZU6SSnfbv/d+wzsdLo1ibG0sTYnXDWAHPY613A89yV42tssjfLn8/t6Ek9iyOLHisvWZ3mMHFjxXOsznMef2seK51mOYx+1jxTrMcx4fjBG9c6zHMV1TjZcdW97pzTe6IOwmxsyC+mg5cq5u+EWHtSB0WjdJYGQjM5N6N57fYqLHnY6XirAQBAEAQBAEAQBAEAQBAEAQFLjGL6l2R8redw5ucqyEM7sHOE8VccMICZTQho139Q95WLU6lR92J0j1uIEnavFnY2yLZWvnJVTkQyR56oNF3FdinJ4QbORx2IyygR567gB17T7V9Xobow0ilL+1b/oczkstIGkRMaNjRq7OYC/cvI0Or6c5yx8Tz+RkzozIGx6uzO/TdZ9bZO2fOzmS58YsIyY8YgyY8YuDJ5Mi6cyRKupsFOEckJSNOGMJdrnivT0WnVk8vsvydqjl5Z1cZyzXsM0kikpzI8MG/uG8qLeFkHaxRhoAGwCw6lmOntAEAQBAEAQBAEAQBAEAQBAeJo9ZpFyL5XG3qQFZ5PxcX/mHwU+pIDyfi4v8AzD4J1GCtr6eCI+aXEjibi/Ysuo1biuVAoq7ELnavGnPmISkVzprqBW5GsyIcyVOKPzzJJ3DctVPYjkqaioc0tLdxuD7l6VWoiqXU13+ZLO2DdLUmS1zdYlFRI5J2H0xBu7dsVNlmVhDJZmRZsDJjxiYOZPJkXcDJqknspKJFyIUbHTytjYLlzg0DnKvjB+hFZbPp9DodCxrQS8uAGtZwsXWzIFtl17NTdcFFG2MeVYJ40fi4v/MPgp9SRIkUOFsiJLb3Itmb5cy45N9wTlEBAEAQBAEAQBAEAQBAEAQBAEAQFVpFiPiIrja42HZcrNqrXXDbuzjeD5tiGNEk7V5fK5bszytKx2InnXemVOTPJr13pjmZj6enTHMzVLOHbQpKLXY5zMjvY08VNNjmZ5ijAOa63kZZOFaqumMsfTU6YyzH0xOmDDqzpTpnDzFHJK4NY1xJ2AC5PUpRS9At+x9L0M0U+jDxs1vGkZDbqA7c97lvpp5fefc1118u7OuWktCAIAgCAIAgCAIAgCAIAgCAIAgCAIAgImIUjJWFsjQ4bc+PEEKuyEZxxJHH2Ofk0apTti9d/wAyo9nr8FbhHwefJek9F67/AJlL2evwc6cfBjyXpPReu/5lH2evwOnHwPJek9F68nzLq09fgdOPgeS9J6L15PmXPZ6/A6cfBjyXpPReu/5k9nr8Dpx8DyXpPReu/wCZPZ6/A6cfBnyXpPRevJ8yez1+B04+B5L0novXk+ZOhX4HTj4HkvSei9eT5k6Ffj8jpx8GRovSX/leu/5l3oV+DvSj4L/DsLhhH8GNrL7SBmelxzV8IRitkTUUuxNCmSMoAgCAIAgCAIAgCAIAgCAIAgCAIA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2339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DESARROLLO DE CARRERA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81472"/>
            <a:ext cx="8229600" cy="5415880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Una carrera es la sucesión o secuencia de puestos que una persona ocupa a lo largo de su vida profesional.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Las principales herramientas que utilizan las organizaciones para el desarrollo de las carreras son:</a:t>
            </a:r>
          </a:p>
          <a:p>
            <a:pPr algn="just"/>
            <a:endParaRPr lang="es-MX" dirty="0"/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Los centros de evaluación (retroalimentan para desarrollar objetivos y planes de carrera adecuados)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Las pruebas psicológicas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La evaluación del desempeño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Las proyecciones de las promociones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La planificación de la sucesión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2404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DESARROLLO ORGANIZACIONAL</a:t>
            </a:r>
            <a:endParaRPr lang="es-MX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8903"/>
            <a:ext cx="5760640" cy="350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4664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" y="620688"/>
            <a:ext cx="1090464" cy="794352"/>
          </a:xfrm>
        </p:spPr>
        <p:txBody>
          <a:bodyPr>
            <a:noAutofit/>
          </a:bodyPr>
          <a:lstStyle/>
          <a:p>
            <a:r>
              <a:rPr lang="es-MX" sz="5400" dirty="0" smtClean="0"/>
              <a:t>DO </a:t>
            </a:r>
            <a:endParaRPr lang="es-MX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0480"/>
          </a:xfrm>
        </p:spPr>
        <p:txBody>
          <a:bodyPr/>
          <a:lstStyle/>
          <a:p>
            <a:pPr algn="just"/>
            <a:r>
              <a:rPr lang="es-MX" dirty="0" smtClean="0"/>
              <a:t>Se sustenta en la investigación y la acción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El desarrollo organizacional aplica los conocimientos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El DO cambia actitudes, valores y creencias de los trabajadores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El DO cambia a la organización en un sentido determinado</a:t>
            </a:r>
          </a:p>
          <a:p>
            <a:pPr algn="just"/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073152" y="774751"/>
            <a:ext cx="7315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 smtClean="0">
                <a:solidFill>
                  <a:schemeClr val="accent2">
                    <a:lumMod val="50000"/>
                  </a:schemeClr>
                </a:solidFill>
              </a:rPr>
              <a:t>Es el aprendizaje de toda la organización</a:t>
            </a:r>
            <a:endParaRPr lang="es-MX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311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92120"/>
            <a:ext cx="8229600" cy="636680"/>
          </a:xfrm>
        </p:spPr>
        <p:txBody>
          <a:bodyPr>
            <a:normAutofit fontScale="90000"/>
          </a:bodyPr>
          <a:lstStyle/>
          <a:p>
            <a:pPr algn="r"/>
            <a:r>
              <a:rPr lang="es-MX" dirty="0" smtClean="0"/>
              <a:t>El proceso de DO como un proceso de cambio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00079" y="2195572"/>
            <a:ext cx="249971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Diagnóstico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200079" y="2579121"/>
            <a:ext cx="2499713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Obtener y analizar datos relativos a la situación y definir los objetivos del cambio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200079" y="4571836"/>
            <a:ext cx="249971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Descongelación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3080398" y="2195572"/>
            <a:ext cx="257172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Intervención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3080398" y="2579121"/>
            <a:ext cx="257172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Buscar la acción en colaboración para implar el cambio deseado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080399" y="4571836"/>
            <a:ext cx="257172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Cambio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156176" y="2195572"/>
            <a:ext cx="25922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Refuerzo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156176" y="2579121"/>
            <a:ext cx="259228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Dar seguimiento para apoyar y reforzar el cambio</a:t>
            </a:r>
          </a:p>
          <a:p>
            <a:pPr algn="ctr"/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156176" y="4571836"/>
            <a:ext cx="25922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/>
              <a:t>Recongelación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347864" y="1556792"/>
            <a:ext cx="228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Proceso del DO</a:t>
            </a:r>
            <a:endParaRPr lang="es-MX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224414" y="5157192"/>
            <a:ext cx="228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Proceso de cambio</a:t>
            </a:r>
            <a:endParaRPr lang="es-MX" dirty="0"/>
          </a:p>
        </p:txBody>
      </p:sp>
      <p:cxnSp>
        <p:nvCxnSpPr>
          <p:cNvPr id="18" name="17 Conector recto de flecha"/>
          <p:cNvCxnSpPr>
            <a:stCxn id="6" idx="2"/>
            <a:endCxn id="7" idx="0"/>
          </p:cNvCxnSpPr>
          <p:nvPr/>
        </p:nvCxnSpPr>
        <p:spPr>
          <a:xfrm>
            <a:off x="1449936" y="3779450"/>
            <a:ext cx="0" cy="792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10" idx="2"/>
            <a:endCxn id="11" idx="0"/>
          </p:cNvCxnSpPr>
          <p:nvPr/>
        </p:nvCxnSpPr>
        <p:spPr>
          <a:xfrm>
            <a:off x="4366259" y="3779450"/>
            <a:ext cx="1" cy="792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13" idx="2"/>
            <a:endCxn id="14" idx="0"/>
          </p:cNvCxnSpPr>
          <p:nvPr/>
        </p:nvCxnSpPr>
        <p:spPr>
          <a:xfrm>
            <a:off x="7452320" y="3779450"/>
            <a:ext cx="0" cy="792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Flecha derecha"/>
          <p:cNvSpPr/>
          <p:nvPr/>
        </p:nvSpPr>
        <p:spPr>
          <a:xfrm>
            <a:off x="2699793" y="2924944"/>
            <a:ext cx="38060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Flecha derecha"/>
          <p:cNvSpPr/>
          <p:nvPr/>
        </p:nvSpPr>
        <p:spPr>
          <a:xfrm>
            <a:off x="5775570" y="2924944"/>
            <a:ext cx="38060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Flecha derecha"/>
          <p:cNvSpPr/>
          <p:nvPr/>
        </p:nvSpPr>
        <p:spPr>
          <a:xfrm>
            <a:off x="2699793" y="4510661"/>
            <a:ext cx="38060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Flecha derecha"/>
          <p:cNvSpPr/>
          <p:nvPr/>
        </p:nvSpPr>
        <p:spPr>
          <a:xfrm>
            <a:off x="5775570" y="4515496"/>
            <a:ext cx="38060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4097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08688"/>
          </a:xfrm>
        </p:spPr>
        <p:txBody>
          <a:bodyPr>
            <a:normAutofit fontScale="90000"/>
          </a:bodyPr>
          <a:lstStyle/>
          <a:p>
            <a:pPr algn="r"/>
            <a:r>
              <a:rPr lang="es-MX" dirty="0" smtClean="0"/>
              <a:t>Técnicas del D.O.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MX" dirty="0" smtClean="0"/>
              <a:t>El entrenamiento de la sensibilidad (reúne grupos para aumentar su sensibilidad en sus habilidades y dificultades para las relaciones interpersonales)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s-MX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MX" dirty="0" smtClean="0"/>
              <a:t>El análisis transaccional (busca el autodiagnóstico de las relaciones interpersonales)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s-MX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MX" dirty="0" smtClean="0"/>
              <a:t>El desarrollo de equipos (modifica el comportamiento)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s-MX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MX" dirty="0" smtClean="0"/>
              <a:t>La consultoría de procedimientos (se realiza para que el equipo sea más sensible a sus procesos internos)</a:t>
            </a:r>
          </a:p>
          <a:p>
            <a:pPr>
              <a:buFont typeface="Wingdings" panose="05000000000000000000" pitchFamily="2" charset="2"/>
              <a:buChar char="q"/>
            </a:pPr>
            <a:endParaRPr lang="es-MX" dirty="0"/>
          </a:p>
          <a:p>
            <a:pPr>
              <a:buFont typeface="Wingdings" panose="05000000000000000000" pitchFamily="2" charset="2"/>
              <a:buChar char="q"/>
            </a:pPr>
            <a:endParaRPr lang="es-MX" dirty="0" smtClean="0"/>
          </a:p>
          <a:p>
            <a:pPr>
              <a:buFont typeface="Wingdings" panose="05000000000000000000" pitchFamily="2" charset="2"/>
              <a:buChar char="q"/>
            </a:pPr>
            <a:endParaRPr lang="es-MX" dirty="0"/>
          </a:p>
          <a:p>
            <a:pPr>
              <a:buFont typeface="Wingdings" panose="05000000000000000000" pitchFamily="2" charset="2"/>
              <a:buChar char="q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996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lipse"/>
          <p:cNvSpPr/>
          <p:nvPr/>
        </p:nvSpPr>
        <p:spPr>
          <a:xfrm>
            <a:off x="1115616" y="2204864"/>
            <a:ext cx="6408712" cy="3600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	</a:t>
            </a:r>
            <a:r>
              <a:rPr lang="es-MX" dirty="0" smtClean="0"/>
              <a:t>		 </a:t>
            </a:r>
            <a:endParaRPr lang="es-MX" dirty="0"/>
          </a:p>
        </p:txBody>
      </p:sp>
      <p:sp>
        <p:nvSpPr>
          <p:cNvPr id="5" name="4 Elipse"/>
          <p:cNvSpPr/>
          <p:nvPr/>
        </p:nvSpPr>
        <p:spPr>
          <a:xfrm>
            <a:off x="1331640" y="2600908"/>
            <a:ext cx="4248472" cy="25202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dirty="0" smtClean="0"/>
              <a:t>	  Desarrollo de personas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Los estratos del Desarrollo</a:t>
            </a:r>
            <a:endParaRPr lang="es-MX" dirty="0"/>
          </a:p>
        </p:txBody>
      </p:sp>
      <p:sp>
        <p:nvSpPr>
          <p:cNvPr id="4" name="3 Elipse"/>
          <p:cNvSpPr/>
          <p:nvPr/>
        </p:nvSpPr>
        <p:spPr>
          <a:xfrm>
            <a:off x="1475656" y="3140968"/>
            <a:ext cx="194421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Capacitación</a:t>
            </a:r>
            <a:endParaRPr lang="es-MX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724128" y="3645024"/>
            <a:ext cx="171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Desarrollo</a:t>
            </a:r>
          </a:p>
          <a:p>
            <a:r>
              <a:rPr lang="es-MX" dirty="0" smtClean="0"/>
              <a:t>Organizacional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0474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4377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MX" dirty="0" smtClean="0"/>
              <a:t>La reunión de confrontación (dos grupos en conflicto se evalúan entre sí)</a:t>
            </a:r>
          </a:p>
          <a:p>
            <a:pPr>
              <a:buFont typeface="Wingdings" panose="05000000000000000000" pitchFamily="2" charset="2"/>
              <a:buChar char="q"/>
            </a:pPr>
            <a:endParaRPr lang="es-MX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MX" dirty="0" smtClean="0"/>
              <a:t>La retroalimentación de datos (permite el aprendizaje de nuevos datos respecto a uno mismo, los otros, los procesos grupales o la dinámica de toda la organización)</a:t>
            </a:r>
            <a:endParaRPr lang="es-MX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463" y="732681"/>
            <a:ext cx="5882009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031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08688"/>
          </a:xfrm>
        </p:spPr>
        <p:txBody>
          <a:bodyPr>
            <a:normAutofit fontScale="90000"/>
          </a:bodyPr>
          <a:lstStyle/>
          <a:p>
            <a:pPr algn="r"/>
            <a:r>
              <a:rPr lang="es-MX" dirty="0" smtClean="0"/>
              <a:t>Principales características del 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/>
          <a:lstStyle/>
          <a:p>
            <a:r>
              <a:rPr lang="es-MX" dirty="0" smtClean="0"/>
              <a:t>Se enfoca en la organización como un todo</a:t>
            </a:r>
          </a:p>
          <a:p>
            <a:r>
              <a:rPr lang="es-MX" dirty="0" smtClean="0"/>
              <a:t>Utiliza los procesos grupales</a:t>
            </a:r>
          </a:p>
          <a:p>
            <a:r>
              <a:rPr lang="es-MX" dirty="0" smtClean="0"/>
              <a:t>Orientación sistémica y comprensiva</a:t>
            </a:r>
          </a:p>
          <a:p>
            <a:r>
              <a:rPr lang="es-MX" dirty="0" smtClean="0"/>
              <a:t>Orientación contingente</a:t>
            </a:r>
          </a:p>
          <a:p>
            <a:r>
              <a:rPr lang="es-MX" dirty="0" smtClean="0"/>
              <a:t>Utiliza agentes de cambio de la organización</a:t>
            </a:r>
          </a:p>
          <a:p>
            <a:r>
              <a:rPr lang="es-MX" dirty="0" smtClean="0"/>
              <a:t>Proporciona retroalimentación inmediata de los datos</a:t>
            </a:r>
          </a:p>
          <a:p>
            <a:r>
              <a:rPr lang="es-MX" dirty="0" smtClean="0"/>
              <a:t>Hace hincapié en la solución de problemas</a:t>
            </a:r>
          </a:p>
          <a:p>
            <a:r>
              <a:rPr lang="es-MX" dirty="0" smtClean="0"/>
              <a:t>Estimula el aprendizaje por experiencias</a:t>
            </a:r>
          </a:p>
          <a:p>
            <a:r>
              <a:rPr lang="es-MX" dirty="0" smtClean="0"/>
              <a:t>Acelera el desarrollo de equipos de trabajo</a:t>
            </a:r>
          </a:p>
          <a:p>
            <a:r>
              <a:rPr lang="es-MX" dirty="0" smtClean="0"/>
              <a:t>Se enfoca en las relaciones interactivas y sociales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624603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Educación y capacitación</a:t>
            </a:r>
          </a:p>
          <a:p>
            <a:pPr algn="just"/>
            <a:r>
              <a:rPr lang="es-MX" dirty="0" smtClean="0"/>
              <a:t>Un proceso selectivo capaz de alinear la personalidad, la educación, los conocimientos y la experiencia con los requisitos del puesto</a:t>
            </a:r>
          </a:p>
          <a:p>
            <a:pPr algn="just"/>
            <a:r>
              <a:rPr lang="es-MX" dirty="0" smtClean="0"/>
              <a:t>Métodos de trabajo establecidos para asegurar el mejor uso de los recursos</a:t>
            </a:r>
          </a:p>
          <a:p>
            <a:pPr algn="just"/>
            <a:r>
              <a:rPr lang="es-MX" dirty="0" smtClean="0"/>
              <a:t>Oportunidades para trabajar en cargos multifuncionales y para desarrollar nuevas habilidades.</a:t>
            </a:r>
          </a:p>
          <a:p>
            <a:pPr algn="just"/>
            <a:r>
              <a:rPr lang="es-MX" dirty="0" smtClean="0"/>
              <a:t>Condiciones de trabajo con seguridad y estabilidad</a:t>
            </a:r>
          </a:p>
          <a:p>
            <a:pPr algn="just"/>
            <a:r>
              <a:rPr lang="es-MX" dirty="0" smtClean="0"/>
              <a:t>Sistema de promociones y progreso profesional bien definido</a:t>
            </a:r>
          </a:p>
          <a:p>
            <a:pPr algn="just"/>
            <a:r>
              <a:rPr lang="es-MX" dirty="0" smtClean="0"/>
              <a:t>Supervisión y liderazgo diseñados para desarrollar los talentos de cada persona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60072"/>
            <a:ext cx="8229600" cy="708688"/>
          </a:xfrm>
        </p:spPr>
        <p:txBody>
          <a:bodyPr>
            <a:noAutofit/>
          </a:bodyPr>
          <a:lstStyle/>
          <a:p>
            <a:pPr algn="r"/>
            <a:r>
              <a:rPr lang="es-MX" sz="3600" dirty="0" smtClean="0"/>
              <a:t>Factores que mejoran la competencia individual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7077230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6000"/>
                    </a14:imgEffect>
                    <a14:imgEffect>
                      <a14:brightnessContrast bright="29000" contras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900" y="2285681"/>
            <a:ext cx="5444200" cy="3688400"/>
          </a:xfrm>
          <a:prstGeom prst="rect">
            <a:avLst/>
          </a:prstGeom>
          <a:noFill/>
          <a:ln>
            <a:noFill/>
          </a:ln>
          <a:effectLst>
            <a:glow rad="152400">
              <a:schemeClr val="accent1">
                <a:alpha val="0"/>
              </a:schemeClr>
            </a:glow>
            <a:outerShdw dist="35921" dir="2700000" algn="ctr" rotWithShape="0">
              <a:schemeClr val="bg2"/>
            </a:outerShdw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80696"/>
          </a:xfrm>
        </p:spPr>
        <p:txBody>
          <a:bodyPr>
            <a:normAutofit fontScale="90000"/>
          </a:bodyPr>
          <a:lstStyle/>
          <a:p>
            <a:pPr algn="r"/>
            <a:r>
              <a:rPr lang="es-MX" dirty="0" smtClean="0"/>
              <a:t>Limitaciones del DO</a:t>
            </a:r>
            <a:endParaRPr lang="es-MX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67544" y="1124744"/>
            <a:ext cx="8229600" cy="54726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La eficacia de los programas de DO es difícil de evaluar</a:t>
            </a:r>
          </a:p>
          <a:p>
            <a:endParaRPr lang="es-MX" dirty="0" smtClean="0"/>
          </a:p>
          <a:p>
            <a:r>
              <a:rPr lang="es-MX" dirty="0" smtClean="0"/>
              <a:t>Los programas de DO toman mucho tiempo</a:t>
            </a:r>
          </a:p>
          <a:p>
            <a:endParaRPr lang="es-MX" dirty="0" smtClean="0"/>
          </a:p>
          <a:p>
            <a:r>
              <a:rPr lang="es-MX" dirty="0" smtClean="0"/>
              <a:t>Los objetivos del DO por lo general son muy vagos</a:t>
            </a:r>
          </a:p>
          <a:p>
            <a:endParaRPr lang="es-MX" dirty="0" smtClean="0"/>
          </a:p>
          <a:p>
            <a:r>
              <a:rPr lang="es-MX" dirty="0" smtClean="0"/>
              <a:t>Los costos totales de un programa de DO son difíciles de evaluar</a:t>
            </a:r>
          </a:p>
          <a:p>
            <a:endParaRPr lang="es-MX" dirty="0" smtClean="0"/>
          </a:p>
          <a:p>
            <a:r>
              <a:rPr lang="es-MX" dirty="0" smtClean="0"/>
              <a:t>Los programas de DO por lo general son muy caros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61858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6000"/>
                    </a14:imgEffect>
                    <a14:imgEffect>
                      <a14:brightnessContrast bright="29000" contras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900" y="2285681"/>
            <a:ext cx="5444200" cy="3688400"/>
          </a:xfrm>
          <a:prstGeom prst="rect">
            <a:avLst/>
          </a:prstGeom>
          <a:noFill/>
          <a:ln>
            <a:noFill/>
          </a:ln>
          <a:effectLst>
            <a:glow rad="152400">
              <a:schemeClr val="accent1">
                <a:alpha val="0"/>
              </a:schemeClr>
            </a:glow>
            <a:outerShdw dist="35921" dir="2700000" algn="ctr" rotWithShape="0">
              <a:schemeClr val="bg2"/>
            </a:outerShdw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20112"/>
            <a:ext cx="8229600" cy="780696"/>
          </a:xfrm>
        </p:spPr>
        <p:txBody>
          <a:bodyPr>
            <a:normAutofit fontScale="90000"/>
          </a:bodyPr>
          <a:lstStyle/>
          <a:p>
            <a:pPr algn="r"/>
            <a:r>
              <a:rPr lang="es-MX" dirty="0" smtClean="0"/>
              <a:t>Medidas para mejorar la calidad del DO</a:t>
            </a:r>
            <a:endParaRPr lang="es-MX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67544" y="1916832"/>
            <a:ext cx="8229600" cy="468052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 smtClean="0"/>
              <a:t>Ajustar sistemáticamente los programas de DO a las necesidades específicas de la organización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Demostrar la forma en que las personas pueden cambiar sus comportamientos como parte del programa organizacional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Modificar los sistemas de recompensas en la organización para premiar a los miembros que cambian su comportamiento de acuerdo con el programa.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90325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B050"/>
                </a:solidFill>
              </a:rPr>
              <a:t>FELIZ DESCANSO!!</a:t>
            </a:r>
            <a:endParaRPr lang="es-MX" dirty="0">
              <a:solidFill>
                <a:srgbClr val="00B05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427" y="2636912"/>
            <a:ext cx="4382789" cy="3403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718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CAPACITACION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Es un medio que desarrolla las competencias de las personas  para que puedan ser más productivas, creativas e innovadoras, a efecto de que contribuyan mejor a los objetivos organizacionales.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Diferencia entre Desarrollo y Capacitación:</a:t>
            </a:r>
          </a:p>
          <a:p>
            <a:pPr algn="just"/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La capacitación se orienta al presente, se enfoca en el puesto actual y pretende mejorar el desempeño inmediato. </a:t>
            </a: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El desarrollo se enfoca a los puestos que ocuparán en el futuro en la organización.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3403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MX" dirty="0" smtClean="0"/>
              <a:t>Factores que afectan la capacitación y el desarrollo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/>
              <a:t>El apoyo de la alta gerencia</a:t>
            </a:r>
          </a:p>
          <a:p>
            <a:pPr marL="514350" indent="-514350">
              <a:buFont typeface="+mj-lt"/>
              <a:buAutoNum type="arabicPeriod"/>
            </a:pP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El compromiso de los especialistas y los generalistas</a:t>
            </a:r>
          </a:p>
          <a:p>
            <a:pPr marL="514350" indent="-514350">
              <a:buFont typeface="+mj-lt"/>
              <a:buAutoNum type="arabicPeriod"/>
            </a:pP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Los avances tecnológicos</a:t>
            </a:r>
          </a:p>
          <a:p>
            <a:pPr marL="514350" indent="-514350">
              <a:buFont typeface="+mj-lt"/>
              <a:buAutoNum type="arabicPeriod"/>
            </a:pP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La complejidad de la organización</a:t>
            </a:r>
          </a:p>
          <a:p>
            <a:pPr marL="514350" indent="-514350">
              <a:buFont typeface="+mj-lt"/>
              <a:buAutoNum type="arabicPeriod"/>
            </a:pP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Los principios del aprendizaje</a:t>
            </a:r>
          </a:p>
          <a:p>
            <a:pPr marL="514350" indent="-514350">
              <a:buFont typeface="+mj-lt"/>
              <a:buAutoNum type="arabicPeriod"/>
            </a:pP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Otros procesos de la administración de personal  (Ej. Reclutamiento y selección)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745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 redondeado"/>
          <p:cNvSpPr/>
          <p:nvPr/>
        </p:nvSpPr>
        <p:spPr>
          <a:xfrm>
            <a:off x="3508812" y="764704"/>
            <a:ext cx="2232248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Capacitación</a:t>
            </a:r>
            <a:endParaRPr lang="es-MX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3508812" y="1916832"/>
            <a:ext cx="2232248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Objetivo primario</a:t>
            </a:r>
            <a:endParaRPr lang="es-MX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3508812" y="2708920"/>
            <a:ext cx="2232248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Objetivo final</a:t>
            </a:r>
            <a:endParaRPr lang="es-MX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3508812" y="3475856"/>
            <a:ext cx="2232248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Eficiencia</a:t>
            </a:r>
            <a:endParaRPr lang="es-MX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3536350" y="4221088"/>
            <a:ext cx="2232248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Eficacia</a:t>
            </a:r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3561539" y="5060032"/>
            <a:ext cx="2232248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Indicador</a:t>
            </a:r>
            <a:endParaRPr lang="es-MX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563888" y="5780112"/>
            <a:ext cx="2232248" cy="57224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Rendimiento sobre la inversión</a:t>
            </a:r>
            <a:endParaRPr lang="es-MX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323528" y="1370845"/>
            <a:ext cx="2736304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Sustentada en puestos:</a:t>
            </a:r>
            <a:endParaRPr lang="es-MX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6300192" y="1370845"/>
            <a:ext cx="2448272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Sustentada en competencias</a:t>
            </a:r>
            <a:endParaRPr lang="es-MX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07504" y="1844824"/>
            <a:ext cx="340130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Preparar  al ocupante del puesto para que desempeñe el trabajo correspondiente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Ocupantes de puestos bien capacitados y preparados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Rapidez, calidad y bajo costo de capacitación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Fuerza de trabajo debidamente capacitada, entrenada y preparada para desempeñar sus trabajos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Puestos ocupados por personas capacitadas, entrenadas y preparadas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Ocupantes de puestos capacitados/costos de entrenamiento</a:t>
            </a:r>
            <a:endParaRPr lang="es-MX" sz="16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823674" y="1828045"/>
            <a:ext cx="32128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Desarrollar competencias individuales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Competencias disponibles para ser aplicadas en cualquier momento en la organización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Rapidez en la creación y el desarrollo de las competencias necesarias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Creación de nuevas competencias que tengan aplicación en la organización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Personas dotadas de competencias esenciales para el éxito del negocio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Personas competentes/costos de entrenamiento</a:t>
            </a:r>
            <a:endParaRPr lang="es-MX" sz="1600" dirty="0"/>
          </a:p>
        </p:txBody>
      </p:sp>
      <p:cxnSp>
        <p:nvCxnSpPr>
          <p:cNvPr id="23" name="22 Conector recto"/>
          <p:cNvCxnSpPr/>
          <p:nvPr/>
        </p:nvCxnSpPr>
        <p:spPr>
          <a:xfrm>
            <a:off x="2411760" y="2492896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2456230" y="3284984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2420225" y="4077072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2411760" y="4941168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2267744" y="5733256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10" idx="2"/>
          </p:cNvCxnSpPr>
          <p:nvPr/>
        </p:nvCxnSpPr>
        <p:spPr>
          <a:xfrm>
            <a:off x="4624936" y="1221904"/>
            <a:ext cx="0" cy="606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angular"/>
          <p:cNvCxnSpPr>
            <a:stCxn id="10" idx="3"/>
            <a:endCxn id="18" idx="0"/>
          </p:cNvCxnSpPr>
          <p:nvPr/>
        </p:nvCxnSpPr>
        <p:spPr>
          <a:xfrm>
            <a:off x="5741060" y="993304"/>
            <a:ext cx="1783268" cy="37754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angular"/>
          <p:cNvCxnSpPr>
            <a:stCxn id="10" idx="1"/>
            <a:endCxn id="17" idx="0"/>
          </p:cNvCxnSpPr>
          <p:nvPr/>
        </p:nvCxnSpPr>
        <p:spPr>
          <a:xfrm rot="10800000" flipV="1">
            <a:off x="1691680" y="993303"/>
            <a:ext cx="1817132" cy="37754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559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07504" y="2348880"/>
            <a:ext cx="1656184" cy="223224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Capacitación</a:t>
            </a:r>
            <a:endParaRPr lang="es-MX" dirty="0"/>
          </a:p>
        </p:txBody>
      </p:sp>
      <p:sp>
        <p:nvSpPr>
          <p:cNvPr id="5" name="4 Rectángulo redondeado"/>
          <p:cNvSpPr/>
          <p:nvPr/>
        </p:nvSpPr>
        <p:spPr>
          <a:xfrm>
            <a:off x="2195736" y="764704"/>
            <a:ext cx="1944216" cy="9361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Transmisión de información</a:t>
            </a:r>
            <a:endParaRPr lang="es-MX" dirty="0"/>
          </a:p>
        </p:txBody>
      </p:sp>
      <p:sp>
        <p:nvSpPr>
          <p:cNvPr id="6" name="5 Rectángulo redondeado"/>
          <p:cNvSpPr/>
          <p:nvPr/>
        </p:nvSpPr>
        <p:spPr>
          <a:xfrm>
            <a:off x="2195736" y="2204864"/>
            <a:ext cx="1944216" cy="9361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Desarrollar habilidades</a:t>
            </a:r>
            <a:endParaRPr lang="es-MX" dirty="0"/>
          </a:p>
        </p:txBody>
      </p:sp>
      <p:sp>
        <p:nvSpPr>
          <p:cNvPr id="7" name="6 Rectángulo redondeado"/>
          <p:cNvSpPr/>
          <p:nvPr/>
        </p:nvSpPr>
        <p:spPr>
          <a:xfrm>
            <a:off x="2195736" y="3645024"/>
            <a:ext cx="1944216" cy="10081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Desarrollar actitudes</a:t>
            </a:r>
            <a:endParaRPr lang="es-MX" dirty="0"/>
          </a:p>
        </p:txBody>
      </p:sp>
      <p:sp>
        <p:nvSpPr>
          <p:cNvPr id="8" name="7 Rectángulo redondeado"/>
          <p:cNvSpPr/>
          <p:nvPr/>
        </p:nvSpPr>
        <p:spPr>
          <a:xfrm>
            <a:off x="2267744" y="5229200"/>
            <a:ext cx="1944216" cy="10081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Desarrollar conceptos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4283968" y="692696"/>
            <a:ext cx="47880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700" b="1" i="1" dirty="0" smtClean="0"/>
              <a:t>Aumentar el conocimiento de las personas</a:t>
            </a:r>
            <a:r>
              <a:rPr lang="es-MX" sz="1700" b="1" dirty="0" smtClean="0"/>
              <a:t>:</a:t>
            </a:r>
          </a:p>
          <a:p>
            <a:r>
              <a:rPr lang="es-MX" sz="1700" dirty="0" smtClean="0"/>
              <a:t>Información acerca de la organización, sus productos/servicios y sus políticas y directrices, reglas, reglamentos y clientes. </a:t>
            </a:r>
            <a:endParaRPr lang="es-MX" sz="17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4309726" y="2122251"/>
            <a:ext cx="47880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700" b="1" i="1" dirty="0" smtClean="0"/>
              <a:t>Mejorar las habilidades y destrezas:</a:t>
            </a:r>
            <a:endParaRPr lang="es-MX" sz="1700" b="1" dirty="0" smtClean="0"/>
          </a:p>
          <a:p>
            <a:r>
              <a:rPr lang="es-MX" sz="1700" dirty="0" smtClean="0"/>
              <a:t>Preparar para la ejecución y la operación de tareas, manejo de equipamientos, máquinas y herramientas.</a:t>
            </a:r>
            <a:endParaRPr lang="es-MX" sz="17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279989" y="3579693"/>
            <a:ext cx="478802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700" b="1" i="1" dirty="0" smtClean="0"/>
              <a:t>Desarrollar/modificar comportamientos:</a:t>
            </a:r>
            <a:endParaRPr lang="es-MX" sz="1700" b="1" dirty="0" smtClean="0"/>
          </a:p>
          <a:p>
            <a:r>
              <a:rPr lang="es-MX" sz="1700" dirty="0" smtClean="0"/>
              <a:t>Cambio de actitudes negativas a actitudes favorables, de concientización y sensibilización de las personas, los clientes internos y los externos.</a:t>
            </a:r>
            <a:endParaRPr lang="es-MX" sz="17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279989" y="5229200"/>
            <a:ext cx="478802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700" b="1" i="1" dirty="0" smtClean="0"/>
              <a:t>Elevar el nivel de abstracción:</a:t>
            </a:r>
            <a:endParaRPr lang="es-MX" sz="1700" b="1" dirty="0" smtClean="0"/>
          </a:p>
          <a:p>
            <a:r>
              <a:rPr lang="es-MX" sz="1700" dirty="0" smtClean="0"/>
              <a:t>Desarrollar ideas y conceptos para ayudar a las personas a pensar en términos globales y amplios.</a:t>
            </a:r>
            <a:endParaRPr lang="es-MX" sz="1700" dirty="0"/>
          </a:p>
        </p:txBody>
      </p:sp>
      <p:cxnSp>
        <p:nvCxnSpPr>
          <p:cNvPr id="14" name="13 Conector recto"/>
          <p:cNvCxnSpPr/>
          <p:nvPr/>
        </p:nvCxnSpPr>
        <p:spPr>
          <a:xfrm>
            <a:off x="1907704" y="1298231"/>
            <a:ext cx="72008" cy="4435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1763688" y="3465004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1907704" y="1298231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1943708" y="2692224"/>
            <a:ext cx="1800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1979712" y="571389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1979712" y="414908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9" idx="1"/>
            <a:endCxn id="9" idx="1"/>
          </p:cNvCxnSpPr>
          <p:nvPr/>
        </p:nvCxnSpPr>
        <p:spPr>
          <a:xfrm>
            <a:off x="4283968" y="1262083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4211960" y="1124744"/>
            <a:ext cx="977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endCxn id="10" idx="1"/>
          </p:cNvCxnSpPr>
          <p:nvPr/>
        </p:nvCxnSpPr>
        <p:spPr>
          <a:xfrm>
            <a:off x="4211960" y="2691637"/>
            <a:ext cx="9776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11" idx="1"/>
            <a:endCxn id="11" idx="1"/>
          </p:cNvCxnSpPr>
          <p:nvPr/>
        </p:nvCxnSpPr>
        <p:spPr>
          <a:xfrm>
            <a:off x="4279989" y="427988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>
            <a:stCxn id="7" idx="3"/>
          </p:cNvCxnSpPr>
          <p:nvPr/>
        </p:nvCxnSpPr>
        <p:spPr>
          <a:xfrm>
            <a:off x="4139952" y="414908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>
            <a:stCxn id="12" idx="1"/>
            <a:endCxn id="12" idx="1"/>
          </p:cNvCxnSpPr>
          <p:nvPr/>
        </p:nvCxnSpPr>
        <p:spPr>
          <a:xfrm>
            <a:off x="4279989" y="566778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>
            <a:off x="4258210" y="5733256"/>
            <a:ext cx="977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33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Etapas del Proceso de Capacitación</a:t>
            </a:r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3059832" y="1916832"/>
            <a:ext cx="2592288" cy="115212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1. Inventario de necesidades de capacitación que deben ser satisfechas</a:t>
            </a:r>
            <a:endParaRPr lang="es-MX" dirty="0"/>
          </a:p>
        </p:txBody>
      </p:sp>
      <p:sp>
        <p:nvSpPr>
          <p:cNvPr id="5" name="4 Rectángulo redondeado"/>
          <p:cNvSpPr/>
          <p:nvPr/>
        </p:nvSpPr>
        <p:spPr>
          <a:xfrm>
            <a:off x="6012160" y="3429000"/>
            <a:ext cx="2592288" cy="115212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2. Diseño del programa de capacitación</a:t>
            </a:r>
            <a:endParaRPr lang="es-MX" dirty="0"/>
          </a:p>
        </p:txBody>
      </p:sp>
      <p:sp>
        <p:nvSpPr>
          <p:cNvPr id="6" name="5 Rectángulo redondeado"/>
          <p:cNvSpPr/>
          <p:nvPr/>
        </p:nvSpPr>
        <p:spPr>
          <a:xfrm>
            <a:off x="3059832" y="4797152"/>
            <a:ext cx="2592288" cy="115212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3. Aplicación del programa de capacitación</a:t>
            </a:r>
            <a:endParaRPr lang="es-MX" dirty="0"/>
          </a:p>
        </p:txBody>
      </p:sp>
      <p:sp>
        <p:nvSpPr>
          <p:cNvPr id="7" name="6 Rectángulo redondeado"/>
          <p:cNvSpPr/>
          <p:nvPr/>
        </p:nvSpPr>
        <p:spPr>
          <a:xfrm>
            <a:off x="476863" y="3429000"/>
            <a:ext cx="2592288" cy="115212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4. Evaluación de los resultados de la capacitación</a:t>
            </a:r>
            <a:endParaRPr lang="es-MX" dirty="0"/>
          </a:p>
        </p:txBody>
      </p:sp>
      <p:cxnSp>
        <p:nvCxnSpPr>
          <p:cNvPr id="11" name="10 Conector angular"/>
          <p:cNvCxnSpPr>
            <a:stCxn id="4" idx="3"/>
            <a:endCxn id="5" idx="0"/>
          </p:cNvCxnSpPr>
          <p:nvPr/>
        </p:nvCxnSpPr>
        <p:spPr>
          <a:xfrm>
            <a:off x="5652120" y="2492896"/>
            <a:ext cx="1656184" cy="936104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angular"/>
          <p:cNvCxnSpPr>
            <a:stCxn id="5" idx="2"/>
            <a:endCxn id="6" idx="3"/>
          </p:cNvCxnSpPr>
          <p:nvPr/>
        </p:nvCxnSpPr>
        <p:spPr>
          <a:xfrm rot="5400000">
            <a:off x="6084168" y="4149080"/>
            <a:ext cx="792088" cy="1656184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angular"/>
          <p:cNvCxnSpPr>
            <a:stCxn id="6" idx="1"/>
            <a:endCxn id="7" idx="2"/>
          </p:cNvCxnSpPr>
          <p:nvPr/>
        </p:nvCxnSpPr>
        <p:spPr>
          <a:xfrm rot="10800000">
            <a:off x="1773008" y="4581128"/>
            <a:ext cx="1286825" cy="79208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angular"/>
          <p:cNvCxnSpPr>
            <a:stCxn id="7" idx="0"/>
            <a:endCxn id="4" idx="1"/>
          </p:cNvCxnSpPr>
          <p:nvPr/>
        </p:nvCxnSpPr>
        <p:spPr>
          <a:xfrm rot="5400000" flipH="1" flipV="1">
            <a:off x="1948367" y="2317536"/>
            <a:ext cx="936104" cy="128682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899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754451"/>
              </p:ext>
            </p:extLst>
          </p:nvPr>
        </p:nvGraphicFramePr>
        <p:xfrm>
          <a:off x="457200" y="1484784"/>
          <a:ext cx="6059016" cy="4551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6 Grupo"/>
          <p:cNvGrpSpPr/>
          <p:nvPr/>
        </p:nvGrpSpPr>
        <p:grpSpPr>
          <a:xfrm>
            <a:off x="6830350" y="2132856"/>
            <a:ext cx="2062130" cy="3888432"/>
            <a:chOff x="2106454" y="1302237"/>
            <a:chExt cx="2062130" cy="1317600"/>
          </a:xfrm>
        </p:grpSpPr>
        <p:sp>
          <p:nvSpPr>
            <p:cNvPr id="8" name="7 Rectángulo"/>
            <p:cNvSpPr/>
            <p:nvPr/>
          </p:nvSpPr>
          <p:spPr>
            <a:xfrm>
              <a:off x="2106454" y="1302237"/>
              <a:ext cx="2062130" cy="1317600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s-MX" b="1" i="1" dirty="0" smtClean="0"/>
                <a:t>Evaluación y control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MX" dirty="0" smtClean="0"/>
                <a:t>Monitoreo del proceso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MX" dirty="0" smtClean="0"/>
                <a:t>Evaluación y medición de resultados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MX" dirty="0" smtClean="0"/>
                <a:t>Comparación de la situación actual con la anterior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MX" sz="1600" dirty="0" smtClean="0"/>
                <a:t>Análisis de costos/beneficios</a:t>
              </a:r>
              <a:endParaRPr lang="es-MX" sz="1600" dirty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2106454" y="1302237"/>
              <a:ext cx="1846106" cy="1317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0020" tIns="160020" rIns="213360" bIns="240030" numCol="1" spcCol="1270" anchor="t" anchorCtr="0">
              <a:noAutofit/>
            </a:bodyPr>
            <a:lstStyle/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MX" sz="3000" kern="1200"/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MX" sz="3000" kern="1200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6830350" y="1538430"/>
            <a:ext cx="2062130" cy="594426"/>
            <a:chOff x="4211016" y="563794"/>
            <a:chExt cx="1846106" cy="738442"/>
          </a:xfrm>
        </p:grpSpPr>
        <p:sp>
          <p:nvSpPr>
            <p:cNvPr id="11" name="10 Rectángulo"/>
            <p:cNvSpPr/>
            <p:nvPr/>
          </p:nvSpPr>
          <p:spPr>
            <a:xfrm>
              <a:off x="4211016" y="563794"/>
              <a:ext cx="1846106" cy="738442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s-MX" dirty="0" smtClean="0"/>
                <a:t>Evaluación de los resultados</a:t>
              </a:r>
              <a:endParaRPr lang="es-MX" dirty="0"/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4211016" y="563794"/>
              <a:ext cx="1846106" cy="73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3360" tIns="121920" rIns="213360" bIns="12192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3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91385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576</TotalTime>
  <Words>2406</Words>
  <Application>Microsoft Office PowerPoint</Application>
  <PresentationFormat>Presentación en pantalla (4:3)</PresentationFormat>
  <Paragraphs>399</Paragraphs>
  <Slides>35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41" baseType="lpstr">
      <vt:lpstr>Arial</vt:lpstr>
      <vt:lpstr>Calibri</vt:lpstr>
      <vt:lpstr>Constantia</vt:lpstr>
      <vt:lpstr>Wingdings</vt:lpstr>
      <vt:lpstr>Wingdings 2</vt:lpstr>
      <vt:lpstr>Flujo</vt:lpstr>
      <vt:lpstr>DESARROLLO DE LAS PERSONAS</vt:lpstr>
      <vt:lpstr>Presentación de PowerPoint</vt:lpstr>
      <vt:lpstr>Los estratos del Desarrollo</vt:lpstr>
      <vt:lpstr>CAPACITACION</vt:lpstr>
      <vt:lpstr>Factores que afectan la capacitación y el desarrollo</vt:lpstr>
      <vt:lpstr>Presentación de PowerPoint</vt:lpstr>
      <vt:lpstr>Presentación de PowerPoint</vt:lpstr>
      <vt:lpstr>Etapas del Proceso de Capacitación</vt:lpstr>
      <vt:lpstr>Presentación de PowerPoint</vt:lpstr>
      <vt:lpstr>DNC</vt:lpstr>
      <vt:lpstr>Clasificación de la tecnología educativa de la capacitación</vt:lpstr>
      <vt:lpstr>Medidas para evaluar la capacitación</vt:lpstr>
      <vt:lpstr>Evaluación de los resultados de la capacitación</vt:lpstr>
      <vt:lpstr>Tendencias de la capacitación</vt:lpstr>
      <vt:lpstr>DESARROLLO DE LAS PERSONAS Y DE LAS ORGANIZACIONES</vt:lpstr>
      <vt:lpstr>Cómo crear una estructura para la creatividad en la organización</vt:lpstr>
      <vt:lpstr>Presentación de PowerPoint</vt:lpstr>
      <vt:lpstr>Los niveles de innovación en las organizaciones</vt:lpstr>
      <vt:lpstr>El proceso de innovación</vt:lpstr>
      <vt:lpstr>Sugerencias para incentivar la creatividad organizacional</vt:lpstr>
      <vt:lpstr>Fases del proceso de cambio</vt:lpstr>
      <vt:lpstr>FUERZAS POSITIVAS Y NEGATIVAS EN EL PROCESO DE CAMBIO</vt:lpstr>
      <vt:lpstr>DESARROLLO DE PERSONAS</vt:lpstr>
      <vt:lpstr>Presentación de PowerPoint</vt:lpstr>
      <vt:lpstr>DESARROLLO DE CARRERA</vt:lpstr>
      <vt:lpstr>DESARROLLO ORGANIZACIONAL</vt:lpstr>
      <vt:lpstr>DO </vt:lpstr>
      <vt:lpstr>El proceso de DO como un proceso de cambio</vt:lpstr>
      <vt:lpstr>Técnicas del D.O.</vt:lpstr>
      <vt:lpstr>Presentación de PowerPoint</vt:lpstr>
      <vt:lpstr>Principales características del DO</vt:lpstr>
      <vt:lpstr>Factores que mejoran la competencia individual</vt:lpstr>
      <vt:lpstr>Limitaciones del DO</vt:lpstr>
      <vt:lpstr>Medidas para mejorar la calidad del DO</vt:lpstr>
      <vt:lpstr>FELIZ DESCANSO!!</vt:lpstr>
    </vt:vector>
  </TitlesOfParts>
  <Company>STPS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LAS PERSONAS</dc:title>
  <dc:creator>rochoa</dc:creator>
  <cp:lastModifiedBy>Arturo Martinez Hernandez</cp:lastModifiedBy>
  <cp:revision>44</cp:revision>
  <dcterms:created xsi:type="dcterms:W3CDTF">2014-04-03T17:05:41Z</dcterms:created>
  <dcterms:modified xsi:type="dcterms:W3CDTF">2015-03-03T15:43:06Z</dcterms:modified>
</cp:coreProperties>
</file>