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1" r:id="rId2"/>
    <p:sldId id="264" r:id="rId3"/>
    <p:sldId id="262" r:id="rId4"/>
    <p:sldId id="256" r:id="rId5"/>
    <p:sldId id="257" r:id="rId6"/>
    <p:sldId id="258" r:id="rId7"/>
    <p:sldId id="259" r:id="rId8"/>
    <p:sldId id="260"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0" d="100"/>
          <a:sy n="40" d="100"/>
        </p:scale>
        <p:origin x="822"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ED1A075F-1E9A-42BE-9244-9E76A7F63FBE}" type="datetimeFigureOut">
              <a:rPr lang="es-ES" smtClean="0"/>
              <a:t>12/09/2014</a:t>
            </a:fld>
            <a:endParaRPr lang="es-ES"/>
          </a:p>
        </p:txBody>
      </p:sp>
      <p:sp>
        <p:nvSpPr>
          <p:cNvPr id="5" name="Footer Placeholder 4"/>
          <p:cNvSpPr>
            <a:spLocks noGrp="1"/>
          </p:cNvSpPr>
          <p:nvPr>
            <p:ph type="ftr" sz="quarter" idx="11"/>
          </p:nvPr>
        </p:nvSpPr>
        <p:spPr>
          <a:xfrm>
            <a:off x="914400" y="4323846"/>
            <a:ext cx="4880610" cy="365125"/>
          </a:xfrm>
        </p:spPr>
        <p:txBody>
          <a:bodyPr/>
          <a:lstStyle/>
          <a:p>
            <a:endParaRPr lang="es-ES"/>
          </a:p>
        </p:txBody>
      </p:sp>
      <p:sp>
        <p:nvSpPr>
          <p:cNvPr id="6" name="Slide Number Placeholder 5"/>
          <p:cNvSpPr>
            <a:spLocks noGrp="1"/>
          </p:cNvSpPr>
          <p:nvPr>
            <p:ph type="sldNum" sz="quarter" idx="12"/>
          </p:nvPr>
        </p:nvSpPr>
        <p:spPr>
          <a:xfrm>
            <a:off x="6057900" y="1430867"/>
            <a:ext cx="2171700" cy="365125"/>
          </a:xfrm>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405772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1A075F-1E9A-42BE-9244-9E76A7F63FBE}" type="datetimeFigureOut">
              <a:rPr lang="es-ES" smtClean="0"/>
              <a:t>12/09/2014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418821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ED1A075F-1E9A-42BE-9244-9E76A7F63FBE}" type="datetimeFigureOut">
              <a:rPr lang="es-ES" smtClean="0"/>
              <a:t>12/09/2014</a:t>
            </a:fld>
            <a:endParaRPr lang="es-ES"/>
          </a:p>
        </p:txBody>
      </p:sp>
      <p:sp>
        <p:nvSpPr>
          <p:cNvPr id="6" name="Footer Placeholder 5"/>
          <p:cNvSpPr>
            <a:spLocks noGrp="1"/>
          </p:cNvSpPr>
          <p:nvPr>
            <p:ph type="ftr" sz="quarter" idx="11"/>
          </p:nvPr>
        </p:nvSpPr>
        <p:spPr>
          <a:xfrm>
            <a:off x="594360" y="381001"/>
            <a:ext cx="4830656" cy="365125"/>
          </a:xfrm>
        </p:spPr>
        <p:txBody>
          <a:bodyPr/>
          <a:lstStyle/>
          <a:p>
            <a:endParaRPr lang="es-ES"/>
          </a:p>
        </p:txBody>
      </p:sp>
      <p:sp>
        <p:nvSpPr>
          <p:cNvPr id="7" name="Slide Number Placeholder 6"/>
          <p:cNvSpPr>
            <a:spLocks noGrp="1"/>
          </p:cNvSpPr>
          <p:nvPr>
            <p:ph type="sldNum" sz="quarter" idx="12"/>
          </p:nvPr>
        </p:nvSpPr>
        <p:spPr>
          <a:xfrm>
            <a:off x="7882466" y="381001"/>
            <a:ext cx="667174" cy="365125"/>
          </a:xfrm>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243261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ED1A075F-1E9A-42BE-9244-9E76A7F63FBE}" type="datetimeFigureOut">
              <a:rPr lang="es-ES" smtClean="0"/>
              <a:t>12/09/2014</a:t>
            </a:fld>
            <a:endParaRPr lang="es-ES"/>
          </a:p>
        </p:txBody>
      </p:sp>
      <p:sp>
        <p:nvSpPr>
          <p:cNvPr id="6" name="Footer Placeholder 5"/>
          <p:cNvSpPr>
            <a:spLocks noGrp="1"/>
          </p:cNvSpPr>
          <p:nvPr>
            <p:ph type="ftr" sz="quarter" idx="11"/>
          </p:nvPr>
        </p:nvSpPr>
        <p:spPr>
          <a:xfrm>
            <a:off x="594360" y="379438"/>
            <a:ext cx="4830656" cy="365125"/>
          </a:xfrm>
        </p:spPr>
        <p:txBody>
          <a:bodyPr/>
          <a:lstStyle/>
          <a:p>
            <a:endParaRPr lang="es-ES"/>
          </a:p>
        </p:txBody>
      </p:sp>
      <p:sp>
        <p:nvSpPr>
          <p:cNvPr id="7" name="Slide Number Placeholder 6"/>
          <p:cNvSpPr>
            <a:spLocks noGrp="1"/>
          </p:cNvSpPr>
          <p:nvPr>
            <p:ph type="sldNum" sz="quarter" idx="12"/>
          </p:nvPr>
        </p:nvSpPr>
        <p:spPr>
          <a:xfrm>
            <a:off x="7882466" y="381001"/>
            <a:ext cx="667174" cy="365125"/>
          </a:xfrm>
        </p:spPr>
        <p:txBody>
          <a:bodyPr/>
          <a:lstStyle/>
          <a:p>
            <a:fld id="{08730078-4048-4769-A745-34C7B56CD9F1}" type="slidenum">
              <a:rPr lang="es-ES" smtClean="0"/>
              <a:t>‹Nº›</a:t>
            </a:fld>
            <a:endParaRPr lang="es-E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2043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ED1A075F-1E9A-42BE-9244-9E76A7F63FBE}" type="datetimeFigureOut">
              <a:rPr lang="es-ES" smtClean="0"/>
              <a:t>12/09/2014</a:t>
            </a:fld>
            <a:endParaRPr lang="es-ES"/>
          </a:p>
        </p:txBody>
      </p:sp>
      <p:sp>
        <p:nvSpPr>
          <p:cNvPr id="6" name="Footer Placeholder 5"/>
          <p:cNvSpPr>
            <a:spLocks noGrp="1"/>
          </p:cNvSpPr>
          <p:nvPr>
            <p:ph type="ftr" sz="quarter" idx="11"/>
          </p:nvPr>
        </p:nvSpPr>
        <p:spPr>
          <a:xfrm>
            <a:off x="594360" y="378884"/>
            <a:ext cx="4830656" cy="365125"/>
          </a:xfrm>
        </p:spPr>
        <p:txBody>
          <a:bodyPr/>
          <a:lstStyle/>
          <a:p>
            <a:endParaRPr lang="es-ES"/>
          </a:p>
        </p:txBody>
      </p:sp>
      <p:sp>
        <p:nvSpPr>
          <p:cNvPr id="7" name="Slide Number Placeholder 6"/>
          <p:cNvSpPr>
            <a:spLocks noGrp="1"/>
          </p:cNvSpPr>
          <p:nvPr>
            <p:ph type="sldNum" sz="quarter" idx="12"/>
          </p:nvPr>
        </p:nvSpPr>
        <p:spPr>
          <a:xfrm>
            <a:off x="7882466" y="381001"/>
            <a:ext cx="667174" cy="365125"/>
          </a:xfrm>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1201173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D1A075F-1E9A-42BE-9244-9E76A7F63FBE}" type="datetimeFigureOut">
              <a:rPr lang="es-ES" smtClean="0"/>
              <a:t>12/09/2014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2957857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D1A075F-1E9A-42BE-9244-9E76A7F63FBE}" type="datetimeFigureOut">
              <a:rPr lang="es-ES" smtClean="0"/>
              <a:t>12/09/2014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3997024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1A075F-1E9A-42BE-9244-9E76A7F63FBE}" type="datetimeFigureOut">
              <a:rPr lang="es-ES" smtClean="0"/>
              <a:t>12/09/2014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353662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D1A075F-1E9A-42BE-9244-9E76A7F63FBE}" type="datetimeFigureOut">
              <a:rPr lang="es-ES" smtClean="0"/>
              <a:t>12/09/2014</a:t>
            </a:fld>
            <a:endParaRPr lang="es-ES"/>
          </a:p>
        </p:txBody>
      </p:sp>
      <p:sp>
        <p:nvSpPr>
          <p:cNvPr id="5" name="Footer Placeholder 4"/>
          <p:cNvSpPr>
            <a:spLocks noGrp="1"/>
          </p:cNvSpPr>
          <p:nvPr>
            <p:ph type="ftr" sz="quarter" idx="11"/>
          </p:nvPr>
        </p:nvSpPr>
        <p:spPr>
          <a:xfrm>
            <a:off x="594360" y="381001"/>
            <a:ext cx="4830656" cy="365125"/>
          </a:xfrm>
        </p:spPr>
        <p:txBody>
          <a:bodyPr/>
          <a:lstStyle/>
          <a:p>
            <a:endParaRPr lang="es-ES"/>
          </a:p>
        </p:txBody>
      </p:sp>
      <p:sp>
        <p:nvSpPr>
          <p:cNvPr id="6" name="Slide Number Placeholder 5"/>
          <p:cNvSpPr>
            <a:spLocks noGrp="1"/>
          </p:cNvSpPr>
          <p:nvPr>
            <p:ph type="sldNum" sz="quarter" idx="12"/>
          </p:nvPr>
        </p:nvSpPr>
        <p:spPr>
          <a:xfrm>
            <a:off x="7882466" y="381001"/>
            <a:ext cx="667174" cy="365125"/>
          </a:xfrm>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68558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1A075F-1E9A-42BE-9244-9E76A7F63FBE}" type="datetimeFigureOut">
              <a:rPr lang="es-ES" smtClean="0"/>
              <a:t>12/09/2014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153610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D1A075F-1E9A-42BE-9244-9E76A7F63FBE}" type="datetimeFigureOut">
              <a:rPr lang="es-ES" smtClean="0"/>
              <a:t>12/09/2014</a:t>
            </a:fld>
            <a:endParaRPr lang="es-ES"/>
          </a:p>
        </p:txBody>
      </p:sp>
      <p:sp>
        <p:nvSpPr>
          <p:cNvPr id="5" name="Footer Placeholder 4"/>
          <p:cNvSpPr>
            <a:spLocks noGrp="1"/>
          </p:cNvSpPr>
          <p:nvPr>
            <p:ph type="ftr" sz="quarter" idx="11"/>
          </p:nvPr>
        </p:nvSpPr>
        <p:spPr>
          <a:xfrm>
            <a:off x="594360" y="381001"/>
            <a:ext cx="4830656" cy="365125"/>
          </a:xfrm>
        </p:spPr>
        <p:txBody>
          <a:bodyPr/>
          <a:lstStyle/>
          <a:p>
            <a:endParaRPr lang="es-ES"/>
          </a:p>
        </p:txBody>
      </p:sp>
      <p:sp>
        <p:nvSpPr>
          <p:cNvPr id="6" name="Slide Number Placeholder 5"/>
          <p:cNvSpPr>
            <a:spLocks noGrp="1"/>
          </p:cNvSpPr>
          <p:nvPr>
            <p:ph type="sldNum" sz="quarter" idx="12"/>
          </p:nvPr>
        </p:nvSpPr>
        <p:spPr>
          <a:xfrm>
            <a:off x="7882466" y="381001"/>
            <a:ext cx="667173" cy="365125"/>
          </a:xfrm>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69667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D1A075F-1E9A-42BE-9244-9E76A7F63FBE}" type="datetimeFigureOut">
              <a:rPr lang="es-ES" smtClean="0"/>
              <a:t>12/09/2014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258183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94359" y="3132667"/>
            <a:ext cx="3910579" cy="31309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2098" y="3132667"/>
            <a:ext cx="3907541" cy="31309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D1A075F-1E9A-42BE-9244-9E76A7F63FBE}" type="datetimeFigureOut">
              <a:rPr lang="es-ES" smtClean="0"/>
              <a:t>12/09/2014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1405154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D1A075F-1E9A-42BE-9244-9E76A7F63FBE}" type="datetimeFigureOut">
              <a:rPr lang="es-ES" smtClean="0"/>
              <a:t>12/09/2014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306102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A075F-1E9A-42BE-9244-9E76A7F63FBE}" type="datetimeFigureOut">
              <a:rPr lang="es-ES" smtClean="0"/>
              <a:t>12/09/2014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341295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1A075F-1E9A-42BE-9244-9E76A7F63FBE}" type="datetimeFigureOut">
              <a:rPr lang="es-ES" smtClean="0"/>
              <a:t>12/09/2014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364428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D1A075F-1E9A-42BE-9244-9E76A7F63FBE}" type="datetimeFigureOut">
              <a:rPr lang="es-ES" smtClean="0"/>
              <a:t>12/09/2014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8730078-4048-4769-A745-34C7B56CD9F1}" type="slidenum">
              <a:rPr lang="es-ES" smtClean="0"/>
              <a:t>‹Nº›</a:t>
            </a:fld>
            <a:endParaRPr lang="es-ES"/>
          </a:p>
        </p:txBody>
      </p:sp>
    </p:spTree>
    <p:extLst>
      <p:ext uri="{BB962C8B-B14F-4D97-AF65-F5344CB8AC3E}">
        <p14:creationId xmlns:p14="http://schemas.microsoft.com/office/powerpoint/2010/main" val="24858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D1A075F-1E9A-42BE-9244-9E76A7F63FBE}" type="datetimeFigureOut">
              <a:rPr lang="es-ES" smtClean="0"/>
              <a:t>12/09/2014</a:t>
            </a:fld>
            <a:endParaRPr lang="es-E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8730078-4048-4769-A745-34C7B56CD9F1}" type="slidenum">
              <a:rPr lang="es-ES" smtClean="0"/>
              <a:t>‹Nº›</a:t>
            </a:fld>
            <a:endParaRPr lang="es-ES"/>
          </a:p>
        </p:txBody>
      </p:sp>
    </p:spTree>
    <p:extLst>
      <p:ext uri="{BB962C8B-B14F-4D97-AF65-F5344CB8AC3E}">
        <p14:creationId xmlns:p14="http://schemas.microsoft.com/office/powerpoint/2010/main" val="398632957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MX" dirty="0" smtClean="0"/>
              <a:t>Evaluación de 360°</a:t>
            </a:r>
            <a:endParaRPr lang="es-MX" dirty="0"/>
          </a:p>
        </p:txBody>
      </p:sp>
      <p:sp>
        <p:nvSpPr>
          <p:cNvPr id="5" name="Subtítulo 4"/>
          <p:cNvSpPr>
            <a:spLocks noGrp="1"/>
          </p:cNvSpPr>
          <p:nvPr>
            <p:ph type="subTitle" idx="1"/>
          </p:nvPr>
        </p:nvSpPr>
        <p:spPr/>
        <p:txBody>
          <a:bodyPr>
            <a:normAutofit fontScale="47500" lnSpcReduction="20000"/>
          </a:bodyPr>
          <a:lstStyle/>
          <a:p>
            <a:pPr marL="457200" indent="-457200">
              <a:buFont typeface="Arial" panose="020B0604020202020204" pitchFamily="34" charset="0"/>
              <a:buChar char="•"/>
            </a:pPr>
            <a:r>
              <a:rPr lang="es-MX" dirty="0" smtClean="0"/>
              <a:t>Sandra Areli Aranda Alemán 272232</a:t>
            </a:r>
          </a:p>
          <a:p>
            <a:pPr marL="457200" indent="-457200">
              <a:buFont typeface="Arial" panose="020B0604020202020204" pitchFamily="34" charset="0"/>
              <a:buChar char="•"/>
            </a:pPr>
            <a:r>
              <a:rPr lang="es-MX" dirty="0" smtClean="0"/>
              <a:t>Reyna </a:t>
            </a:r>
            <a:r>
              <a:rPr lang="es-MX" dirty="0" err="1" smtClean="0"/>
              <a:t>Nohemi</a:t>
            </a:r>
            <a:r>
              <a:rPr lang="es-MX" dirty="0" smtClean="0"/>
              <a:t> Duarte Soto 272157</a:t>
            </a:r>
          </a:p>
          <a:p>
            <a:pPr marL="457200" indent="-457200">
              <a:buFont typeface="Arial" panose="020B0604020202020204" pitchFamily="34" charset="0"/>
              <a:buChar char="•"/>
            </a:pPr>
            <a:r>
              <a:rPr lang="es-MX" dirty="0" err="1" smtClean="0"/>
              <a:t>Maryangel</a:t>
            </a:r>
            <a:r>
              <a:rPr lang="es-MX" dirty="0" smtClean="0"/>
              <a:t> </a:t>
            </a:r>
            <a:r>
              <a:rPr lang="es-MX" dirty="0" err="1" smtClean="0"/>
              <a:t>Falomir</a:t>
            </a:r>
            <a:r>
              <a:rPr lang="es-MX" dirty="0" smtClean="0"/>
              <a:t> Talamantes </a:t>
            </a:r>
            <a:endParaRPr lang="es-MX" dirty="0"/>
          </a:p>
        </p:txBody>
      </p:sp>
    </p:spTree>
    <p:extLst>
      <p:ext uri="{BB962C8B-B14F-4D97-AF65-F5344CB8AC3E}">
        <p14:creationId xmlns:p14="http://schemas.microsoft.com/office/powerpoint/2010/main" val="2549257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4554832"/>
          </a:xfrm>
        </p:spPr>
        <p:txBody>
          <a:bodyPr>
            <a:normAutofit/>
          </a:bodyPr>
          <a:lstStyle/>
          <a:p>
            <a:endParaRPr lang="es-MX" dirty="0" smtClean="0"/>
          </a:p>
          <a:p>
            <a:endParaRPr lang="es-MX" dirty="0" smtClean="0"/>
          </a:p>
          <a:p>
            <a:r>
              <a:rPr lang="es-MX" dirty="0" smtClean="0"/>
              <a:t>evaluación de 360 grados es una herramienta extraordinaria para medir las competencias de los líderes de una organización, ya que considera a todos aquellos puestos que tienen relación directa con el evaluado (clientes internos, colaboradores y Jefes), solicitando retroalimentación sobre su desempeño en las competencias clave del puesto. Se llama evaluación de 360 grados o evaluación integral ya que considera todas las relaciones representativas que tiene el líder o evaluado a su alrededor.</a:t>
            </a:r>
          </a:p>
          <a:p>
            <a:endParaRPr lang="es-MX" dirty="0" smtClean="0"/>
          </a:p>
          <a:p>
            <a:endParaRPr lang="es-MX" dirty="0"/>
          </a:p>
        </p:txBody>
      </p:sp>
    </p:spTree>
    <p:extLst>
      <p:ext uri="{BB962C8B-B14F-4D97-AF65-F5344CB8AC3E}">
        <p14:creationId xmlns:p14="http://schemas.microsoft.com/office/powerpoint/2010/main" val="4124738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196752"/>
            <a:ext cx="8183880" cy="1080120"/>
          </a:xfrm>
        </p:spPr>
        <p:txBody>
          <a:bodyPr>
            <a:normAutofit/>
          </a:bodyPr>
          <a:lstStyle/>
          <a:p>
            <a:pPr algn="ctr">
              <a:buNone/>
            </a:pPr>
            <a:r>
              <a:rPr lang="es-MX" dirty="0" smtClean="0"/>
              <a:t>Las etapas de la evaluación de 360 grados, definidas y manejadas por </a:t>
            </a:r>
            <a:r>
              <a:rPr lang="es-MX" dirty="0" err="1" smtClean="0"/>
              <a:t>HumanSmart</a:t>
            </a:r>
            <a:r>
              <a:rPr lang="es-MX" dirty="0" smtClean="0"/>
              <a:t> se describen a continuación.</a:t>
            </a:r>
          </a:p>
          <a:p>
            <a:endParaRPr lang="es-MX" dirty="0"/>
          </a:p>
        </p:txBody>
      </p:sp>
      <p:sp>
        <p:nvSpPr>
          <p:cNvPr id="4" name="3 Flecha abajo"/>
          <p:cNvSpPr/>
          <p:nvPr/>
        </p:nvSpPr>
        <p:spPr>
          <a:xfrm>
            <a:off x="2627784" y="2996952"/>
            <a:ext cx="4176464" cy="2592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17580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941168"/>
            <a:ext cx="8183880" cy="1051560"/>
          </a:xfrm>
        </p:spPr>
        <p:txBody>
          <a:bodyPr>
            <a:normAutofit/>
          </a:bodyPr>
          <a:lstStyle/>
          <a:p>
            <a:r>
              <a:rPr lang="es-MX" sz="4800" dirty="0" smtClean="0"/>
              <a:t>#1 PREPARACIÓN.</a:t>
            </a:r>
            <a:endParaRPr lang="es-MX" sz="4800" dirty="0"/>
          </a:p>
        </p:txBody>
      </p:sp>
      <p:pic>
        <p:nvPicPr>
          <p:cNvPr id="4" name="3 Imagen" descr="http://humansmart.com.mx/imagesnew2/0/0/0/1/1/3/7/2/5/5/preparaci%C3%B3n1.jpg"/>
          <p:cNvPicPr/>
          <p:nvPr/>
        </p:nvPicPr>
        <p:blipFill>
          <a:blip r:embed="rId2" cstate="print"/>
          <a:srcRect/>
          <a:stretch>
            <a:fillRect/>
          </a:stretch>
        </p:blipFill>
        <p:spPr bwMode="auto">
          <a:xfrm>
            <a:off x="1835696" y="1124744"/>
            <a:ext cx="5328591" cy="3528392"/>
          </a:xfrm>
          <a:prstGeom prst="rect">
            <a:avLst/>
          </a:prstGeom>
          <a:noFill/>
          <a:ln w="9525">
            <a:noFill/>
            <a:miter lim="800000"/>
            <a:headEnd/>
            <a:tailEnd/>
          </a:ln>
        </p:spPr>
      </p:pic>
    </p:spTree>
    <p:extLst>
      <p:ext uri="{BB962C8B-B14F-4D97-AF65-F5344CB8AC3E}">
        <p14:creationId xmlns:p14="http://schemas.microsoft.com/office/powerpoint/2010/main" val="1952188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183880" cy="6336704"/>
          </a:xfrm>
        </p:spPr>
        <p:txBody>
          <a:bodyPr>
            <a:normAutofit/>
          </a:bodyPr>
          <a:lstStyle/>
          <a:p>
            <a:pPr>
              <a:buNone/>
            </a:pPr>
            <a:endParaRPr lang="es-MX" dirty="0" smtClean="0"/>
          </a:p>
          <a:p>
            <a:r>
              <a:rPr lang="es-MX" u="sng" dirty="0" smtClean="0"/>
              <a:t>En esta etapa se deberá de definir cada paso a seguir y dar tiempos a todo el proceso de ejecución de la evaluación</a:t>
            </a:r>
            <a:r>
              <a:rPr lang="es-MX" dirty="0" smtClean="0"/>
              <a:t>.</a:t>
            </a:r>
          </a:p>
          <a:p>
            <a:endParaRPr lang="es-MX" dirty="0" smtClean="0"/>
          </a:p>
          <a:p>
            <a:r>
              <a:rPr lang="es-MX" dirty="0" smtClean="0"/>
              <a:t> Se deberán de analizar las </a:t>
            </a:r>
            <a:r>
              <a:rPr lang="es-MX" b="1" u="sng" dirty="0" smtClean="0"/>
              <a:t>competencias laborales</a:t>
            </a:r>
            <a:r>
              <a:rPr lang="es-MX" u="sng" dirty="0" smtClean="0"/>
              <a:t> clave por rol o por tipo de puesto</a:t>
            </a:r>
            <a:r>
              <a:rPr lang="es-MX" dirty="0" smtClean="0"/>
              <a:t>, así como las conductas observables que evaluarán las competencias.</a:t>
            </a:r>
          </a:p>
          <a:p>
            <a:endParaRPr lang="es-MX" dirty="0" smtClean="0"/>
          </a:p>
          <a:p>
            <a:r>
              <a:rPr lang="es-MX" dirty="0" smtClean="0"/>
              <a:t> En esta etapa hay que definir formatos de evaluación, evaluadores, evaluados, calendario, líder de proceso, entre otros aspectos más. </a:t>
            </a:r>
            <a:r>
              <a:rPr lang="es-MX" u="sng" dirty="0" smtClean="0"/>
              <a:t>El 80% del éxito de un proyecto de 360 radica en esta etapa, por que en ella se define los 6 pasos subsecuentes. </a:t>
            </a:r>
            <a:endParaRPr lang="es-MX" u="sng" dirty="0"/>
          </a:p>
        </p:txBody>
      </p:sp>
    </p:spTree>
    <p:extLst>
      <p:ext uri="{BB962C8B-B14F-4D97-AF65-F5344CB8AC3E}">
        <p14:creationId xmlns:p14="http://schemas.microsoft.com/office/powerpoint/2010/main" val="522511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5373216"/>
            <a:ext cx="8229600" cy="1143000"/>
          </a:xfrm>
        </p:spPr>
        <p:txBody>
          <a:bodyPr>
            <a:normAutofit/>
          </a:bodyPr>
          <a:lstStyle/>
          <a:p>
            <a:r>
              <a:rPr lang="es-MX" sz="4800" dirty="0" smtClean="0"/>
              <a:t>#2 SENSIBILIZACIÓN </a:t>
            </a:r>
            <a:endParaRPr lang="es-MX" sz="4800" dirty="0"/>
          </a:p>
        </p:txBody>
      </p:sp>
      <p:pic>
        <p:nvPicPr>
          <p:cNvPr id="4" name="3 Imagen" descr="http://humansmart.com.mx/imagesnew2/0/0/0/1/1/3/7/2/5/5/sensibilizaci%C3%B3n.jpg"/>
          <p:cNvPicPr/>
          <p:nvPr/>
        </p:nvPicPr>
        <p:blipFill>
          <a:blip r:embed="rId2" cstate="print"/>
          <a:srcRect/>
          <a:stretch>
            <a:fillRect/>
          </a:stretch>
        </p:blipFill>
        <p:spPr bwMode="auto">
          <a:xfrm>
            <a:off x="2123728" y="1124744"/>
            <a:ext cx="4880882" cy="3689568"/>
          </a:xfrm>
          <a:prstGeom prst="rect">
            <a:avLst/>
          </a:prstGeom>
          <a:noFill/>
          <a:ln w="9525">
            <a:noFill/>
            <a:miter lim="800000"/>
            <a:headEnd/>
            <a:tailEnd/>
          </a:ln>
        </p:spPr>
      </p:pic>
    </p:spTree>
    <p:extLst>
      <p:ext uri="{BB962C8B-B14F-4D97-AF65-F5344CB8AC3E}">
        <p14:creationId xmlns:p14="http://schemas.microsoft.com/office/powerpoint/2010/main" val="2806343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260648"/>
            <a:ext cx="8229600" cy="5976664"/>
          </a:xfrm>
        </p:spPr>
        <p:txBody>
          <a:bodyPr>
            <a:normAutofit/>
          </a:bodyPr>
          <a:lstStyle/>
          <a:p>
            <a:pPr>
              <a:buNone/>
            </a:pPr>
            <a:endParaRPr lang="es-MX" dirty="0" smtClean="0"/>
          </a:p>
          <a:p>
            <a:r>
              <a:rPr lang="es-MX" dirty="0" smtClean="0"/>
              <a:t>El objetivo del proceso de sensibilización  es que los evaluados como los evaluadores </a:t>
            </a:r>
            <a:r>
              <a:rPr lang="es-MX" u="sng" dirty="0" smtClean="0"/>
              <a:t>comprendan los beneficios de la evaluación 360 así como el impacto organizacional</a:t>
            </a:r>
            <a:r>
              <a:rPr lang="es-MX" dirty="0" smtClean="0"/>
              <a:t>. </a:t>
            </a:r>
          </a:p>
          <a:p>
            <a:endParaRPr lang="es-MX" dirty="0" smtClean="0"/>
          </a:p>
          <a:p>
            <a:r>
              <a:rPr lang="es-MX" dirty="0" smtClean="0"/>
              <a:t>Reducir la tensión emocional del evaluado ocasionada por ser observado y evidenciado es muy importante para el éxito del proyecto. En este proceso es donde vendes la idea  y das todos los argumentos lógicos necesarios para que te la compren, si este proceso se omite, es muy probable que la implementación de una evaluación de 360 grados no tenga los resultados deseados</a:t>
            </a:r>
            <a:endParaRPr lang="es-MX" dirty="0"/>
          </a:p>
        </p:txBody>
      </p:sp>
    </p:spTree>
    <p:extLst>
      <p:ext uri="{BB962C8B-B14F-4D97-AF65-F5344CB8AC3E}">
        <p14:creationId xmlns:p14="http://schemas.microsoft.com/office/powerpoint/2010/main" val="1785612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11560" y="5229200"/>
            <a:ext cx="8229600" cy="1143000"/>
          </a:xfrm>
        </p:spPr>
        <p:txBody>
          <a:bodyPr/>
          <a:lstStyle/>
          <a:p>
            <a:r>
              <a:rPr lang="es-MX" dirty="0" smtClean="0"/>
              <a:t>#3 PROCESO DE EVALUACIÓN.</a:t>
            </a:r>
            <a:endParaRPr lang="es-MX" dirty="0"/>
          </a:p>
        </p:txBody>
      </p:sp>
      <p:pic>
        <p:nvPicPr>
          <p:cNvPr id="4" name="3 Imagen" descr="http://humansmart.com.mx/imagesnew2/0/0/0/1/1/3/7/2/5/5/evaluacion.jpg"/>
          <p:cNvPicPr/>
          <p:nvPr/>
        </p:nvPicPr>
        <p:blipFill>
          <a:blip r:embed="rId2" cstate="print"/>
          <a:srcRect/>
          <a:stretch>
            <a:fillRect/>
          </a:stretch>
        </p:blipFill>
        <p:spPr bwMode="auto">
          <a:xfrm>
            <a:off x="1835696" y="764704"/>
            <a:ext cx="5024898" cy="3689568"/>
          </a:xfrm>
          <a:prstGeom prst="rect">
            <a:avLst/>
          </a:prstGeom>
          <a:noFill/>
          <a:ln w="9525">
            <a:noFill/>
            <a:miter lim="800000"/>
            <a:headEnd/>
            <a:tailEnd/>
          </a:ln>
        </p:spPr>
      </p:pic>
    </p:spTree>
    <p:extLst>
      <p:ext uri="{BB962C8B-B14F-4D97-AF65-F5344CB8AC3E}">
        <p14:creationId xmlns:p14="http://schemas.microsoft.com/office/powerpoint/2010/main" val="1372730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268760"/>
            <a:ext cx="8229600" cy="4824536"/>
          </a:xfrm>
        </p:spPr>
        <p:txBody>
          <a:bodyPr>
            <a:normAutofit/>
          </a:bodyPr>
          <a:lstStyle/>
          <a:p>
            <a:r>
              <a:rPr lang="es-MX" u="sng" dirty="0" smtClean="0"/>
              <a:t>Esta es la parte del proceso en que se envían a los evaluadores los formatos de evaluación, para que de acuerdo al rol que juegan en relación al evaluado, puedan dar una retroalimentación objetiva. </a:t>
            </a:r>
            <a:r>
              <a:rPr lang="es-MX" dirty="0" smtClean="0"/>
              <a:t>Hacer esto con papel y lápiz es tardado ya que requiere distribuir de manera manual los formatos, en </a:t>
            </a:r>
            <a:r>
              <a:rPr lang="es-MX" dirty="0" err="1" smtClean="0"/>
              <a:t>HumanSmart</a:t>
            </a:r>
            <a:r>
              <a:rPr lang="es-MX" dirty="0" smtClean="0"/>
              <a:t> tenemos un software en línea que administra todo el proceso y lo hace fácil y práctico.</a:t>
            </a:r>
            <a:endParaRPr lang="es-MX" dirty="0"/>
          </a:p>
        </p:txBody>
      </p:sp>
    </p:spTree>
    <p:extLst>
      <p:ext uri="{BB962C8B-B14F-4D97-AF65-F5344CB8AC3E}">
        <p14:creationId xmlns:p14="http://schemas.microsoft.com/office/powerpoint/2010/main" val="2046858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5301208"/>
            <a:ext cx="8229600" cy="1143000"/>
          </a:xfrm>
        </p:spPr>
        <p:txBody>
          <a:bodyPr/>
          <a:lstStyle/>
          <a:p>
            <a:r>
              <a:rPr lang="es-MX" dirty="0" smtClean="0"/>
              <a:t>#4 RECOLECCIÓN DE DATOS.</a:t>
            </a:r>
            <a:endParaRPr lang="es-MX" dirty="0"/>
          </a:p>
        </p:txBody>
      </p:sp>
      <p:pic>
        <p:nvPicPr>
          <p:cNvPr id="4" name="3 Imagen" descr="http://humansmart.com.mx/imagesnew2/0/0/0/1/1/3/7/2/5/5/230%20x%20345%20tecnologias%20de%20la%20informaci%C3%B3n2.jpg"/>
          <p:cNvPicPr/>
          <p:nvPr/>
        </p:nvPicPr>
        <p:blipFill>
          <a:blip r:embed="rId2" cstate="print"/>
          <a:srcRect/>
          <a:stretch>
            <a:fillRect/>
          </a:stretch>
        </p:blipFill>
        <p:spPr bwMode="auto">
          <a:xfrm>
            <a:off x="1619672" y="980728"/>
            <a:ext cx="5528954" cy="3833584"/>
          </a:xfrm>
          <a:prstGeom prst="rect">
            <a:avLst/>
          </a:prstGeom>
          <a:noFill/>
          <a:ln w="9525">
            <a:noFill/>
            <a:miter lim="800000"/>
            <a:headEnd/>
            <a:tailEnd/>
          </a:ln>
        </p:spPr>
      </p:pic>
    </p:spTree>
    <p:extLst>
      <p:ext uri="{BB962C8B-B14F-4D97-AF65-F5344CB8AC3E}">
        <p14:creationId xmlns:p14="http://schemas.microsoft.com/office/powerpoint/2010/main" val="3950271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196752"/>
            <a:ext cx="8229600" cy="4525963"/>
          </a:xfrm>
        </p:spPr>
        <p:txBody>
          <a:bodyPr>
            <a:normAutofit/>
          </a:bodyPr>
          <a:lstStyle/>
          <a:p>
            <a:pPr>
              <a:buNone/>
            </a:pPr>
            <a:endParaRPr lang="es-MX" dirty="0" smtClean="0"/>
          </a:p>
          <a:p>
            <a:r>
              <a:rPr lang="es-MX" dirty="0" smtClean="0"/>
              <a:t>Una vez que los evaluadores han hecho sus evaluaciones</a:t>
            </a:r>
            <a:r>
              <a:rPr lang="es-MX" u="sng" dirty="0" smtClean="0"/>
              <a:t>, es necesario recolectar todas las evaluaciones hechas para posteriormente procesarlas. </a:t>
            </a:r>
            <a:r>
              <a:rPr lang="es-MX" dirty="0" smtClean="0"/>
              <a:t>Es necesario hacer monitoreo constante del avance que está teniendo cada evaluador y avisar si tiene algún atraso o revisar si se está presentando alguna anomalía.</a:t>
            </a:r>
          </a:p>
          <a:p>
            <a:endParaRPr lang="es-MX" dirty="0"/>
          </a:p>
        </p:txBody>
      </p:sp>
    </p:spTree>
    <p:extLst>
      <p:ext uri="{BB962C8B-B14F-4D97-AF65-F5344CB8AC3E}">
        <p14:creationId xmlns:p14="http://schemas.microsoft.com/office/powerpoint/2010/main" val="1372217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¿Para que sirve?</a:t>
            </a:r>
            <a:endParaRPr lang="es-MX" dirty="0"/>
          </a:p>
        </p:txBody>
      </p:sp>
      <p:sp>
        <p:nvSpPr>
          <p:cNvPr id="3" name="Marcador de contenido 2"/>
          <p:cNvSpPr>
            <a:spLocks noGrp="1"/>
          </p:cNvSpPr>
          <p:nvPr>
            <p:ph idx="1"/>
          </p:nvPr>
        </p:nvSpPr>
        <p:spPr/>
        <p:txBody>
          <a:bodyPr>
            <a:normAutofit lnSpcReduction="10000"/>
          </a:bodyPr>
          <a:lstStyle/>
          <a:p>
            <a:r>
              <a:rPr lang="es-MX" dirty="0"/>
              <a:t>La evaluación de 360 grados, también conocida como evaluación integral, es una </a:t>
            </a:r>
            <a:r>
              <a:rPr lang="es-MX" dirty="0" smtClean="0"/>
              <a:t>herramienta cada </a:t>
            </a:r>
            <a:r>
              <a:rPr lang="es-MX" dirty="0"/>
              <a:t>día más utilizada por las organizaciones modernas. Los principales usos que se da a la </a:t>
            </a:r>
            <a:r>
              <a:rPr lang="es-MX" dirty="0" smtClean="0"/>
              <a:t>evaluación </a:t>
            </a:r>
            <a:r>
              <a:rPr lang="es-MX" dirty="0"/>
              <a:t>de 360 grados son las siguientes: </a:t>
            </a:r>
          </a:p>
          <a:p>
            <a:pPr marL="400050" lvl="1" indent="0">
              <a:buNone/>
            </a:pPr>
            <a:r>
              <a:rPr lang="es-MX" dirty="0"/>
              <a:t>• Medir el Desempeño del personal. </a:t>
            </a:r>
          </a:p>
          <a:p>
            <a:pPr marL="400050" lvl="1" indent="0">
              <a:buNone/>
            </a:pPr>
            <a:r>
              <a:rPr lang="es-MX" dirty="0"/>
              <a:t>• Medir las Competencias. </a:t>
            </a:r>
          </a:p>
          <a:p>
            <a:pPr marL="400050" lvl="1" indent="0">
              <a:buNone/>
            </a:pPr>
            <a:r>
              <a:rPr lang="es-MX" dirty="0"/>
              <a:t>• Diseñar Programas de Desarrollo. </a:t>
            </a:r>
          </a:p>
          <a:p>
            <a:r>
              <a:rPr lang="es-MX" dirty="0"/>
              <a:t>La evaluación de 360 grados pretende dar a los empleados una perspectiva de su desempeño lo </a:t>
            </a:r>
            <a:r>
              <a:rPr lang="es-MX" dirty="0" smtClean="0"/>
              <a:t>más </a:t>
            </a:r>
            <a:r>
              <a:rPr lang="es-MX" dirty="0"/>
              <a:t>adecuada posible, al obtener aportes desde todos los ángulos: Jefes, compañeros, </a:t>
            </a:r>
            <a:r>
              <a:rPr lang="es-MX" dirty="0" smtClean="0"/>
              <a:t>subordinados</a:t>
            </a:r>
            <a:r>
              <a:rPr lang="es-MX" dirty="0"/>
              <a:t>, clientes internos, etc. </a:t>
            </a:r>
          </a:p>
        </p:txBody>
      </p:sp>
    </p:spTree>
    <p:extLst>
      <p:ext uri="{BB962C8B-B14F-4D97-AF65-F5344CB8AC3E}">
        <p14:creationId xmlns:p14="http://schemas.microsoft.com/office/powerpoint/2010/main" val="90733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5157192"/>
            <a:ext cx="8229600" cy="1143000"/>
          </a:xfrm>
        </p:spPr>
        <p:txBody>
          <a:bodyPr/>
          <a:lstStyle/>
          <a:p>
            <a:r>
              <a:rPr lang="es-MX" dirty="0" smtClean="0"/>
              <a:t>#5 REPORTEO.</a:t>
            </a:r>
            <a:endParaRPr lang="es-MX" dirty="0"/>
          </a:p>
        </p:txBody>
      </p:sp>
      <p:pic>
        <p:nvPicPr>
          <p:cNvPr id="4" name="3 Imagen" descr="http://humansmart.com.mx/imagesnew2/0/0/0/1/1/3/7/2/5/5/reporteo.jpg"/>
          <p:cNvPicPr/>
          <p:nvPr/>
        </p:nvPicPr>
        <p:blipFill>
          <a:blip r:embed="rId2" cstate="print"/>
          <a:srcRect/>
          <a:stretch>
            <a:fillRect/>
          </a:stretch>
        </p:blipFill>
        <p:spPr bwMode="auto">
          <a:xfrm>
            <a:off x="1475656" y="1196752"/>
            <a:ext cx="5816986" cy="3689568"/>
          </a:xfrm>
          <a:prstGeom prst="rect">
            <a:avLst/>
          </a:prstGeom>
          <a:noFill/>
          <a:ln w="9525">
            <a:noFill/>
            <a:miter lim="800000"/>
            <a:headEnd/>
            <a:tailEnd/>
          </a:ln>
        </p:spPr>
      </p:pic>
    </p:spTree>
    <p:extLst>
      <p:ext uri="{BB962C8B-B14F-4D97-AF65-F5344CB8AC3E}">
        <p14:creationId xmlns:p14="http://schemas.microsoft.com/office/powerpoint/2010/main" val="4264385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764704"/>
            <a:ext cx="8291264" cy="5904656"/>
          </a:xfrm>
        </p:spPr>
        <p:txBody>
          <a:bodyPr>
            <a:normAutofit/>
          </a:bodyPr>
          <a:lstStyle/>
          <a:p>
            <a:r>
              <a:rPr lang="es-MX" u="sng" dirty="0" smtClean="0"/>
              <a:t>Proceso donde se recolecta toda la información</a:t>
            </a:r>
            <a:r>
              <a:rPr lang="es-MX" dirty="0" smtClean="0"/>
              <a:t>, se sintetiza y se acomoda de tal manera que nos pueda dar información estadística de tendencias y resultados de cada evaluado. </a:t>
            </a:r>
          </a:p>
          <a:p>
            <a:endParaRPr lang="es-MX" dirty="0" smtClean="0"/>
          </a:p>
          <a:p>
            <a:r>
              <a:rPr lang="es-MX" dirty="0" smtClean="0"/>
              <a:t>Es importante comprender que en un proceso de evaluación de 360 grados, una persona es evaluada por 9 o más evaluadores (podrían ser menos), comúnmente 3 pares, 3 colaboradores, 3 clientes internos, un jefe y una autoevaluación. </a:t>
            </a:r>
            <a:r>
              <a:rPr lang="es-MX" u="sng" dirty="0" smtClean="0"/>
              <a:t>Debemos de sintetizar la información de tal manera que se presente de manera lógica y estructurada</a:t>
            </a:r>
            <a:r>
              <a:rPr lang="es-MX" dirty="0" smtClean="0"/>
              <a:t> el resultado para que tenga el impacto esperado a la hora de la retroalimentación.</a:t>
            </a:r>
            <a:endParaRPr lang="es-MX" dirty="0"/>
          </a:p>
        </p:txBody>
      </p:sp>
    </p:spTree>
    <p:extLst>
      <p:ext uri="{BB962C8B-B14F-4D97-AF65-F5344CB8AC3E}">
        <p14:creationId xmlns:p14="http://schemas.microsoft.com/office/powerpoint/2010/main" val="3424529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5445224"/>
            <a:ext cx="8229600" cy="1143000"/>
          </a:xfrm>
        </p:spPr>
        <p:txBody>
          <a:bodyPr/>
          <a:lstStyle/>
          <a:p>
            <a:r>
              <a:rPr lang="es-MX" dirty="0" smtClean="0"/>
              <a:t>#6 RETROALIMENTACIÓN.</a:t>
            </a:r>
            <a:endParaRPr lang="es-MX" dirty="0"/>
          </a:p>
        </p:txBody>
      </p:sp>
      <p:pic>
        <p:nvPicPr>
          <p:cNvPr id="4" name="3 Imagen" descr="http://humansmart.com.mx/imagesnew2/0/0/0/1/1/3/7/2/5/5/feedback.jpg"/>
          <p:cNvPicPr/>
          <p:nvPr/>
        </p:nvPicPr>
        <p:blipFill>
          <a:blip r:embed="rId2" cstate="print"/>
          <a:srcRect/>
          <a:stretch>
            <a:fillRect/>
          </a:stretch>
        </p:blipFill>
        <p:spPr bwMode="auto">
          <a:xfrm>
            <a:off x="1763688" y="1124744"/>
            <a:ext cx="5744978" cy="3761576"/>
          </a:xfrm>
          <a:prstGeom prst="rect">
            <a:avLst/>
          </a:prstGeom>
          <a:noFill/>
          <a:ln w="9525">
            <a:noFill/>
            <a:miter lim="800000"/>
            <a:headEnd/>
            <a:tailEnd/>
          </a:ln>
        </p:spPr>
      </p:pic>
    </p:spTree>
    <p:extLst>
      <p:ext uri="{BB962C8B-B14F-4D97-AF65-F5344CB8AC3E}">
        <p14:creationId xmlns:p14="http://schemas.microsoft.com/office/powerpoint/2010/main" val="3111218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764704"/>
            <a:ext cx="7992888" cy="4896544"/>
          </a:xfrm>
        </p:spPr>
        <p:txBody>
          <a:bodyPr>
            <a:normAutofit/>
          </a:bodyPr>
          <a:lstStyle/>
          <a:p>
            <a:r>
              <a:rPr lang="es-MX" sz="2400" dirty="0" smtClean="0"/>
              <a:t>Todo el proceso de evaluación de 360 grados, puede ser echado a la basura si no se retroalimenta de manera correcta y con un enfoque positivo al evaluado.</a:t>
            </a:r>
          </a:p>
          <a:p>
            <a:endParaRPr lang="es-MX" sz="2000" dirty="0" smtClean="0"/>
          </a:p>
          <a:p>
            <a:r>
              <a:rPr lang="es-MX" sz="2400" dirty="0" smtClean="0"/>
              <a:t>La retroalimentación de una evaluación de 360 grados debe de verse como un regalo, ya que ayuda a crecer profesional y personalmente al evaluado, el proceso de obtención de datos es muy laborioso, la manera como se presente influye mucho en la reacción y aceptación del evaluado.</a:t>
            </a:r>
          </a:p>
          <a:p>
            <a:endParaRPr lang="es-MX" sz="2800" dirty="0"/>
          </a:p>
        </p:txBody>
      </p:sp>
    </p:spTree>
    <p:extLst>
      <p:ext uri="{BB962C8B-B14F-4D97-AF65-F5344CB8AC3E}">
        <p14:creationId xmlns:p14="http://schemas.microsoft.com/office/powerpoint/2010/main" val="3054266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5373216"/>
            <a:ext cx="8229600" cy="1143000"/>
          </a:xfrm>
        </p:spPr>
        <p:txBody>
          <a:bodyPr/>
          <a:lstStyle/>
          <a:p>
            <a:r>
              <a:rPr lang="es-MX" dirty="0" smtClean="0"/>
              <a:t>#7 PLANES DE DESARROLLO</a:t>
            </a:r>
            <a:endParaRPr lang="es-MX" dirty="0"/>
          </a:p>
        </p:txBody>
      </p:sp>
      <p:pic>
        <p:nvPicPr>
          <p:cNvPr id="4" name="3 Imagen" descr="http://humansmart.com.mx/imagesnew2/0/0/0/1/1/3/7/2/5/5/230%20x%20345%20garantias1.jpg"/>
          <p:cNvPicPr/>
          <p:nvPr/>
        </p:nvPicPr>
        <p:blipFill>
          <a:blip r:embed="rId2" cstate="print"/>
          <a:srcRect/>
          <a:stretch>
            <a:fillRect/>
          </a:stretch>
        </p:blipFill>
        <p:spPr bwMode="auto">
          <a:xfrm>
            <a:off x="1763688" y="1340768"/>
            <a:ext cx="5456946" cy="3833584"/>
          </a:xfrm>
          <a:prstGeom prst="rect">
            <a:avLst/>
          </a:prstGeom>
          <a:noFill/>
          <a:ln w="9525">
            <a:noFill/>
            <a:miter lim="800000"/>
            <a:headEnd/>
            <a:tailEnd/>
          </a:ln>
        </p:spPr>
      </p:pic>
    </p:spTree>
    <p:extLst>
      <p:ext uri="{BB962C8B-B14F-4D97-AF65-F5344CB8AC3E}">
        <p14:creationId xmlns:p14="http://schemas.microsoft.com/office/powerpoint/2010/main" val="4235405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980728"/>
            <a:ext cx="8219256" cy="5026563"/>
          </a:xfrm>
        </p:spPr>
        <p:txBody>
          <a:bodyPr>
            <a:normAutofit/>
          </a:bodyPr>
          <a:lstStyle/>
          <a:p>
            <a:r>
              <a:rPr lang="es-MX" u="sng" dirty="0" smtClean="0"/>
              <a:t>Una vez hecho el proceso de evaluación de 360 grados debemos de desarrollar planes de crecimiento para los evaluados</a:t>
            </a:r>
            <a:r>
              <a:rPr lang="es-MX" dirty="0" smtClean="0"/>
              <a:t>, procesos de mejora que les permitan desarrollar aquellas oportunidades detectadas. </a:t>
            </a:r>
          </a:p>
          <a:p>
            <a:endParaRPr lang="es-MX" dirty="0" smtClean="0"/>
          </a:p>
          <a:p>
            <a:r>
              <a:rPr lang="es-MX" dirty="0" smtClean="0"/>
              <a:t>Las deficiencias pueden estar en 4 elementos: </a:t>
            </a:r>
            <a:r>
              <a:rPr lang="es-MX" u="sng" dirty="0" smtClean="0"/>
              <a:t>Conocimientos, actitudes, habilidades y valores</a:t>
            </a:r>
            <a:r>
              <a:rPr lang="es-MX" dirty="0" smtClean="0"/>
              <a:t>. Cualquiera puede ser modificado, siempre y cuando exista actitud. Si una persona no sabe: la enseñamos, si no puede: la entrenamos, pero si no quiere es difícil hacer algo ya que es una decisión interna.</a:t>
            </a:r>
            <a:endParaRPr lang="es-MX" dirty="0"/>
          </a:p>
        </p:txBody>
      </p:sp>
    </p:spTree>
    <p:extLst>
      <p:ext uri="{BB962C8B-B14F-4D97-AF65-F5344CB8AC3E}">
        <p14:creationId xmlns:p14="http://schemas.microsoft.com/office/powerpoint/2010/main" val="1195107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08720"/>
            <a:ext cx="8229600" cy="5217443"/>
          </a:xfrm>
        </p:spPr>
        <p:txBody>
          <a:bodyPr>
            <a:normAutofit/>
          </a:bodyPr>
          <a:lstStyle/>
          <a:p>
            <a:r>
              <a:rPr lang="es-MX" dirty="0"/>
              <a:t>Los objetivos de realizar una evaluación de 360 grados son: </a:t>
            </a:r>
          </a:p>
          <a:p>
            <a:pPr marL="400050" lvl="1" indent="0">
              <a:buNone/>
            </a:pPr>
            <a:r>
              <a:rPr lang="es-MX" dirty="0"/>
              <a:t>1. Conocer el desempeño de cada uno de los evaluados de acuerdo a diferentes competencias </a:t>
            </a:r>
            <a:r>
              <a:rPr lang="es-MX" dirty="0" smtClean="0"/>
              <a:t>requeridas </a:t>
            </a:r>
            <a:r>
              <a:rPr lang="es-MX" dirty="0"/>
              <a:t>por la organización y el puesto en particular. </a:t>
            </a:r>
          </a:p>
          <a:p>
            <a:pPr marL="400050" lvl="1" indent="0">
              <a:buNone/>
            </a:pPr>
            <a:r>
              <a:rPr lang="es-MX" dirty="0"/>
              <a:t>2. Detectar áreas de oportunidad del individuo, </a:t>
            </a:r>
            <a:r>
              <a:rPr lang="es-MX" dirty="0" smtClean="0"/>
              <a:t>del equipo </a:t>
            </a:r>
            <a:r>
              <a:rPr lang="es-MX" dirty="0"/>
              <a:t>y/o de la organización. </a:t>
            </a:r>
          </a:p>
          <a:p>
            <a:pPr marL="400050" lvl="1" indent="0">
              <a:buNone/>
            </a:pPr>
            <a:r>
              <a:rPr lang="es-MX" dirty="0"/>
              <a:t>3. Llevar a cabo acciones precisas para mejorar el desempeño del personal y, por lo </a:t>
            </a:r>
            <a:r>
              <a:rPr lang="es-MX" dirty="0" smtClean="0"/>
              <a:t>tanto</a:t>
            </a:r>
            <a:r>
              <a:rPr lang="es-MX" dirty="0"/>
              <a:t>, de la organización. </a:t>
            </a:r>
          </a:p>
        </p:txBody>
      </p:sp>
    </p:spTree>
    <p:extLst>
      <p:ext uri="{BB962C8B-B14F-4D97-AF65-F5344CB8AC3E}">
        <p14:creationId xmlns:p14="http://schemas.microsoft.com/office/powerpoint/2010/main" val="3268980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Ventajas y Desventajas</a:t>
            </a:r>
            <a:endParaRPr lang="es-ES" dirty="0"/>
          </a:p>
        </p:txBody>
      </p:sp>
      <p:sp>
        <p:nvSpPr>
          <p:cNvPr id="3" name="2 Subtítulo"/>
          <p:cNvSpPr>
            <a:spLocks noGrp="1"/>
          </p:cNvSpPr>
          <p:nvPr>
            <p:ph type="subTitle" idx="1"/>
          </p:nvPr>
        </p:nvSpPr>
        <p:spPr/>
        <p:txBody>
          <a:bodyPr/>
          <a:lstStyle/>
          <a:p>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361459"/>
          </a:xfrm>
        </p:spPr>
        <p:txBody>
          <a:bodyPr>
            <a:normAutofit/>
          </a:bodyPr>
          <a:lstStyle/>
          <a:p>
            <a:pPr fontAlgn="base"/>
            <a:r>
              <a:rPr lang="es-ES" b="1" dirty="0"/>
              <a:t>Ventaja 1: Organización</a:t>
            </a:r>
          </a:p>
          <a:p>
            <a:pPr fontAlgn="base">
              <a:buNone/>
            </a:pPr>
            <a:r>
              <a:rPr lang="es-ES" dirty="0"/>
              <a:t>	</a:t>
            </a:r>
            <a:r>
              <a:rPr lang="es-ES" dirty="0" smtClean="0"/>
              <a:t>La evaluación </a:t>
            </a:r>
            <a:r>
              <a:rPr lang="es-ES" dirty="0"/>
              <a:t>de 360 grados tiene el mayor impacto cuando se utiliza para evaluar y mejorar el desempeño de toda una organización". Las compañías pueden utilizar datos recolectados en programas de retroalimentación para monitorear los patrones consistentes o áreas de debilidad para los empleados dentro de la organización</a:t>
            </a:r>
            <a:r>
              <a:rPr lang="es-ES" dirty="0" smtClean="0"/>
              <a:t>.</a:t>
            </a:r>
            <a:endParaRPr lang="es-ES" dirty="0"/>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a:bodyPr>
          <a:lstStyle/>
          <a:p>
            <a:pPr fontAlgn="base"/>
            <a:r>
              <a:rPr lang="es-ES" b="1" dirty="0" smtClean="0"/>
              <a:t>Ventaja 2: crecimiento individual</a:t>
            </a:r>
          </a:p>
          <a:p>
            <a:pPr fontAlgn="base">
              <a:buNone/>
            </a:pPr>
            <a:r>
              <a:rPr lang="es-ES" dirty="0" smtClean="0"/>
              <a:t>	Desde la perspectiva individual, un mecanismo de retroalimentación completa ayuda a los empleados a ver si existe una consistencia con la manera en la que se ve su desempeño por más personas aparte de su gerente. "Los individuos reciben información específica que les permite entender cómo los demás los perciben". Algunos empleados se molestan cuando se sienten injustamente criticados por sus gerentes, quienes a menudo tienen poca interacción directa con ellos. Escuchar retroalimentación directamente de sus colegas o clientes de manera segura y anónima puede ayudar al empleado a creer en la realidad de la información.</a:t>
            </a:r>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556792"/>
            <a:ext cx="8229600" cy="3672408"/>
          </a:xfrm>
        </p:spPr>
        <p:txBody>
          <a:bodyPr>
            <a:normAutofit/>
          </a:bodyPr>
          <a:lstStyle/>
          <a:p>
            <a:pPr fontAlgn="base"/>
            <a:r>
              <a:rPr lang="es-ES" b="1" dirty="0" smtClean="0"/>
              <a:t>Desventaja 1: retroalimentación deshonesta</a:t>
            </a:r>
          </a:p>
          <a:p>
            <a:pPr fontAlgn="base">
              <a:buNone/>
            </a:pPr>
            <a:r>
              <a:rPr lang="es-ES" dirty="0"/>
              <a:t>	</a:t>
            </a:r>
            <a:r>
              <a:rPr lang="es-ES" dirty="0" smtClean="0"/>
              <a:t>Una desventaja notoria y común de una evaluación de 360 grados es que los empleados pueden no sentirse cómodos ofreciendo retroalimentación honesta a sus supervisores. Este mismo dilema podría existir en las evaluaciones de empleado-a-empleado.</a:t>
            </a:r>
          </a:p>
          <a:p>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361459"/>
          </a:xfrm>
        </p:spPr>
        <p:txBody>
          <a:bodyPr>
            <a:normAutofit/>
          </a:bodyPr>
          <a:lstStyle/>
          <a:p>
            <a:pPr fontAlgn="base"/>
            <a:r>
              <a:rPr lang="es-ES" b="1" dirty="0" smtClean="0"/>
              <a:t>Desventaja 2: interpretación consistente</a:t>
            </a:r>
          </a:p>
          <a:p>
            <a:pPr fontAlgn="base">
              <a:buNone/>
            </a:pPr>
            <a:r>
              <a:rPr lang="es-ES" dirty="0" smtClean="0"/>
              <a:t>	Otro gran reto en el proceso de la evaluación de 360 grados es la realidad de que "conforme cada calificador ve diferentes comportamientos, ¿cómo sabemos la base sobre la cual las calificaciones son observadas? El punto es que diferentes empleados interactúan de diferentes maneras con la persona siendo evaluada. Los subordinados observan diferentes comportamientos en un supervisor que los colegas del mismo nivel del supervisor y sus gerentes. Mientras que puedes tener una perspectiva sobre las percepciones de los empleados de todo ángulo, una interpretación consistente de conductas positivas o negativas es todo un reto.</a:t>
            </a:r>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3198043"/>
            <a:ext cx="7772400" cy="1470025"/>
          </a:xfrm>
        </p:spPr>
        <p:txBody>
          <a:bodyPr>
            <a:normAutofit fontScale="90000"/>
          </a:bodyPr>
          <a:lstStyle/>
          <a:p>
            <a:r>
              <a:rPr lang="es-MX" b="1" dirty="0"/>
              <a:t>Las 7 etapas del proceso de evaluación de desempeño 360 grados.</a:t>
            </a:r>
            <a:r>
              <a:rPr lang="es-MX" dirty="0"/>
              <a:t/>
            </a:r>
            <a:br>
              <a:rPr lang="es-MX" dirty="0"/>
            </a:br>
            <a:endParaRPr lang="es-MX" dirty="0"/>
          </a:p>
        </p:txBody>
      </p:sp>
      <p:pic>
        <p:nvPicPr>
          <p:cNvPr id="1026" name="Picture 2" descr="C:\Users\Donyfan\Desktop\360.gif"/>
          <p:cNvPicPr>
            <a:picLocks noChangeAspect="1" noChangeArrowheads="1"/>
          </p:cNvPicPr>
          <p:nvPr/>
        </p:nvPicPr>
        <p:blipFill>
          <a:blip r:embed="rId2" cstate="print"/>
          <a:srcRect/>
          <a:stretch>
            <a:fillRect/>
          </a:stretch>
        </p:blipFill>
        <p:spPr bwMode="auto">
          <a:xfrm>
            <a:off x="4397824" y="3717032"/>
            <a:ext cx="3888432" cy="2592288"/>
          </a:xfrm>
          <a:prstGeom prst="rect">
            <a:avLst/>
          </a:prstGeom>
          <a:noFill/>
        </p:spPr>
      </p:pic>
    </p:spTree>
    <p:extLst>
      <p:ext uri="{BB962C8B-B14F-4D97-AF65-F5344CB8AC3E}">
        <p14:creationId xmlns:p14="http://schemas.microsoft.com/office/powerpoint/2010/main" val="1123054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Estela de condensación</Template>
  <TotalTime>80</TotalTime>
  <Words>792</Words>
  <Application>Microsoft Office PowerPoint</Application>
  <PresentationFormat>Presentación en pantalla (4:3)</PresentationFormat>
  <Paragraphs>57</Paragraphs>
  <Slides>25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25</vt:i4>
      </vt:variant>
    </vt:vector>
  </HeadingPairs>
  <TitlesOfParts>
    <vt:vector size="28" baseType="lpstr">
      <vt:lpstr>Arial</vt:lpstr>
      <vt:lpstr>Century Gothic</vt:lpstr>
      <vt:lpstr>Estela de condensación</vt:lpstr>
      <vt:lpstr>Evaluación de 360°</vt:lpstr>
      <vt:lpstr>¿Para que sirve?</vt:lpstr>
      <vt:lpstr>Presentación de PowerPoint</vt:lpstr>
      <vt:lpstr>Ventajas y Desventajas</vt:lpstr>
      <vt:lpstr>Presentación de PowerPoint</vt:lpstr>
      <vt:lpstr>Presentación de PowerPoint</vt:lpstr>
      <vt:lpstr>Presentación de PowerPoint</vt:lpstr>
      <vt:lpstr>Presentación de PowerPoint</vt:lpstr>
      <vt:lpstr>Las 7 etapas del proceso de evaluación de desempeño 360 grados. </vt:lpstr>
      <vt:lpstr>Presentación de PowerPoint</vt:lpstr>
      <vt:lpstr>Presentación de PowerPoint</vt:lpstr>
      <vt:lpstr>#1 PREPARACIÓN.</vt:lpstr>
      <vt:lpstr>Presentación de PowerPoint</vt:lpstr>
      <vt:lpstr>#2 SENSIBILIZACIÓN </vt:lpstr>
      <vt:lpstr>Presentación de PowerPoint</vt:lpstr>
      <vt:lpstr>#3 PROCESO DE EVALUACIÓN.</vt:lpstr>
      <vt:lpstr>Presentación de PowerPoint</vt:lpstr>
      <vt:lpstr>#4 RECOLECCIÓN DE DATOS.</vt:lpstr>
      <vt:lpstr>Presentación de PowerPoint</vt:lpstr>
      <vt:lpstr>#5 REPORTEO.</vt:lpstr>
      <vt:lpstr>Presentación de PowerPoint</vt:lpstr>
      <vt:lpstr>#6 RETROALIMENTACIÓN.</vt:lpstr>
      <vt:lpstr>Presentación de PowerPoint</vt:lpstr>
      <vt:lpstr>#7 PLANES DE DESARROLLO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Ventajas y Desventajas</dc:title>
  <dc:creator>Reyna</dc:creator>
  <cp:lastModifiedBy>Salon 95</cp:lastModifiedBy>
  <cp:revision>6</cp:revision>
  <dcterms:created xsi:type="dcterms:W3CDTF">2014-09-12T05:31:10Z</dcterms:created>
  <dcterms:modified xsi:type="dcterms:W3CDTF">2014-09-12T14:57:14Z</dcterms:modified>
</cp:coreProperties>
</file>