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74" r:id="rId9"/>
    <p:sldId id="263" r:id="rId10"/>
    <p:sldId id="264" r:id="rId11"/>
    <p:sldId id="265" r:id="rId12"/>
    <p:sldId id="266" r:id="rId13"/>
    <p:sldId id="267" r:id="rId14"/>
    <p:sldId id="268" r:id="rId15"/>
    <p:sldId id="269" r:id="rId16"/>
    <p:sldId id="270" r:id="rId17"/>
    <p:sldId id="272" r:id="rId18"/>
    <p:sldId id="271" r:id="rId19"/>
    <p:sldId id="275" r:id="rId20"/>
    <p:sldId id="273" r:id="rId21"/>
    <p:sldId id="276" r:id="rId22"/>
    <p:sldId id="277" r:id="rId2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0773F22-65BB-4CF3-BAAF-00ED6989A515}" type="datetimeFigureOut">
              <a:rPr lang="es-MX" smtClean="0"/>
              <a:t>01/07/2017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59630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0773F22-65BB-4CF3-BAAF-00ED6989A515}" type="datetimeFigureOut">
              <a:rPr lang="es-MX" smtClean="0"/>
              <a:t>01/07/2017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127441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0773F22-65BB-4CF3-BAAF-00ED6989A515}" type="datetimeFigureOut">
              <a:rPr lang="es-MX" smtClean="0"/>
              <a:t>01/07/2017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82849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0773F22-65BB-4CF3-BAAF-00ED6989A515}" type="datetimeFigureOut">
              <a:rPr lang="es-MX" smtClean="0"/>
              <a:t>01/07/2017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4133354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0773F22-65BB-4CF3-BAAF-00ED6989A515}" type="datetimeFigureOut">
              <a:rPr lang="es-MX" smtClean="0"/>
              <a:t>01/07/2017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261353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0773F22-65BB-4CF3-BAAF-00ED6989A515}" type="datetimeFigureOut">
              <a:rPr lang="es-MX" smtClean="0"/>
              <a:t>01/07/2017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42613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0773F22-65BB-4CF3-BAAF-00ED6989A515}" type="datetimeFigureOut">
              <a:rPr lang="es-MX" smtClean="0"/>
              <a:t>01/07/2017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57784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0773F22-65BB-4CF3-BAAF-00ED6989A515}" type="datetimeFigureOut">
              <a:rPr lang="es-MX" smtClean="0"/>
              <a:t>01/07/2017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401548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0773F22-65BB-4CF3-BAAF-00ED6989A515}" type="datetimeFigureOut">
              <a:rPr lang="es-MX" smtClean="0"/>
              <a:t>01/07/2017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164435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0773F22-65BB-4CF3-BAAF-00ED6989A515}" type="datetimeFigureOut">
              <a:rPr lang="es-MX" smtClean="0"/>
              <a:t>01/07/2017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78720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0773F22-65BB-4CF3-BAAF-00ED6989A515}" type="datetimeFigureOut">
              <a:rPr lang="es-MX" smtClean="0"/>
              <a:t>01/07/2017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340C5B1-9225-4152-9BEA-3516663C0E3F}" type="slidenum">
              <a:rPr lang="es-MX" smtClean="0"/>
              <a:t>‹Nº›</a:t>
            </a:fld>
            <a:endParaRPr lang="es-MX"/>
          </a:p>
        </p:txBody>
      </p:sp>
    </p:spTree>
    <p:extLst>
      <p:ext uri="{BB962C8B-B14F-4D97-AF65-F5344CB8AC3E}">
        <p14:creationId xmlns:p14="http://schemas.microsoft.com/office/powerpoint/2010/main" val="110275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3F22-65BB-4CF3-BAAF-00ED6989A515}" type="datetimeFigureOut">
              <a:rPr lang="es-MX" smtClean="0"/>
              <a:t>01/07/2017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0C5B1-9225-4152-9BEA-3516663C0E3F}" type="slidenum">
              <a:rPr lang="es-MX" smtClean="0"/>
              <a:t>‹Nº›</a:t>
            </a:fld>
            <a:endParaRPr lang="es-MX"/>
          </a:p>
        </p:txBody>
      </p:sp>
    </p:spTree>
    <p:extLst>
      <p:ext uri="{BB962C8B-B14F-4D97-AF65-F5344CB8AC3E}">
        <p14:creationId xmlns:p14="http://schemas.microsoft.com/office/powerpoint/2010/main" val="29741123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Mercado de Divisas</a:t>
            </a:r>
            <a:endParaRPr lang="es-MX" dirty="0"/>
          </a:p>
        </p:txBody>
      </p:sp>
      <p:sp>
        <p:nvSpPr>
          <p:cNvPr id="3" name="Subtítulo 2"/>
          <p:cNvSpPr>
            <a:spLocks noGrp="1"/>
          </p:cNvSpPr>
          <p:nvPr>
            <p:ph type="subTitle" idx="1"/>
          </p:nvPr>
        </p:nvSpPr>
        <p:spPr/>
        <p:txBody>
          <a:bodyPr/>
          <a:lstStyle/>
          <a:p>
            <a:r>
              <a:rPr lang="es-MX" dirty="0" smtClean="0"/>
              <a:t>Finanzas Internacionales</a:t>
            </a:r>
            <a:endParaRPr lang="es-MX" dirty="0"/>
          </a:p>
        </p:txBody>
      </p:sp>
    </p:spTree>
    <p:extLst>
      <p:ext uri="{BB962C8B-B14F-4D97-AF65-F5344CB8AC3E}">
        <p14:creationId xmlns:p14="http://schemas.microsoft.com/office/powerpoint/2010/main" val="1849523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Segmentos y niveles del mercado de divisas</a:t>
            </a:r>
          </a:p>
        </p:txBody>
      </p:sp>
      <p:sp>
        <p:nvSpPr>
          <p:cNvPr id="3" name="Marcador de contenido 2"/>
          <p:cNvSpPr>
            <a:spLocks noGrp="1"/>
          </p:cNvSpPr>
          <p:nvPr>
            <p:ph idx="1"/>
          </p:nvPr>
        </p:nvSpPr>
        <p:spPr/>
        <p:txBody>
          <a:bodyPr>
            <a:normAutofit/>
          </a:bodyPr>
          <a:lstStyle/>
          <a:p>
            <a:r>
              <a:rPr lang="es-MX" dirty="0"/>
              <a:t>El mercado global de divisas es único, pero consiste en varios segmentos íntimamente </a:t>
            </a:r>
            <a:r>
              <a:rPr lang="es-MX" dirty="0" smtClean="0"/>
              <a:t>relacionados entre </a:t>
            </a:r>
            <a:r>
              <a:rPr lang="es-MX" dirty="0"/>
              <a:t>sí</a:t>
            </a:r>
            <a:r>
              <a:rPr lang="es-MX" dirty="0" smtClean="0"/>
              <a:t>.</a:t>
            </a:r>
          </a:p>
          <a:p>
            <a:pPr marL="0" indent="0">
              <a:buNone/>
            </a:pPr>
            <a:endParaRPr lang="es-MX" dirty="0"/>
          </a:p>
          <a:p>
            <a:pPr lvl="1"/>
            <a:r>
              <a:rPr lang="es-MX" b="1" dirty="0"/>
              <a:t>1. Mercado al contado (</a:t>
            </a:r>
            <a:r>
              <a:rPr lang="es-MX" b="1" i="1" dirty="0"/>
              <a:t>spot).</a:t>
            </a:r>
          </a:p>
          <a:p>
            <a:pPr lvl="1"/>
            <a:r>
              <a:rPr lang="es-MX" b="1" dirty="0"/>
              <a:t>2. Mercado a plazo (</a:t>
            </a:r>
            <a:r>
              <a:rPr lang="es-MX" b="1" i="1" dirty="0"/>
              <a:t>forwards).</a:t>
            </a:r>
          </a:p>
          <a:p>
            <a:pPr lvl="1"/>
            <a:r>
              <a:rPr lang="es-MX" b="1" dirty="0"/>
              <a:t>3. Mercado de futuros (</a:t>
            </a:r>
            <a:r>
              <a:rPr lang="es-MX" b="1" i="1" dirty="0" err="1"/>
              <a:t>futures</a:t>
            </a:r>
            <a:r>
              <a:rPr lang="es-MX" b="1" i="1" dirty="0"/>
              <a:t>).</a:t>
            </a:r>
          </a:p>
          <a:p>
            <a:pPr lvl="1"/>
            <a:r>
              <a:rPr lang="es-MX" b="1" dirty="0"/>
              <a:t>4. Mercado de opciones (</a:t>
            </a:r>
            <a:r>
              <a:rPr lang="es-MX" b="1" i="1" dirty="0" err="1"/>
              <a:t>currency</a:t>
            </a:r>
            <a:r>
              <a:rPr lang="es-MX" b="1" i="1" dirty="0"/>
              <a:t> </a:t>
            </a:r>
            <a:r>
              <a:rPr lang="es-MX" b="1" i="1" dirty="0" err="1"/>
              <a:t>options</a:t>
            </a:r>
            <a:r>
              <a:rPr lang="es-MX" b="1" i="1" dirty="0"/>
              <a:t>).</a:t>
            </a:r>
          </a:p>
          <a:p>
            <a:endParaRPr lang="es-MX" dirty="0"/>
          </a:p>
        </p:txBody>
      </p:sp>
    </p:spTree>
    <p:extLst>
      <p:ext uri="{BB962C8B-B14F-4D97-AF65-F5344CB8AC3E}">
        <p14:creationId xmlns:p14="http://schemas.microsoft.com/office/powerpoint/2010/main" val="273329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85093" y="1005009"/>
            <a:ext cx="10515600" cy="4351338"/>
          </a:xfrm>
        </p:spPr>
        <p:txBody>
          <a:bodyPr/>
          <a:lstStyle/>
          <a:p>
            <a:r>
              <a:rPr lang="es-MX" dirty="0" smtClean="0"/>
              <a:t>Hablaremos </a:t>
            </a:r>
            <a:r>
              <a:rPr lang="es-MX" dirty="0"/>
              <a:t>sólo del </a:t>
            </a:r>
            <a:r>
              <a:rPr lang="es-MX" i="1" dirty="0"/>
              <a:t>mercado al contado. Las operaciones en este  </a:t>
            </a:r>
            <a:r>
              <a:rPr lang="es-MX" dirty="0"/>
              <a:t>segmento constituyen 37.5% del volumen total del </a:t>
            </a:r>
            <a:r>
              <a:rPr lang="es-MX" dirty="0" err="1"/>
              <a:t>Forex</a:t>
            </a:r>
            <a:r>
              <a:rPr lang="es-MX" dirty="0"/>
              <a:t>.</a:t>
            </a:r>
          </a:p>
          <a:p>
            <a:r>
              <a:rPr lang="es-MX" dirty="0"/>
              <a:t>Desde el punto de vista del tamaño de una transacción individual, podemos distinguir tres niveles de este mercado: </a:t>
            </a:r>
            <a:endParaRPr lang="es-MX" dirty="0" smtClean="0"/>
          </a:p>
          <a:p>
            <a:endParaRPr lang="es-MX" dirty="0"/>
          </a:p>
          <a:p>
            <a:pPr marL="0" indent="0">
              <a:buNone/>
            </a:pPr>
            <a:r>
              <a:rPr lang="es-MX" dirty="0"/>
              <a:t>	• Al menudeo.</a:t>
            </a:r>
          </a:p>
          <a:p>
            <a:pPr marL="0" indent="0">
              <a:buNone/>
            </a:pPr>
            <a:r>
              <a:rPr lang="es-MX" dirty="0"/>
              <a:t>	• Al mayoreo.</a:t>
            </a:r>
          </a:p>
          <a:p>
            <a:pPr marL="0" indent="0">
              <a:buNone/>
            </a:pPr>
            <a:r>
              <a:rPr lang="es-MX" dirty="0"/>
              <a:t>	• Interbancario.</a:t>
            </a:r>
          </a:p>
          <a:p>
            <a:endParaRPr lang="es-MX" dirty="0"/>
          </a:p>
        </p:txBody>
      </p:sp>
    </p:spTree>
    <p:extLst>
      <p:ext uri="{BB962C8B-B14F-4D97-AF65-F5344CB8AC3E}">
        <p14:creationId xmlns:p14="http://schemas.microsoft.com/office/powerpoint/2010/main" val="92663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7523" y="269630"/>
            <a:ext cx="10515600" cy="6435969"/>
          </a:xfrm>
        </p:spPr>
        <p:txBody>
          <a:bodyPr>
            <a:normAutofit lnSpcReduction="10000"/>
          </a:bodyPr>
          <a:lstStyle/>
          <a:p>
            <a:r>
              <a:rPr lang="es-MX" dirty="0"/>
              <a:t>Los altos costos de transacción en el mercado al menudeo son resultado de los siguientes factores</a:t>
            </a:r>
            <a:r>
              <a:rPr lang="es-MX" dirty="0" smtClean="0"/>
              <a:t>:</a:t>
            </a:r>
          </a:p>
          <a:p>
            <a:endParaRPr lang="es-MX" dirty="0"/>
          </a:p>
          <a:p>
            <a:pPr marL="0" indent="0">
              <a:buNone/>
            </a:pPr>
            <a:r>
              <a:rPr lang="es-MX" b="1" dirty="0"/>
              <a:t>1. </a:t>
            </a:r>
            <a:r>
              <a:rPr lang="es-MX" dirty="0"/>
              <a:t>Alto costo administrativo en comparación con el valor de la transacción.</a:t>
            </a:r>
          </a:p>
          <a:p>
            <a:pPr marL="0" indent="0">
              <a:buNone/>
            </a:pPr>
            <a:r>
              <a:rPr lang="es-MX" b="1" dirty="0"/>
              <a:t>2. </a:t>
            </a:r>
            <a:r>
              <a:rPr lang="es-MX" dirty="0"/>
              <a:t>El costo de oportunidad de mantener existencias de una moneda.</a:t>
            </a:r>
          </a:p>
          <a:p>
            <a:pPr marL="0" indent="0">
              <a:buNone/>
            </a:pPr>
            <a:r>
              <a:rPr lang="es-MX" b="1" dirty="0"/>
              <a:t>3. </a:t>
            </a:r>
            <a:r>
              <a:rPr lang="es-MX" dirty="0"/>
              <a:t>El riesgo por la variabilidad de los tipos de cambio.</a:t>
            </a:r>
          </a:p>
          <a:p>
            <a:pPr marL="0" indent="0">
              <a:buNone/>
            </a:pPr>
            <a:r>
              <a:rPr lang="es-MX" b="1" dirty="0"/>
              <a:t>4. </a:t>
            </a:r>
            <a:r>
              <a:rPr lang="es-MX" dirty="0"/>
              <a:t>El riesgo de robo o de comprar billetes falsos.</a:t>
            </a:r>
          </a:p>
          <a:p>
            <a:pPr marL="0" indent="0">
              <a:buNone/>
            </a:pPr>
            <a:r>
              <a:rPr lang="es-MX" b="1" dirty="0"/>
              <a:t>5. </a:t>
            </a:r>
            <a:r>
              <a:rPr lang="es-MX" dirty="0"/>
              <a:t>Poca competencia, que permite a las casas de cambio cobrar renta monopolística</a:t>
            </a:r>
            <a:r>
              <a:rPr lang="es-MX" dirty="0" smtClean="0"/>
              <a:t>.</a:t>
            </a:r>
          </a:p>
          <a:p>
            <a:pPr marL="0" indent="0">
              <a:buNone/>
            </a:pPr>
            <a:endParaRPr lang="es-MX" dirty="0" smtClean="0"/>
          </a:p>
          <a:p>
            <a:pPr marL="0" indent="0">
              <a:buNone/>
            </a:pPr>
            <a:r>
              <a:rPr lang="es-MX" dirty="0"/>
              <a:t>En México, en el caso del dólar estadounidense, la competencia entre los bancos y las casas de cambio no es muy fuerte, aun cuando el volumen de las transacciones es bastante elevado. El diferencial cambiario casi siempre rebasa 3%.</a:t>
            </a:r>
          </a:p>
          <a:p>
            <a:pPr marL="0" indent="0">
              <a:buNone/>
            </a:pPr>
            <a:endParaRPr lang="es-MX" dirty="0"/>
          </a:p>
        </p:txBody>
      </p:sp>
    </p:spTree>
    <p:extLst>
      <p:ext uri="{BB962C8B-B14F-4D97-AF65-F5344CB8AC3E}">
        <p14:creationId xmlns:p14="http://schemas.microsoft.com/office/powerpoint/2010/main" val="131112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8246" y="679938"/>
            <a:ext cx="11025554" cy="5931877"/>
          </a:xfrm>
        </p:spPr>
        <p:txBody>
          <a:bodyPr>
            <a:normAutofit/>
          </a:bodyPr>
          <a:lstStyle/>
          <a:p>
            <a:r>
              <a:rPr lang="es-MX" dirty="0"/>
              <a:t>En el </a:t>
            </a:r>
            <a:r>
              <a:rPr lang="es-MX" i="1" dirty="0"/>
              <a:t>mercado al mayoreo </a:t>
            </a:r>
            <a:r>
              <a:rPr lang="es-MX" dirty="0"/>
              <a:t>se realizan transacciones con billetes en </a:t>
            </a:r>
            <a:r>
              <a:rPr lang="es-MX" dirty="0" smtClean="0"/>
              <a:t>cantidades mayores </a:t>
            </a:r>
            <a:r>
              <a:rPr lang="es-MX" dirty="0"/>
              <a:t>de 10 mil dólares, compra y venta de documentos en diferentes </a:t>
            </a:r>
            <a:r>
              <a:rPr lang="es-MX" dirty="0" smtClean="0"/>
              <a:t>monedas y </a:t>
            </a:r>
            <a:r>
              <a:rPr lang="es-MX" dirty="0"/>
              <a:t>giros telegráficos. En este segmento participan los bancos que negocian entre </a:t>
            </a:r>
            <a:r>
              <a:rPr lang="es-MX" dirty="0" smtClean="0"/>
              <a:t>sí los </a:t>
            </a:r>
            <a:r>
              <a:rPr lang="es-MX" dirty="0"/>
              <a:t>excedentes de billetes, las casas de cambio, algunos negocios que aceptan </a:t>
            </a:r>
            <a:r>
              <a:rPr lang="es-MX" dirty="0" smtClean="0"/>
              <a:t>pagos en </a:t>
            </a:r>
            <a:r>
              <a:rPr lang="es-MX" dirty="0"/>
              <a:t>divisas y las pequeñas y medianas empresas involucradas en el comercio internacional</a:t>
            </a:r>
            <a:r>
              <a:rPr lang="es-MX" dirty="0" smtClean="0"/>
              <a:t>.</a:t>
            </a:r>
          </a:p>
          <a:p>
            <a:r>
              <a:rPr lang="es-MX" dirty="0" smtClean="0"/>
              <a:t>El </a:t>
            </a:r>
            <a:r>
              <a:rPr lang="es-MX" dirty="0"/>
              <a:t>diferencial cambiario en el mercado al mayoreo es inferior al que prevalece en </a:t>
            </a:r>
            <a:r>
              <a:rPr lang="es-MX" dirty="0" smtClean="0"/>
              <a:t>el mercado </a:t>
            </a:r>
            <a:r>
              <a:rPr lang="es-MX" dirty="0"/>
              <a:t>al menudeo, pero sigue siendo alto</a:t>
            </a:r>
            <a:r>
              <a:rPr lang="es-MX" dirty="0" smtClean="0"/>
              <a:t>. </a:t>
            </a:r>
          </a:p>
          <a:p>
            <a:r>
              <a:rPr lang="es-MX" dirty="0"/>
              <a:t>Cuando la transacción es importante (más de 10 mil dólares) el tipo de cambio puede </a:t>
            </a:r>
            <a:r>
              <a:rPr lang="es-MX" dirty="0" smtClean="0"/>
              <a:t>ser negociable</a:t>
            </a:r>
            <a:r>
              <a:rPr lang="es-MX" dirty="0"/>
              <a:t>. Conviene pedir la cotización en varios bancos y casas de cambio, y persuadir </a:t>
            </a:r>
            <a:r>
              <a:rPr lang="es-MX" dirty="0" smtClean="0"/>
              <a:t>al ejecutivo </a:t>
            </a:r>
            <a:r>
              <a:rPr lang="es-MX" dirty="0"/>
              <a:t>de que proporcione la más atractiva. El margen para el regateo depende del monto </a:t>
            </a:r>
            <a:r>
              <a:rPr lang="es-MX" dirty="0" smtClean="0"/>
              <a:t>de la </a:t>
            </a:r>
            <a:r>
              <a:rPr lang="es-MX" dirty="0"/>
              <a:t>transacción y las relaciones del cliente con el banco.</a:t>
            </a:r>
          </a:p>
        </p:txBody>
      </p:sp>
    </p:spTree>
    <p:extLst>
      <p:ext uri="{BB962C8B-B14F-4D97-AF65-F5344CB8AC3E}">
        <p14:creationId xmlns:p14="http://schemas.microsoft.com/office/powerpoint/2010/main" val="143471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a:t>En el mercado interbancario el monto de una transacción rebasa un millón de </a:t>
            </a:r>
            <a:r>
              <a:rPr lang="es-MX" dirty="0" smtClean="0"/>
              <a:t>dólares. El modo </a:t>
            </a:r>
            <a:r>
              <a:rPr lang="es-MX" dirty="0"/>
              <a:t>de operación consiste en el intercambio de depósitos bancarios en diferentes divisas </a:t>
            </a:r>
            <a:r>
              <a:rPr lang="es-MX" dirty="0" smtClean="0"/>
              <a:t>por vía </a:t>
            </a:r>
            <a:r>
              <a:rPr lang="es-MX" dirty="0"/>
              <a:t>electrónica. El mercado interbancario también se conoce como mercado al contado (</a:t>
            </a:r>
            <a:r>
              <a:rPr lang="es-MX" i="1" dirty="0" smtClean="0"/>
              <a:t>spot </a:t>
            </a:r>
            <a:r>
              <a:rPr lang="es-MX" i="1" dirty="0" err="1" smtClean="0"/>
              <a:t>market</a:t>
            </a:r>
            <a:r>
              <a:rPr lang="es-MX" dirty="0"/>
              <a:t>). El nombre sugiere que la entrega del valor es inmediata. En realidad la entrega </a:t>
            </a:r>
            <a:r>
              <a:rPr lang="es-MX" dirty="0" smtClean="0"/>
              <a:t>efectiva ocurre </a:t>
            </a:r>
            <a:r>
              <a:rPr lang="es-MX" dirty="0"/>
              <a:t>24 o 48 horas después de concluir la transacción.</a:t>
            </a:r>
          </a:p>
        </p:txBody>
      </p:sp>
    </p:spTree>
    <p:extLst>
      <p:ext uri="{BB962C8B-B14F-4D97-AF65-F5344CB8AC3E}">
        <p14:creationId xmlns:p14="http://schemas.microsoft.com/office/powerpoint/2010/main" val="244447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Participantes en el mercado de divisas</a:t>
            </a:r>
          </a:p>
        </p:txBody>
      </p:sp>
      <p:sp>
        <p:nvSpPr>
          <p:cNvPr id="3" name="Marcador de contenido 2"/>
          <p:cNvSpPr>
            <a:spLocks noGrp="1"/>
          </p:cNvSpPr>
          <p:nvPr>
            <p:ph idx="1"/>
          </p:nvPr>
        </p:nvSpPr>
        <p:spPr/>
        <p:txBody>
          <a:bodyPr>
            <a:normAutofit fontScale="92500"/>
          </a:bodyPr>
          <a:lstStyle/>
          <a:p>
            <a:r>
              <a:rPr lang="es-MX" dirty="0"/>
              <a:t>El mercado interbancario tiene dos niveles:</a:t>
            </a:r>
          </a:p>
          <a:p>
            <a:pPr marL="0" indent="0">
              <a:buNone/>
            </a:pPr>
            <a:r>
              <a:rPr lang="es-MX" b="1" dirty="0"/>
              <a:t>1. </a:t>
            </a:r>
            <a:r>
              <a:rPr lang="es-MX" dirty="0"/>
              <a:t>El mercado interbancario </a:t>
            </a:r>
            <a:r>
              <a:rPr lang="es-MX" i="1" dirty="0"/>
              <a:t>directo</a:t>
            </a:r>
            <a:r>
              <a:rPr lang="es-MX" dirty="0"/>
              <a:t>, en el cual se realiza 85% de las transacciones.</a:t>
            </a:r>
          </a:p>
          <a:p>
            <a:pPr marL="0" indent="0">
              <a:buNone/>
            </a:pPr>
            <a:r>
              <a:rPr lang="es-MX" b="1" dirty="0"/>
              <a:t>2. </a:t>
            </a:r>
            <a:r>
              <a:rPr lang="es-MX" dirty="0"/>
              <a:t>El mercado interbancario </a:t>
            </a:r>
            <a:r>
              <a:rPr lang="es-MX" i="1" dirty="0"/>
              <a:t>indirecto</a:t>
            </a:r>
            <a:r>
              <a:rPr lang="es-MX" dirty="0"/>
              <a:t>, vía corredores, en el cual se hace el restante 15% </a:t>
            </a:r>
            <a:r>
              <a:rPr lang="es-MX" dirty="0" smtClean="0"/>
              <a:t>de las </a:t>
            </a:r>
            <a:r>
              <a:rPr lang="es-MX" dirty="0"/>
              <a:t>transacciones.</a:t>
            </a:r>
          </a:p>
          <a:p>
            <a:r>
              <a:rPr lang="es-MX" dirty="0"/>
              <a:t>Los participantes en el mercado directo son formadores del mercado (</a:t>
            </a:r>
            <a:r>
              <a:rPr lang="es-MX" i="1" dirty="0" err="1"/>
              <a:t>market-makers</a:t>
            </a:r>
            <a:r>
              <a:rPr lang="es-MX" dirty="0"/>
              <a:t>). </a:t>
            </a:r>
            <a:r>
              <a:rPr lang="es-MX" dirty="0" smtClean="0"/>
              <a:t>Cotizan entre </a:t>
            </a:r>
            <a:r>
              <a:rPr lang="es-MX" dirty="0"/>
              <a:t>sí los precios de compra y venta y mantienen una posición en una o varias monedas.</a:t>
            </a:r>
          </a:p>
          <a:p>
            <a:r>
              <a:rPr lang="es-MX" dirty="0"/>
              <a:t>Para esto necesitan mantener existencias de las monedas que comercian y siempre están </a:t>
            </a:r>
            <a:r>
              <a:rPr lang="es-MX" dirty="0" smtClean="0"/>
              <a:t>dispuestos a </a:t>
            </a:r>
            <a:r>
              <a:rPr lang="es-MX" dirty="0"/>
              <a:t>comprar y vender al precio cotizado.</a:t>
            </a:r>
          </a:p>
        </p:txBody>
      </p:sp>
    </p:spTree>
    <p:extLst>
      <p:ext uri="{BB962C8B-B14F-4D97-AF65-F5344CB8AC3E}">
        <p14:creationId xmlns:p14="http://schemas.microsoft.com/office/powerpoint/2010/main" val="3607349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Los principales participantes en segmento directo del mercado interbancario incluyen a</a:t>
            </a:r>
            <a:r>
              <a:rPr lang="es-MX" dirty="0" smtClean="0"/>
              <a:t>:</a:t>
            </a:r>
            <a:endParaRPr lang="es-MX" dirty="0"/>
          </a:p>
        </p:txBody>
      </p:sp>
      <p:sp>
        <p:nvSpPr>
          <p:cNvPr id="3" name="Marcador de contenido 2"/>
          <p:cNvSpPr>
            <a:spLocks noGrp="1"/>
          </p:cNvSpPr>
          <p:nvPr>
            <p:ph idx="1"/>
          </p:nvPr>
        </p:nvSpPr>
        <p:spPr>
          <a:xfrm>
            <a:off x="838200" y="2423502"/>
            <a:ext cx="10515600" cy="4351338"/>
          </a:xfrm>
        </p:spPr>
        <p:txBody>
          <a:bodyPr>
            <a:normAutofit/>
          </a:bodyPr>
          <a:lstStyle/>
          <a:p>
            <a:r>
              <a:rPr lang="es-MX" b="1" dirty="0"/>
              <a:t>1. </a:t>
            </a:r>
            <a:r>
              <a:rPr lang="es-MX" dirty="0"/>
              <a:t>Los </a:t>
            </a:r>
            <a:r>
              <a:rPr lang="es-MX" i="1" dirty="0"/>
              <a:t>agentes de moneda extranjera </a:t>
            </a:r>
            <a:r>
              <a:rPr lang="es-MX" dirty="0"/>
              <a:t>bancarios y no bancarios (</a:t>
            </a:r>
            <a:r>
              <a:rPr lang="es-MX" i="1" dirty="0" err="1"/>
              <a:t>foreign</a:t>
            </a:r>
            <a:r>
              <a:rPr lang="es-MX" i="1" dirty="0"/>
              <a:t> </a:t>
            </a:r>
            <a:r>
              <a:rPr lang="es-MX" i="1" dirty="0" err="1"/>
              <a:t>exchange</a:t>
            </a:r>
            <a:r>
              <a:rPr lang="es-MX" i="1" dirty="0"/>
              <a:t> </a:t>
            </a:r>
            <a:r>
              <a:rPr lang="es-MX" i="1" dirty="0" err="1"/>
              <a:t>dealers</a:t>
            </a:r>
            <a:r>
              <a:rPr lang="es-MX" dirty="0" smtClean="0"/>
              <a:t>). </a:t>
            </a:r>
          </a:p>
          <a:p>
            <a:endParaRPr lang="es-MX" dirty="0" smtClean="0"/>
          </a:p>
          <a:p>
            <a:r>
              <a:rPr lang="es-MX" b="1" dirty="0" smtClean="0"/>
              <a:t>2</a:t>
            </a:r>
            <a:r>
              <a:rPr lang="es-MX" b="1" dirty="0"/>
              <a:t>. </a:t>
            </a:r>
            <a:r>
              <a:rPr lang="es-MX" dirty="0"/>
              <a:t>Los </a:t>
            </a:r>
            <a:r>
              <a:rPr lang="es-MX" i="1" dirty="0"/>
              <a:t>clientes no financieros</a:t>
            </a:r>
            <a:r>
              <a:rPr lang="es-MX" b="1" dirty="0"/>
              <a:t>, </a:t>
            </a:r>
            <a:r>
              <a:rPr lang="es-MX" dirty="0"/>
              <a:t>principalmente las empresas transnacionales y los gobiernos</a:t>
            </a:r>
            <a:r>
              <a:rPr lang="es-MX" dirty="0" smtClean="0"/>
              <a:t>. </a:t>
            </a:r>
          </a:p>
          <a:p>
            <a:endParaRPr lang="es-MX" dirty="0" smtClean="0"/>
          </a:p>
          <a:p>
            <a:r>
              <a:rPr lang="es-MX" b="1" dirty="0" smtClean="0"/>
              <a:t>3</a:t>
            </a:r>
            <a:r>
              <a:rPr lang="es-MX" b="1" dirty="0"/>
              <a:t>. </a:t>
            </a:r>
            <a:r>
              <a:rPr lang="es-MX" dirty="0"/>
              <a:t>Los </a:t>
            </a:r>
            <a:r>
              <a:rPr lang="es-MX" i="1" dirty="0"/>
              <a:t>bancos centrales</a:t>
            </a:r>
            <a:r>
              <a:rPr lang="es-MX" dirty="0"/>
              <a:t>. </a:t>
            </a:r>
          </a:p>
        </p:txBody>
      </p:sp>
    </p:spTree>
    <p:extLst>
      <p:ext uri="{BB962C8B-B14F-4D97-AF65-F5344CB8AC3E}">
        <p14:creationId xmlns:p14="http://schemas.microsoft.com/office/powerpoint/2010/main" val="651194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Tipos de cambio directo y cruzado</a:t>
            </a:r>
          </a:p>
        </p:txBody>
      </p:sp>
      <p:sp>
        <p:nvSpPr>
          <p:cNvPr id="3" name="Marcador de contenido 2"/>
          <p:cNvSpPr>
            <a:spLocks noGrp="1"/>
          </p:cNvSpPr>
          <p:nvPr>
            <p:ph idx="1"/>
          </p:nvPr>
        </p:nvSpPr>
        <p:spPr/>
        <p:txBody>
          <a:bodyPr/>
          <a:lstStyle/>
          <a:p>
            <a:r>
              <a:rPr lang="es-MX" dirty="0"/>
              <a:t>El tipo de cambio </a:t>
            </a:r>
            <a:r>
              <a:rPr lang="es-MX" i="1" dirty="0"/>
              <a:t>directo </a:t>
            </a:r>
            <a:r>
              <a:rPr lang="es-MX" dirty="0"/>
              <a:t>es el precio de una moneda en términos de otra. El tipo de </a:t>
            </a:r>
            <a:r>
              <a:rPr lang="es-MX" dirty="0" smtClean="0"/>
              <a:t>cambio peso/euro </a:t>
            </a:r>
            <a:r>
              <a:rPr lang="es-MX" dirty="0"/>
              <a:t>es la cantidad de pesos necesaria para comprar un euro: TC(MXN/EUR) = 14.50</a:t>
            </a:r>
            <a:r>
              <a:rPr lang="es-MX" dirty="0" smtClean="0"/>
              <a:t>.</a:t>
            </a:r>
          </a:p>
          <a:p>
            <a:endParaRPr lang="es-MX" dirty="0"/>
          </a:p>
          <a:p>
            <a:r>
              <a:rPr lang="es-MX" dirty="0"/>
              <a:t>El tipo de cambio </a:t>
            </a:r>
            <a:r>
              <a:rPr lang="es-MX" i="1" dirty="0"/>
              <a:t>cruzado </a:t>
            </a:r>
            <a:r>
              <a:rPr lang="es-MX" dirty="0"/>
              <a:t>o indirecto es el precio de una moneda en términos de </a:t>
            </a:r>
            <a:r>
              <a:rPr lang="es-MX" dirty="0" smtClean="0"/>
              <a:t>otra moneda</a:t>
            </a:r>
            <a:r>
              <a:rPr lang="es-MX" dirty="0"/>
              <a:t>, pero calculado a través de una tercera moneda.</a:t>
            </a:r>
            <a:endParaRPr lang="es-MX" dirty="0"/>
          </a:p>
        </p:txBody>
      </p:sp>
    </p:spTree>
    <p:extLst>
      <p:ext uri="{BB962C8B-B14F-4D97-AF65-F5344CB8AC3E}">
        <p14:creationId xmlns:p14="http://schemas.microsoft.com/office/powerpoint/2010/main" val="538168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Arbitraje de divisas</a:t>
            </a:r>
          </a:p>
        </p:txBody>
      </p:sp>
      <p:sp>
        <p:nvSpPr>
          <p:cNvPr id="3" name="Marcador de contenido 2"/>
          <p:cNvSpPr>
            <a:spLocks noGrp="1"/>
          </p:cNvSpPr>
          <p:nvPr>
            <p:ph idx="1"/>
          </p:nvPr>
        </p:nvSpPr>
        <p:spPr/>
        <p:txBody>
          <a:bodyPr/>
          <a:lstStyle/>
          <a:p>
            <a:r>
              <a:rPr lang="es-MX" dirty="0"/>
              <a:t>El arbitraje consiste en comprar y vender simultáneamente un activo en dos mercados </a:t>
            </a:r>
            <a:r>
              <a:rPr lang="es-MX" dirty="0" smtClean="0"/>
              <a:t>diferentes para </a:t>
            </a:r>
            <a:r>
              <a:rPr lang="es-MX" dirty="0"/>
              <a:t>aprovechar la discrepancia de precios </a:t>
            </a:r>
            <a:r>
              <a:rPr lang="es-MX" dirty="0" smtClean="0"/>
              <a:t>entre </a:t>
            </a:r>
            <a:r>
              <a:rPr lang="es-MX" dirty="0"/>
              <a:t>ambos </a:t>
            </a:r>
            <a:r>
              <a:rPr lang="es-MX" dirty="0" smtClean="0"/>
              <a:t>mercados.</a:t>
            </a:r>
          </a:p>
          <a:p>
            <a:r>
              <a:rPr lang="es-MX" dirty="0"/>
              <a:t>Si la diferencia </a:t>
            </a:r>
            <a:r>
              <a:rPr lang="es-MX" dirty="0" smtClean="0"/>
              <a:t>entre </a:t>
            </a:r>
            <a:r>
              <a:rPr lang="es-MX" dirty="0"/>
              <a:t>los precios es mayor que el costo de transacción, el </a:t>
            </a:r>
            <a:r>
              <a:rPr lang="es-MX" dirty="0" err="1"/>
              <a:t>arbitrajista</a:t>
            </a:r>
            <a:r>
              <a:rPr lang="es-MX" dirty="0"/>
              <a:t> obtiene una ganancia. En </a:t>
            </a:r>
            <a:r>
              <a:rPr lang="es-MX" dirty="0" smtClean="0"/>
              <a:t>otras palabras</a:t>
            </a:r>
            <a:r>
              <a:rPr lang="es-MX" dirty="0"/>
              <a:t>, el arbitraje significa comprar barato y vender caro.</a:t>
            </a:r>
            <a:endParaRPr lang="es-MX" dirty="0"/>
          </a:p>
        </p:txBody>
      </p:sp>
    </p:spTree>
    <p:extLst>
      <p:ext uri="{BB962C8B-B14F-4D97-AF65-F5344CB8AC3E}">
        <p14:creationId xmlns:p14="http://schemas.microsoft.com/office/powerpoint/2010/main" val="88294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10515600" cy="3672498"/>
          </a:xfrm>
        </p:spPr>
        <p:txBody>
          <a:bodyPr>
            <a:normAutofit/>
          </a:bodyPr>
          <a:lstStyle/>
          <a:p>
            <a:r>
              <a:rPr lang="es-MX" dirty="0"/>
              <a:t>El </a:t>
            </a:r>
            <a:r>
              <a:rPr lang="es-MX" i="1" dirty="0"/>
              <a:t>arbitraje de dos puntos</a:t>
            </a:r>
            <a:r>
              <a:rPr lang="es-MX" dirty="0"/>
              <a:t>, también conocido como arbitraje espacial (</a:t>
            </a:r>
            <a:r>
              <a:rPr lang="es-MX" i="1" dirty="0" err="1" smtClean="0"/>
              <a:t>locational</a:t>
            </a:r>
            <a:r>
              <a:rPr lang="es-MX" i="1" dirty="0" smtClean="0"/>
              <a:t> </a:t>
            </a:r>
            <a:r>
              <a:rPr lang="es-MX" i="1" dirty="0" err="1" smtClean="0"/>
              <a:t>arbitrage</a:t>
            </a:r>
            <a:r>
              <a:rPr lang="es-MX" dirty="0"/>
              <a:t>), aprovecha la diferencia de precio de la misma moneda en dos mercados o </a:t>
            </a:r>
            <a:r>
              <a:rPr lang="es-MX" dirty="0" smtClean="0"/>
              <a:t>dos vendedores </a:t>
            </a:r>
            <a:r>
              <a:rPr lang="es-MX" dirty="0"/>
              <a:t>en el mismo mercado. Si el tipo de cambio peso/dólar en México es 11.25 y al </a:t>
            </a:r>
            <a:r>
              <a:rPr lang="es-MX" dirty="0" smtClean="0"/>
              <a:t>mismo tiempo </a:t>
            </a:r>
            <a:r>
              <a:rPr lang="es-MX" dirty="0"/>
              <a:t>el tipo de cambio dólar/peso en Nueva York es 0.0893 (1/11.20), conviene </a:t>
            </a:r>
            <a:r>
              <a:rPr lang="es-MX" dirty="0" smtClean="0"/>
              <a:t>comprar los </a:t>
            </a:r>
            <a:r>
              <a:rPr lang="es-MX" dirty="0"/>
              <a:t>dólares en Nueva York y venderlos en México. Empezando con 100 millones de pesos, </a:t>
            </a:r>
            <a:r>
              <a:rPr lang="es-MX" dirty="0" smtClean="0"/>
              <a:t>la vuelta </a:t>
            </a:r>
            <a:r>
              <a:rPr lang="es-MX" dirty="0"/>
              <a:t>completa produce una ganancia de 446 428 pesos (0.44% del valor inicial).</a:t>
            </a:r>
          </a:p>
        </p:txBody>
      </p:sp>
    </p:spTree>
    <p:extLst>
      <p:ext uri="{BB962C8B-B14F-4D97-AF65-F5344CB8AC3E}">
        <p14:creationId xmlns:p14="http://schemas.microsoft.com/office/powerpoint/2010/main" val="319317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Definición del mercado de divisas</a:t>
            </a:r>
          </a:p>
        </p:txBody>
      </p:sp>
      <p:sp>
        <p:nvSpPr>
          <p:cNvPr id="4" name="Marcador de contenido 3"/>
          <p:cNvSpPr>
            <a:spLocks noGrp="1"/>
          </p:cNvSpPr>
          <p:nvPr>
            <p:ph idx="1"/>
          </p:nvPr>
        </p:nvSpPr>
        <p:spPr/>
        <p:txBody>
          <a:bodyPr>
            <a:normAutofit/>
          </a:bodyPr>
          <a:lstStyle/>
          <a:p>
            <a:r>
              <a:rPr lang="es-MX" dirty="0"/>
              <a:t>El mercado global de divisas es el mercado financiero más grande y más líquido del mundo.</a:t>
            </a:r>
          </a:p>
          <a:p>
            <a:r>
              <a:rPr lang="es-MX" dirty="0"/>
              <a:t>También se le conoce como </a:t>
            </a:r>
            <a:r>
              <a:rPr lang="es-MX" i="1" dirty="0"/>
              <a:t>mercado cambiario, </a:t>
            </a:r>
            <a:r>
              <a:rPr lang="es-MX" i="1" dirty="0" err="1" smtClean="0"/>
              <a:t>Forex,</a:t>
            </a:r>
            <a:r>
              <a:rPr lang="es-MX" dirty="0" err="1" smtClean="0"/>
              <a:t>o</a:t>
            </a:r>
            <a:r>
              <a:rPr lang="es-MX" dirty="0" smtClean="0"/>
              <a:t> </a:t>
            </a:r>
            <a:r>
              <a:rPr lang="es-MX" dirty="0"/>
              <a:t>simplemente FX.</a:t>
            </a:r>
          </a:p>
          <a:p>
            <a:r>
              <a:rPr lang="es-MX" dirty="0"/>
              <a:t>Una </a:t>
            </a:r>
            <a:r>
              <a:rPr lang="es-MX" i="1" dirty="0"/>
              <a:t>divisa es la moneda de otro país libremente convertible en el mercado cambiario. </a:t>
            </a:r>
            <a:r>
              <a:rPr lang="es-MX" i="1" dirty="0" smtClean="0"/>
              <a:t>Des</a:t>
            </a:r>
            <a:r>
              <a:rPr lang="es-MX" dirty="0" smtClean="0"/>
              <a:t>de </a:t>
            </a:r>
            <a:r>
              <a:rPr lang="es-MX" dirty="0"/>
              <a:t>el punto de vista mexicano, el dólar estadounidense (USD) es una divisa. El peso cubano, </a:t>
            </a:r>
            <a:r>
              <a:rPr lang="es-MX" dirty="0" smtClean="0"/>
              <a:t>en cambio</a:t>
            </a:r>
            <a:r>
              <a:rPr lang="es-MX" dirty="0"/>
              <a:t>, no es una divisa porque, aun cuando se trata de la moneda de otro país</a:t>
            </a:r>
            <a:r>
              <a:rPr lang="es-MX" dirty="0" smtClean="0"/>
              <a:t>, no </a:t>
            </a:r>
            <a:r>
              <a:rPr lang="es-MX" dirty="0"/>
              <a:t>es libremente convertible.</a:t>
            </a:r>
          </a:p>
        </p:txBody>
      </p:sp>
    </p:spTree>
    <p:extLst>
      <p:ext uri="{BB962C8B-B14F-4D97-AF65-F5344CB8AC3E}">
        <p14:creationId xmlns:p14="http://schemas.microsoft.com/office/powerpoint/2010/main" val="3739012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Especulación en el mercado </a:t>
            </a:r>
            <a:r>
              <a:rPr lang="es-MX" i="1" dirty="0"/>
              <a:t>spot</a:t>
            </a:r>
            <a:endParaRPr lang="es-MX" dirty="0"/>
          </a:p>
        </p:txBody>
      </p:sp>
      <p:sp>
        <p:nvSpPr>
          <p:cNvPr id="3" name="Marcador de contenido 2"/>
          <p:cNvSpPr>
            <a:spLocks noGrp="1"/>
          </p:cNvSpPr>
          <p:nvPr>
            <p:ph idx="1"/>
          </p:nvPr>
        </p:nvSpPr>
        <p:spPr/>
        <p:txBody>
          <a:bodyPr/>
          <a:lstStyle/>
          <a:p>
            <a:r>
              <a:rPr lang="es-MX" dirty="0"/>
              <a:t>La </a:t>
            </a:r>
            <a:r>
              <a:rPr lang="es-MX" i="1" dirty="0"/>
              <a:t>especulación </a:t>
            </a:r>
            <a:r>
              <a:rPr lang="es-MX" dirty="0"/>
              <a:t>es una toma consciente de posiciones para ganar con el cambio esperado </a:t>
            </a:r>
            <a:r>
              <a:rPr lang="es-MX" dirty="0" smtClean="0"/>
              <a:t>del precio</a:t>
            </a:r>
            <a:r>
              <a:rPr lang="es-MX" dirty="0"/>
              <a:t>. El especulador compra una divisa (establece una posición larga) si piensa que su </a:t>
            </a:r>
            <a:r>
              <a:rPr lang="es-MX" dirty="0" smtClean="0"/>
              <a:t>precio va </a:t>
            </a:r>
            <a:r>
              <a:rPr lang="es-MX" dirty="0"/>
              <a:t>a subir, y la vende (posición corta) si considera que su precio va a bajar. La mayor parte </a:t>
            </a:r>
            <a:r>
              <a:rPr lang="es-MX" dirty="0" smtClean="0"/>
              <a:t>de la </a:t>
            </a:r>
            <a:r>
              <a:rPr lang="es-MX" dirty="0"/>
              <a:t>especulación tiene lugar en el mercado de futuros y opciones. Sin embargo, el mercado </a:t>
            </a:r>
            <a:r>
              <a:rPr lang="es-MX" i="1" dirty="0" smtClean="0"/>
              <a:t>spot </a:t>
            </a:r>
            <a:r>
              <a:rPr lang="es-MX" dirty="0" smtClean="0"/>
              <a:t>también </a:t>
            </a:r>
            <a:r>
              <a:rPr lang="es-MX" dirty="0"/>
              <a:t>proporciona muchas oportunidades para la especulación.</a:t>
            </a:r>
            <a:endParaRPr lang="es-MX" dirty="0"/>
          </a:p>
        </p:txBody>
      </p:sp>
    </p:spTree>
    <p:extLst>
      <p:ext uri="{BB962C8B-B14F-4D97-AF65-F5344CB8AC3E}">
        <p14:creationId xmlns:p14="http://schemas.microsoft.com/office/powerpoint/2010/main" val="227438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2354" y="618147"/>
            <a:ext cx="10515600" cy="4962037"/>
          </a:xfrm>
        </p:spPr>
        <p:txBody>
          <a:bodyPr>
            <a:normAutofit fontScale="85000" lnSpcReduction="10000"/>
          </a:bodyPr>
          <a:lstStyle/>
          <a:p>
            <a:r>
              <a:rPr lang="es-MX" dirty="0"/>
              <a:t>Podemos hacer una distinción entre tres tipos de especuladores</a:t>
            </a:r>
            <a:r>
              <a:rPr lang="es-MX" dirty="0" smtClean="0"/>
              <a:t>:</a:t>
            </a:r>
            <a:endParaRPr lang="es-MX" dirty="0"/>
          </a:p>
          <a:p>
            <a:endParaRPr lang="es-MX" dirty="0" smtClean="0"/>
          </a:p>
          <a:p>
            <a:r>
              <a:rPr lang="es-MX" b="1" dirty="0"/>
              <a:t>1. </a:t>
            </a:r>
            <a:r>
              <a:rPr lang="es-MX" dirty="0"/>
              <a:t>Los </a:t>
            </a:r>
            <a:r>
              <a:rPr lang="es-MX" i="1" dirty="0" err="1"/>
              <a:t>scalpers</a:t>
            </a:r>
            <a:r>
              <a:rPr lang="es-MX" i="1" dirty="0"/>
              <a:t> </a:t>
            </a:r>
            <a:r>
              <a:rPr lang="es-MX" dirty="0"/>
              <a:t>compran y venden monedas extranjeras con gran frecuencia. Su posición </a:t>
            </a:r>
            <a:r>
              <a:rPr lang="es-MX" dirty="0" smtClean="0"/>
              <a:t>no dura </a:t>
            </a:r>
            <a:r>
              <a:rPr lang="es-MX" dirty="0"/>
              <a:t>más de unos cuantos minutos. Se guían por su intuición, apoyados en algunos </a:t>
            </a:r>
            <a:r>
              <a:rPr lang="es-MX" dirty="0" smtClean="0"/>
              <a:t>casos por </a:t>
            </a:r>
            <a:r>
              <a:rPr lang="es-MX" dirty="0"/>
              <a:t>el análisis técnico</a:t>
            </a:r>
            <a:r>
              <a:rPr lang="es-MX" dirty="0" smtClean="0"/>
              <a:t>.</a:t>
            </a:r>
          </a:p>
          <a:p>
            <a:endParaRPr lang="es-MX" dirty="0"/>
          </a:p>
          <a:p>
            <a:r>
              <a:rPr lang="es-MX" b="1" dirty="0"/>
              <a:t>2. </a:t>
            </a:r>
            <a:r>
              <a:rPr lang="es-MX" dirty="0"/>
              <a:t>Los </a:t>
            </a:r>
            <a:r>
              <a:rPr lang="es-MX" i="1" dirty="0" err="1"/>
              <a:t>day</a:t>
            </a:r>
            <a:r>
              <a:rPr lang="es-MX" i="1" dirty="0"/>
              <a:t> </a:t>
            </a:r>
            <a:r>
              <a:rPr lang="es-MX" i="1" dirty="0" err="1"/>
              <a:t>traders</a:t>
            </a:r>
            <a:r>
              <a:rPr lang="es-MX" i="1" dirty="0"/>
              <a:t> </a:t>
            </a:r>
            <a:r>
              <a:rPr lang="es-MX" dirty="0"/>
              <a:t>toman posición y la cierran antes del cierre de operaciones; obtienen </a:t>
            </a:r>
            <a:r>
              <a:rPr lang="es-MX" dirty="0" smtClean="0"/>
              <a:t>utilidades o </a:t>
            </a:r>
            <a:r>
              <a:rPr lang="es-MX" dirty="0"/>
              <a:t>absorben pérdidas. Pueden usar el análisis técnico</a:t>
            </a:r>
            <a:r>
              <a:rPr lang="es-MX" dirty="0" smtClean="0"/>
              <a:t>.</a:t>
            </a:r>
          </a:p>
          <a:p>
            <a:endParaRPr lang="es-MX" dirty="0"/>
          </a:p>
          <a:p>
            <a:r>
              <a:rPr lang="es-MX" b="1" dirty="0"/>
              <a:t>3. </a:t>
            </a:r>
            <a:r>
              <a:rPr lang="es-MX" dirty="0"/>
              <a:t>Los </a:t>
            </a:r>
            <a:r>
              <a:rPr lang="es-MX" i="1" dirty="0"/>
              <a:t>position </a:t>
            </a:r>
            <a:r>
              <a:rPr lang="es-MX" i="1" dirty="0" err="1"/>
              <a:t>takers</a:t>
            </a:r>
            <a:r>
              <a:rPr lang="es-MX" i="1" dirty="0"/>
              <a:t> </a:t>
            </a:r>
            <a:r>
              <a:rPr lang="es-MX" dirty="0"/>
              <a:t>(tomadores de posición) mantienen su posición en una moneda </a:t>
            </a:r>
            <a:r>
              <a:rPr lang="es-MX" dirty="0" smtClean="0"/>
              <a:t>durante días</a:t>
            </a:r>
            <a:r>
              <a:rPr lang="es-MX" dirty="0"/>
              <a:t>, semanas o hasta meses. Si su apuesta es por unos cuantos días, se guían por el </a:t>
            </a:r>
            <a:r>
              <a:rPr lang="es-MX" dirty="0" smtClean="0"/>
              <a:t>análisis técnico</a:t>
            </a:r>
            <a:r>
              <a:rPr lang="es-MX" dirty="0"/>
              <a:t>. Si sus apuestas son a más largo plazo, usan el análisis fundamental. Sus saldos </a:t>
            </a:r>
            <a:r>
              <a:rPr lang="es-MX" dirty="0" smtClean="0"/>
              <a:t>en moneda </a:t>
            </a:r>
            <a:r>
              <a:rPr lang="es-MX" dirty="0"/>
              <a:t>extranjera los invierten en instrumentos del mercado de dinero.</a:t>
            </a:r>
          </a:p>
        </p:txBody>
      </p:sp>
    </p:spTree>
    <p:extLst>
      <p:ext uri="{BB962C8B-B14F-4D97-AF65-F5344CB8AC3E}">
        <p14:creationId xmlns:p14="http://schemas.microsoft.com/office/powerpoint/2010/main" val="2690071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10515600" cy="624498"/>
          </a:xfrm>
        </p:spPr>
        <p:txBody>
          <a:bodyPr/>
          <a:lstStyle/>
          <a:p>
            <a:r>
              <a:rPr lang="es-MX" dirty="0" smtClean="0"/>
              <a:t>https://www.trading212.com/es/login</a:t>
            </a:r>
            <a:endParaRPr lang="es-MX" dirty="0"/>
          </a:p>
        </p:txBody>
      </p:sp>
      <p:sp>
        <p:nvSpPr>
          <p:cNvPr id="4" name="Título 1"/>
          <p:cNvSpPr>
            <a:spLocks noGrp="1"/>
          </p:cNvSpPr>
          <p:nvPr>
            <p:ph type="title"/>
          </p:nvPr>
        </p:nvSpPr>
        <p:spPr>
          <a:xfrm>
            <a:off x="838200" y="365125"/>
            <a:ext cx="10515600" cy="1325563"/>
          </a:xfrm>
        </p:spPr>
        <p:txBody>
          <a:bodyPr/>
          <a:lstStyle/>
          <a:p>
            <a:r>
              <a:rPr lang="es-MX" dirty="0" smtClean="0"/>
              <a:t>Especulación</a:t>
            </a:r>
            <a:endParaRPr lang="es-MX" dirty="0"/>
          </a:p>
        </p:txBody>
      </p:sp>
    </p:spTree>
    <p:extLst>
      <p:ext uri="{BB962C8B-B14F-4D97-AF65-F5344CB8AC3E}">
        <p14:creationId xmlns:p14="http://schemas.microsoft.com/office/powerpoint/2010/main" val="343113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5461" y="958117"/>
            <a:ext cx="10515600" cy="1820252"/>
          </a:xfrm>
        </p:spPr>
        <p:txBody>
          <a:bodyPr/>
          <a:lstStyle/>
          <a:p>
            <a:r>
              <a:rPr lang="es-MX" dirty="0"/>
              <a:t>El </a:t>
            </a:r>
            <a:r>
              <a:rPr lang="es-MX" i="1" dirty="0"/>
              <a:t>mercado de divisas es el marco organizacional dentro del que los bancos</a:t>
            </a:r>
            <a:r>
              <a:rPr lang="es-MX" i="1" dirty="0" smtClean="0"/>
              <a:t>, </a:t>
            </a:r>
            <a:r>
              <a:rPr lang="es-MX" dirty="0" smtClean="0"/>
              <a:t>las </a:t>
            </a:r>
            <a:r>
              <a:rPr lang="es-MX" dirty="0"/>
              <a:t>empresas y los individuos compran y venden monedas extranjeras. En </a:t>
            </a:r>
            <a:r>
              <a:rPr lang="es-MX" dirty="0" smtClean="0"/>
              <a:t>otras palabras</a:t>
            </a:r>
            <a:r>
              <a:rPr lang="es-MX" dirty="0"/>
              <a:t>, es el conjunto de mecanismos que facilitan la conversión de monedas.</a:t>
            </a:r>
          </a:p>
        </p:txBody>
      </p:sp>
    </p:spTree>
    <p:extLst>
      <p:ext uri="{BB962C8B-B14F-4D97-AF65-F5344CB8AC3E}">
        <p14:creationId xmlns:p14="http://schemas.microsoft.com/office/powerpoint/2010/main" val="1612896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8569" y="747102"/>
            <a:ext cx="10515600" cy="2488467"/>
          </a:xfrm>
        </p:spPr>
        <p:txBody>
          <a:bodyPr>
            <a:normAutofit/>
          </a:bodyPr>
          <a:lstStyle/>
          <a:p>
            <a:r>
              <a:rPr lang="es-MX" dirty="0"/>
              <a:t>En términos generales, el mercado es un mecanismo que permite que la </a:t>
            </a:r>
            <a:r>
              <a:rPr lang="es-MX" dirty="0" smtClean="0"/>
              <a:t>demanda confluya </a:t>
            </a:r>
            <a:r>
              <a:rPr lang="es-MX" dirty="0"/>
              <a:t>con la oferta y que se establezca el precio de equilibrio. </a:t>
            </a:r>
            <a:r>
              <a:rPr lang="es-MX" dirty="0" smtClean="0"/>
              <a:t>Una de las </a:t>
            </a:r>
            <a:r>
              <a:rPr lang="es-MX" dirty="0"/>
              <a:t>funciones del mercado de </a:t>
            </a:r>
            <a:r>
              <a:rPr lang="es-MX" dirty="0" smtClean="0"/>
              <a:t>divisas es </a:t>
            </a:r>
            <a:r>
              <a:rPr lang="es-MX" dirty="0"/>
              <a:t>determinar los precios de </a:t>
            </a:r>
            <a:r>
              <a:rPr lang="es-MX" dirty="0" smtClean="0"/>
              <a:t>diferentes divisas</a:t>
            </a:r>
            <a:r>
              <a:rPr lang="es-MX" dirty="0"/>
              <a:t>.</a:t>
            </a:r>
          </a:p>
          <a:p>
            <a:r>
              <a:rPr lang="es-MX" dirty="0"/>
              <a:t>El precio de una </a:t>
            </a:r>
            <a:r>
              <a:rPr lang="es-MX" dirty="0" smtClean="0"/>
              <a:t>divisa en </a:t>
            </a:r>
            <a:r>
              <a:rPr lang="es-MX" dirty="0"/>
              <a:t>términos de otra se llama </a:t>
            </a:r>
            <a:r>
              <a:rPr lang="es-MX" i="1" dirty="0" smtClean="0"/>
              <a:t>tipo de </a:t>
            </a:r>
            <a:r>
              <a:rPr lang="es-MX" i="1" dirty="0"/>
              <a:t>cambio.</a:t>
            </a:r>
            <a:endParaRPr lang="es-MX" dirty="0"/>
          </a:p>
        </p:txBody>
      </p:sp>
    </p:spTree>
    <p:extLst>
      <p:ext uri="{BB962C8B-B14F-4D97-AF65-F5344CB8AC3E}">
        <p14:creationId xmlns:p14="http://schemas.microsoft.com/office/powerpoint/2010/main" val="404169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9246" y="817440"/>
            <a:ext cx="10515600" cy="3930406"/>
          </a:xfrm>
        </p:spPr>
        <p:txBody>
          <a:bodyPr>
            <a:normAutofit/>
          </a:bodyPr>
          <a:lstStyle/>
          <a:p>
            <a:r>
              <a:rPr lang="es-MX" dirty="0"/>
              <a:t>El mercado de divisas se clasifica como </a:t>
            </a:r>
            <a:r>
              <a:rPr lang="es-MX" dirty="0" smtClean="0"/>
              <a:t>OTC</a:t>
            </a:r>
            <a:r>
              <a:rPr lang="es-MX" dirty="0" smtClean="0"/>
              <a:t>, </a:t>
            </a:r>
            <a:r>
              <a:rPr lang="es-MX" dirty="0"/>
              <a:t>esto significa que no hay un lugar </a:t>
            </a:r>
            <a:r>
              <a:rPr lang="es-MX" dirty="0" smtClean="0"/>
              <a:t>central físico </a:t>
            </a:r>
            <a:r>
              <a:rPr lang="es-MX" dirty="0"/>
              <a:t>donde se efectúan las transacciones</a:t>
            </a:r>
            <a:r>
              <a:rPr lang="es-MX" dirty="0" smtClean="0"/>
              <a:t>. </a:t>
            </a:r>
            <a:endParaRPr lang="es-MX" dirty="0" smtClean="0"/>
          </a:p>
          <a:p>
            <a:endParaRPr lang="es-MX" dirty="0" smtClean="0"/>
          </a:p>
          <a:p>
            <a:r>
              <a:rPr lang="es-MX" dirty="0" smtClean="0"/>
              <a:t>Es </a:t>
            </a:r>
            <a:r>
              <a:rPr lang="es-MX" dirty="0"/>
              <a:t>el mercado financiero más grande y más </a:t>
            </a:r>
            <a:r>
              <a:rPr lang="es-MX" dirty="0" smtClean="0"/>
              <a:t>líquido (elevado número </a:t>
            </a:r>
            <a:r>
              <a:rPr lang="es-MX" dirty="0"/>
              <a:t>de transacciones) del mundo. En 2010 el </a:t>
            </a:r>
            <a:r>
              <a:rPr lang="es-MX" dirty="0" smtClean="0"/>
              <a:t>nivel diario </a:t>
            </a:r>
            <a:r>
              <a:rPr lang="es-MX" dirty="0"/>
              <a:t>de </a:t>
            </a:r>
            <a:r>
              <a:rPr lang="es-MX" dirty="0" smtClean="0"/>
              <a:t>actividad fue de cuatro millones </a:t>
            </a:r>
            <a:r>
              <a:rPr lang="es-MX" dirty="0"/>
              <a:t>de millones de </a:t>
            </a:r>
            <a:r>
              <a:rPr lang="es-MX" dirty="0" smtClean="0"/>
              <a:t>dólares diarios</a:t>
            </a:r>
            <a:r>
              <a:rPr lang="es-MX" dirty="0"/>
              <a:t>, 110% más que en 2004. Son siete las </a:t>
            </a:r>
            <a:r>
              <a:rPr lang="es-MX" dirty="0" smtClean="0"/>
              <a:t>monedas principales</a:t>
            </a:r>
            <a:r>
              <a:rPr lang="es-MX" dirty="0"/>
              <a:t>, llamadas </a:t>
            </a:r>
            <a:r>
              <a:rPr lang="es-MX" i="1" dirty="0" err="1"/>
              <a:t>the</a:t>
            </a:r>
            <a:r>
              <a:rPr lang="es-MX" i="1" dirty="0"/>
              <a:t> </a:t>
            </a:r>
            <a:r>
              <a:rPr lang="es-MX" i="1" dirty="0" err="1"/>
              <a:t>majors</a:t>
            </a:r>
            <a:r>
              <a:rPr lang="es-MX" i="1" dirty="0"/>
              <a:t>, con las que se realiza 85% de las transacciones.</a:t>
            </a:r>
            <a:endParaRPr lang="es-MX" dirty="0"/>
          </a:p>
        </p:txBody>
      </p:sp>
    </p:spTree>
    <p:extLst>
      <p:ext uri="{BB962C8B-B14F-4D97-AF65-F5344CB8AC3E}">
        <p14:creationId xmlns:p14="http://schemas.microsoft.com/office/powerpoint/2010/main" val="3557716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7993" t="47139" r="35681" b="26100"/>
          <a:stretch/>
        </p:blipFill>
        <p:spPr>
          <a:xfrm>
            <a:off x="604482" y="1123599"/>
            <a:ext cx="10732002" cy="4444862"/>
          </a:xfrm>
          <a:prstGeom prst="rect">
            <a:avLst/>
          </a:prstGeom>
        </p:spPr>
      </p:pic>
    </p:spTree>
    <p:extLst>
      <p:ext uri="{BB962C8B-B14F-4D97-AF65-F5344CB8AC3E}">
        <p14:creationId xmlns:p14="http://schemas.microsoft.com/office/powerpoint/2010/main" val="303348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9584" y="1728576"/>
            <a:ext cx="10515600" cy="2702747"/>
          </a:xfrm>
        </p:spPr>
        <p:txBody>
          <a:bodyPr>
            <a:normAutofit/>
          </a:bodyPr>
          <a:lstStyle/>
          <a:p>
            <a:r>
              <a:rPr lang="es-MX" dirty="0"/>
              <a:t>La encuesta del año 2010 indica un crecimiento de 186% en comparación con 2001, </a:t>
            </a:r>
            <a:r>
              <a:rPr lang="es-MX" dirty="0" smtClean="0"/>
              <a:t>lo que </a:t>
            </a:r>
            <a:r>
              <a:rPr lang="es-MX" dirty="0"/>
              <a:t>implica una tasa anual de 12%. El resurgimiento de la actividad en el </a:t>
            </a:r>
            <a:r>
              <a:rPr lang="es-MX" dirty="0" err="1"/>
              <a:t>Forex</a:t>
            </a:r>
            <a:r>
              <a:rPr lang="es-MX" dirty="0"/>
              <a:t> se debe a </a:t>
            </a:r>
            <a:r>
              <a:rPr lang="es-MX" dirty="0" smtClean="0"/>
              <a:t>los siguientes </a:t>
            </a:r>
            <a:r>
              <a:rPr lang="es-MX" dirty="0"/>
              <a:t>factores:</a:t>
            </a:r>
          </a:p>
          <a:p>
            <a:r>
              <a:rPr lang="es-MX" dirty="0" smtClean="0"/>
              <a:t>Un </a:t>
            </a:r>
            <a:r>
              <a:rPr lang="es-MX" dirty="0"/>
              <a:t>incremento de la volatilidad de las principales monedas aumentó las actividades </a:t>
            </a:r>
            <a:r>
              <a:rPr lang="es-MX" dirty="0" smtClean="0"/>
              <a:t>de cobertura </a:t>
            </a:r>
            <a:r>
              <a:rPr lang="es-MX" dirty="0"/>
              <a:t>y arbitraje</a:t>
            </a:r>
            <a:r>
              <a:rPr lang="es-MX" dirty="0" smtClean="0"/>
              <a:t>.</a:t>
            </a:r>
            <a:endParaRPr lang="es-MX" dirty="0"/>
          </a:p>
        </p:txBody>
      </p:sp>
    </p:spTree>
    <p:extLst>
      <p:ext uri="{BB962C8B-B14F-4D97-AF65-F5344CB8AC3E}">
        <p14:creationId xmlns:p14="http://schemas.microsoft.com/office/powerpoint/2010/main" val="243803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85446"/>
            <a:ext cx="10515600" cy="5391517"/>
          </a:xfrm>
        </p:spPr>
        <p:txBody>
          <a:bodyPr/>
          <a:lstStyle/>
          <a:p>
            <a:r>
              <a:rPr lang="es-MX" dirty="0"/>
              <a:t>Los diferenciales de las tasas de interés entre los países fomentaron el arbitraje no cubierto de las tasas de interés. Los fondos de inversión simplemente pedían prestado en una moneda con baja tasa de interés (USD) para invertir en una moneda con alta tasa de interés (AUD).</a:t>
            </a:r>
          </a:p>
          <a:p>
            <a:r>
              <a:rPr lang="es-MX" dirty="0"/>
              <a:t>Ante el desplome de los precios de las acciones después del año 2000, los fondos buscaban obtener ganancia en el </a:t>
            </a:r>
            <a:r>
              <a:rPr lang="es-MX" dirty="0" err="1"/>
              <a:t>Forex</a:t>
            </a:r>
            <a:r>
              <a:rPr lang="es-MX" dirty="0"/>
              <a:t>. La actividad favorita era </a:t>
            </a:r>
            <a:r>
              <a:rPr lang="es-MX" i="1" dirty="0" err="1"/>
              <a:t>momentum</a:t>
            </a:r>
            <a:r>
              <a:rPr lang="es-MX" i="1" dirty="0"/>
              <a:t> trading, en la cual los </a:t>
            </a:r>
            <a:r>
              <a:rPr lang="es-MX" dirty="0"/>
              <a:t>inversionistas tomaban posiciones largas en monedas que estaban al alza y posiciones cortas en monedas que estaban a la baja.</a:t>
            </a:r>
          </a:p>
          <a:p>
            <a:endParaRPr lang="es-MX" dirty="0"/>
          </a:p>
        </p:txBody>
      </p:sp>
    </p:spTree>
    <p:extLst>
      <p:ext uri="{BB962C8B-B14F-4D97-AF65-F5344CB8AC3E}">
        <p14:creationId xmlns:p14="http://schemas.microsoft.com/office/powerpoint/2010/main" val="293657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Funciones del mercado de divisas</a:t>
            </a:r>
          </a:p>
        </p:txBody>
      </p:sp>
      <p:sp>
        <p:nvSpPr>
          <p:cNvPr id="3" name="Marcador de contenido 2"/>
          <p:cNvSpPr>
            <a:spLocks noGrp="1"/>
          </p:cNvSpPr>
          <p:nvPr>
            <p:ph idx="1"/>
          </p:nvPr>
        </p:nvSpPr>
        <p:spPr>
          <a:xfrm>
            <a:off x="838200" y="1544271"/>
            <a:ext cx="10515600" cy="4351338"/>
          </a:xfrm>
        </p:spPr>
        <p:txBody>
          <a:bodyPr/>
          <a:lstStyle/>
          <a:p>
            <a:pPr marL="0" indent="0">
              <a:buNone/>
            </a:pPr>
            <a:endParaRPr lang="es-MX" dirty="0"/>
          </a:p>
          <a:p>
            <a:r>
              <a:rPr lang="es-MX" dirty="0"/>
              <a:t>1. Permite transferir el poder adquisitivo entre monedas</a:t>
            </a:r>
            <a:r>
              <a:rPr lang="es-MX" dirty="0" smtClean="0"/>
              <a:t>.</a:t>
            </a:r>
          </a:p>
          <a:p>
            <a:endParaRPr lang="es-MX" dirty="0"/>
          </a:p>
          <a:p>
            <a:r>
              <a:rPr lang="es-MX" dirty="0"/>
              <a:t>2. Proporciona instrumentos y mecanismos para financiar el </a:t>
            </a:r>
            <a:r>
              <a:rPr lang="es-MX" dirty="0" smtClean="0"/>
              <a:t>comercio y </a:t>
            </a:r>
            <a:r>
              <a:rPr lang="es-MX" dirty="0"/>
              <a:t>las </a:t>
            </a:r>
            <a:r>
              <a:rPr lang="es-MX" dirty="0" smtClean="0"/>
              <a:t>inversiones internacionales</a:t>
            </a:r>
            <a:r>
              <a:rPr lang="es-MX" dirty="0" smtClean="0"/>
              <a:t>.</a:t>
            </a:r>
          </a:p>
          <a:p>
            <a:endParaRPr lang="es-MX" dirty="0"/>
          </a:p>
          <a:p>
            <a:r>
              <a:rPr lang="es-MX" dirty="0"/>
              <a:t>3. Ofrece facilidades para la administración de riesgo (coberturas</a:t>
            </a:r>
            <a:r>
              <a:rPr lang="es-MX" dirty="0" smtClean="0"/>
              <a:t>), el </a:t>
            </a:r>
            <a:r>
              <a:rPr lang="es-MX" dirty="0"/>
              <a:t>arbitraje y la especulación.</a:t>
            </a:r>
          </a:p>
        </p:txBody>
      </p:sp>
    </p:spTree>
    <p:extLst>
      <p:ext uri="{BB962C8B-B14F-4D97-AF65-F5344CB8AC3E}">
        <p14:creationId xmlns:p14="http://schemas.microsoft.com/office/powerpoint/2010/main" val="22924639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1578</Words>
  <Application>Microsoft Office PowerPoint</Application>
  <PresentationFormat>Panorámica</PresentationFormat>
  <Paragraphs>80</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Mercado de Divisas</vt:lpstr>
      <vt:lpstr>Definición del mercado de divisas</vt:lpstr>
      <vt:lpstr>Presentación de PowerPoint</vt:lpstr>
      <vt:lpstr>Presentación de PowerPoint</vt:lpstr>
      <vt:lpstr>Presentación de PowerPoint</vt:lpstr>
      <vt:lpstr>Presentación de PowerPoint</vt:lpstr>
      <vt:lpstr>Presentación de PowerPoint</vt:lpstr>
      <vt:lpstr>Presentación de PowerPoint</vt:lpstr>
      <vt:lpstr>Funciones del mercado de divisas</vt:lpstr>
      <vt:lpstr>Segmentos y niveles del mercado de divisas</vt:lpstr>
      <vt:lpstr>Presentación de PowerPoint</vt:lpstr>
      <vt:lpstr>Presentación de PowerPoint</vt:lpstr>
      <vt:lpstr>Presentación de PowerPoint</vt:lpstr>
      <vt:lpstr>Presentación de PowerPoint</vt:lpstr>
      <vt:lpstr>Participantes en el mercado de divisas</vt:lpstr>
      <vt:lpstr>Los principales participantes en segmento directo del mercado interbancario incluyen a:</vt:lpstr>
      <vt:lpstr>Tipos de cambio directo y cruzado</vt:lpstr>
      <vt:lpstr>Arbitraje de divisas</vt:lpstr>
      <vt:lpstr>Presentación de PowerPoint</vt:lpstr>
      <vt:lpstr>Especulación en el mercado spot</vt:lpstr>
      <vt:lpstr>Presentación de PowerPoint</vt:lpstr>
      <vt:lpstr>Especulación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 de Divisas</dc:title>
  <dc:creator>Alberto Perez Velazquez</dc:creator>
  <cp:lastModifiedBy>beto</cp:lastModifiedBy>
  <cp:revision>9</cp:revision>
  <dcterms:created xsi:type="dcterms:W3CDTF">2017-06-30T17:33:54Z</dcterms:created>
  <dcterms:modified xsi:type="dcterms:W3CDTF">2017-07-01T15:53:05Z</dcterms:modified>
</cp:coreProperties>
</file>