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7" r:id="rId11"/>
    <p:sldId id="268" r:id="rId12"/>
    <p:sldId id="269" r:id="rId13"/>
    <p:sldId id="270" r:id="rId14"/>
    <p:sldId id="272" r:id="rId15"/>
    <p:sldId id="280" r:id="rId16"/>
    <p:sldId id="271" r:id="rId17"/>
    <p:sldId id="273" r:id="rId18"/>
    <p:sldId id="274" r:id="rId19"/>
    <p:sldId id="275" r:id="rId20"/>
    <p:sldId id="279"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10/2/2018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oo.gl/WaQk4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Ejemplo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Desarrollo y Administración de Proyectos</a:t>
            </a:r>
            <a:endParaRPr lang="es-MX" dirty="0"/>
          </a:p>
        </p:txBody>
      </p:sp>
      <p:sp>
        <p:nvSpPr>
          <p:cNvPr id="3" name="Subtítulo 2"/>
          <p:cNvSpPr>
            <a:spLocks noGrp="1"/>
          </p:cNvSpPr>
          <p:nvPr>
            <p:ph type="subTitle" idx="1"/>
          </p:nvPr>
        </p:nvSpPr>
        <p:spPr/>
        <p:txBody>
          <a:bodyPr/>
          <a:lstStyle/>
          <a:p>
            <a:r>
              <a:rPr lang="es-MX" dirty="0" smtClean="0"/>
              <a:t>Alberto Pérez </a:t>
            </a:r>
            <a:r>
              <a:rPr lang="es-MX" dirty="0" err="1" smtClean="0"/>
              <a:t>velázquez</a:t>
            </a:r>
            <a:endParaRPr lang="es-MX" dirty="0"/>
          </a:p>
        </p:txBody>
      </p:sp>
      <p:pic>
        <p:nvPicPr>
          <p:cNvPr id="1026"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4029" y="5844021"/>
            <a:ext cx="2867025"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72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dirty="0"/>
              <a:t>Gestión del tiempo: incorpora los procesos necesarios para administrar la finalización del proyecto a tiempo. Estos procesos son: definición de las actividades, establecer las secuencias de las actividades, estimar los recursos de las actividades, programar la duración de las actividades, y desarrollar y controlar el cronograma.</a:t>
            </a:r>
          </a:p>
          <a:p>
            <a:pPr marL="0" indent="0">
              <a:buNone/>
            </a:pPr>
            <a:r>
              <a:rPr lang="es-MX" dirty="0"/>
              <a:t>Gestión de los costos: contiene los procesos relacionados con estimar, presupuestar y controlar los costos de tal manera que el proyecto se ejecute con el presupuesto aprobado.</a:t>
            </a:r>
          </a:p>
          <a:p>
            <a:endParaRPr lang="es-MX" dirty="0"/>
          </a:p>
        </p:txBody>
      </p:sp>
    </p:spTree>
    <p:extLst>
      <p:ext uri="{BB962C8B-B14F-4D97-AF65-F5344CB8AC3E}">
        <p14:creationId xmlns:p14="http://schemas.microsoft.com/office/powerpoint/2010/main" val="870557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dirty="0"/>
              <a:t>Gestión de la calidad: aquí se encuentran los procesos y actividades que determinan responsabilidades, objetivos y políticas de calidad para que el proyecto sea ejecutado satisfactoriamente.</a:t>
            </a:r>
          </a:p>
          <a:p>
            <a:pPr marL="0" indent="0">
              <a:buNone/>
            </a:pPr>
            <a:r>
              <a:rPr lang="es-MX" dirty="0"/>
              <a:t>Gestión de los recursos humanos: se consideran los procesos relacionados con la organización, gestión y conducción del equipo del proyecto. Este equipo es conformado por las personas a quienes se les asigna roles y responsabilidades para completar el proyecto.</a:t>
            </a:r>
          </a:p>
          <a:p>
            <a:endParaRPr lang="es-MX" dirty="0"/>
          </a:p>
        </p:txBody>
      </p:sp>
    </p:spTree>
    <p:extLst>
      <p:ext uri="{BB962C8B-B14F-4D97-AF65-F5344CB8AC3E}">
        <p14:creationId xmlns:p14="http://schemas.microsoft.com/office/powerpoint/2010/main" val="107429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dirty="0"/>
              <a:t>Gestión de las comunicaciones: implementa los procesos necesarios mediante los cuales se busca que la generación, recopilación, distribución, almacenamiento, recuperación y disposición final de la información del proyecto sean adecuados y oportunos.</a:t>
            </a:r>
          </a:p>
          <a:p>
            <a:pPr marL="0" indent="0">
              <a:buNone/>
            </a:pPr>
            <a:r>
              <a:rPr lang="es-MX" dirty="0"/>
              <a:t>Gestión de los riesgos: aquí se desarrollan los procesos relacionados con la planificación de la gestión, la identificación, el análisis, la planificación de respuesta a los riesgos, así como su monitoreo, control y minimización en un proyecto.</a:t>
            </a:r>
          </a:p>
          <a:p>
            <a:endParaRPr lang="es-MX" dirty="0"/>
          </a:p>
        </p:txBody>
      </p:sp>
    </p:spTree>
    <p:extLst>
      <p:ext uri="{BB962C8B-B14F-4D97-AF65-F5344CB8AC3E}">
        <p14:creationId xmlns:p14="http://schemas.microsoft.com/office/powerpoint/2010/main" val="354587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dirty="0"/>
              <a:t>Gestión de las adquisiciones: abarca los procesos de compra o adquisición de los insumos, bienes y servicios que se requiere para hacer realidad el proyecto.</a:t>
            </a:r>
          </a:p>
          <a:p>
            <a:pPr marL="0" indent="0">
              <a:buNone/>
            </a:pPr>
            <a:r>
              <a:rPr lang="es-MX" dirty="0"/>
              <a:t>Gestión de los interesados: desarrolla los procesos que hacen posible la identificación de las personas, grupos u organizaciones que pueden afectar o ser afectados por el proyecto. Se busca conocer y evaluar las expectativas de los interesados y su impacto en el proyecto.</a:t>
            </a:r>
          </a:p>
          <a:p>
            <a:endParaRPr lang="es-MX" dirty="0"/>
          </a:p>
        </p:txBody>
      </p:sp>
    </p:spTree>
    <p:extLst>
      <p:ext uri="{BB962C8B-B14F-4D97-AF65-F5344CB8AC3E}">
        <p14:creationId xmlns:p14="http://schemas.microsoft.com/office/powerpoint/2010/main" val="2823652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6269" y="2603489"/>
            <a:ext cx="9404723" cy="1400530"/>
          </a:xfrm>
        </p:spPr>
        <p:txBody>
          <a:bodyPr/>
          <a:lstStyle/>
          <a:p>
            <a:pPr algn="ctr"/>
            <a:r>
              <a:rPr lang="es-MX" sz="6000" dirty="0" smtClean="0"/>
              <a:t>COSTOS</a:t>
            </a:r>
            <a:endParaRPr lang="es-MX" sz="6000" dirty="0"/>
          </a:p>
        </p:txBody>
      </p:sp>
    </p:spTree>
    <p:extLst>
      <p:ext uri="{BB962C8B-B14F-4D97-AF65-F5344CB8AC3E}">
        <p14:creationId xmlns:p14="http://schemas.microsoft.com/office/powerpoint/2010/main" val="761088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URL</a:t>
            </a:r>
            <a:endParaRPr lang="es-MX" dirty="0"/>
          </a:p>
        </p:txBody>
      </p:sp>
      <p:sp>
        <p:nvSpPr>
          <p:cNvPr id="3" name="Marcador de contenido 2"/>
          <p:cNvSpPr>
            <a:spLocks noGrp="1"/>
          </p:cNvSpPr>
          <p:nvPr>
            <p:ph idx="1"/>
          </p:nvPr>
        </p:nvSpPr>
        <p:spPr/>
        <p:txBody>
          <a:bodyPr>
            <a:normAutofit/>
          </a:bodyPr>
          <a:lstStyle/>
          <a:p>
            <a:pPr marL="0" indent="0">
              <a:buNone/>
            </a:pPr>
            <a:r>
              <a:rPr lang="es-MX" sz="4400" dirty="0" smtClean="0">
                <a:hlinkClick r:id="rId2"/>
              </a:rPr>
              <a:t>www.goo.gl/WaQk4a</a:t>
            </a:r>
            <a:endParaRPr lang="es-MX" sz="4400" dirty="0"/>
          </a:p>
        </p:txBody>
      </p:sp>
    </p:spTree>
    <p:extLst>
      <p:ext uri="{BB962C8B-B14F-4D97-AF65-F5344CB8AC3E}">
        <p14:creationId xmlns:p14="http://schemas.microsoft.com/office/powerpoint/2010/main" val="949698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Tipos de costos</a:t>
            </a:r>
            <a:endParaRPr lang="es-MX" dirty="0"/>
          </a:p>
        </p:txBody>
      </p:sp>
      <p:sp>
        <p:nvSpPr>
          <p:cNvPr id="3" name="Marcador de contenido 2"/>
          <p:cNvSpPr>
            <a:spLocks noGrp="1"/>
          </p:cNvSpPr>
          <p:nvPr>
            <p:ph idx="1"/>
          </p:nvPr>
        </p:nvSpPr>
        <p:spPr/>
        <p:txBody>
          <a:bodyPr/>
          <a:lstStyle/>
          <a:p>
            <a:r>
              <a:rPr lang="es-MX" b="1" dirty="0"/>
              <a:t>Tipos de </a:t>
            </a:r>
            <a:r>
              <a:rPr lang="es-MX" b="1" dirty="0" smtClean="0"/>
              <a:t>costos </a:t>
            </a:r>
            <a:r>
              <a:rPr lang="es-MX" b="1" dirty="0"/>
              <a:t>en proyectos según su relación</a:t>
            </a:r>
          </a:p>
          <a:p>
            <a:endParaRPr lang="es-MX" dirty="0" smtClean="0"/>
          </a:p>
          <a:p>
            <a:pPr marL="0" indent="0">
              <a:buNone/>
            </a:pPr>
            <a:r>
              <a:rPr lang="es-MX" dirty="0"/>
              <a:t>La primera división de los costes en proyectos puede hacerse en base a si estos son originados o no por el propio proyecto. De esta forma vamos a distinguir entre </a:t>
            </a:r>
            <a:r>
              <a:rPr lang="es-MX" dirty="0" smtClean="0"/>
              <a:t>costos </a:t>
            </a:r>
            <a:r>
              <a:rPr lang="es-MX" dirty="0"/>
              <a:t>directos y </a:t>
            </a:r>
            <a:r>
              <a:rPr lang="es-MX" dirty="0" smtClean="0"/>
              <a:t>costos </a:t>
            </a:r>
            <a:r>
              <a:rPr lang="es-MX" dirty="0"/>
              <a:t>indirectos.</a:t>
            </a:r>
          </a:p>
        </p:txBody>
      </p:sp>
    </p:spTree>
    <p:extLst>
      <p:ext uri="{BB962C8B-B14F-4D97-AF65-F5344CB8AC3E}">
        <p14:creationId xmlns:p14="http://schemas.microsoft.com/office/powerpoint/2010/main" val="3121915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Costos </a:t>
            </a:r>
            <a:r>
              <a:rPr lang="es-MX" b="1" dirty="0"/>
              <a:t>directos</a:t>
            </a:r>
            <a:endParaRPr lang="es-MX" dirty="0"/>
          </a:p>
        </p:txBody>
      </p:sp>
      <p:sp>
        <p:nvSpPr>
          <p:cNvPr id="3" name="Marcador de contenido 2"/>
          <p:cNvSpPr>
            <a:spLocks noGrp="1"/>
          </p:cNvSpPr>
          <p:nvPr>
            <p:ph idx="1"/>
          </p:nvPr>
        </p:nvSpPr>
        <p:spPr/>
        <p:txBody>
          <a:bodyPr/>
          <a:lstStyle/>
          <a:p>
            <a:r>
              <a:rPr lang="es-MX" dirty="0"/>
              <a:t>Son aquellos </a:t>
            </a:r>
            <a:r>
              <a:rPr lang="es-MX" dirty="0" smtClean="0"/>
              <a:t>costos </a:t>
            </a:r>
            <a:r>
              <a:rPr lang="es-MX" dirty="0"/>
              <a:t>en proyectos que se crean debido a la ejecución de este, y que por tanto, la organización no tendría si no ejecutáramos este. </a:t>
            </a:r>
            <a:endParaRPr lang="es-MX" dirty="0" smtClean="0"/>
          </a:p>
          <a:p>
            <a:endParaRPr lang="es-MX" dirty="0"/>
          </a:p>
          <a:p>
            <a:r>
              <a:rPr lang="es-MX" dirty="0" smtClean="0"/>
              <a:t>Como </a:t>
            </a:r>
            <a:r>
              <a:rPr lang="es-MX" dirty="0"/>
              <a:t>ejemplos más claros tendríamos los materiales a comprar para ejecutar el proyecto o los servicios a </a:t>
            </a:r>
            <a:r>
              <a:rPr lang="es-MX" dirty="0" smtClean="0"/>
              <a:t>subcontratar</a:t>
            </a:r>
            <a:endParaRPr lang="es-MX" dirty="0"/>
          </a:p>
        </p:txBody>
      </p:sp>
    </p:spTree>
    <p:extLst>
      <p:ext uri="{BB962C8B-B14F-4D97-AF65-F5344CB8AC3E}">
        <p14:creationId xmlns:p14="http://schemas.microsoft.com/office/powerpoint/2010/main" val="2146876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Costos </a:t>
            </a:r>
            <a:r>
              <a:rPr lang="es-MX" b="1" dirty="0"/>
              <a:t>indirectos</a:t>
            </a:r>
            <a:endParaRPr lang="es-MX" dirty="0"/>
          </a:p>
        </p:txBody>
      </p:sp>
      <p:sp>
        <p:nvSpPr>
          <p:cNvPr id="3" name="Marcador de contenido 2"/>
          <p:cNvSpPr>
            <a:spLocks noGrp="1"/>
          </p:cNvSpPr>
          <p:nvPr>
            <p:ph idx="1"/>
          </p:nvPr>
        </p:nvSpPr>
        <p:spPr/>
        <p:txBody>
          <a:bodyPr/>
          <a:lstStyle/>
          <a:p>
            <a:r>
              <a:rPr lang="es-MX" dirty="0"/>
              <a:t>Son aquellos </a:t>
            </a:r>
            <a:r>
              <a:rPr lang="es-MX" dirty="0" smtClean="0"/>
              <a:t>costos </a:t>
            </a:r>
            <a:r>
              <a:rPr lang="es-MX" dirty="0"/>
              <a:t>en proyectos cuya existencia no depende de la ejecución del mismo, y que por tanto van a seguir existiendo aunque este no se ejecute. </a:t>
            </a:r>
            <a:endParaRPr lang="es-MX" dirty="0" smtClean="0"/>
          </a:p>
          <a:p>
            <a:endParaRPr lang="es-MX" dirty="0"/>
          </a:p>
          <a:p>
            <a:r>
              <a:rPr lang="es-MX" dirty="0" smtClean="0"/>
              <a:t>Como </a:t>
            </a:r>
            <a:r>
              <a:rPr lang="es-MX" dirty="0"/>
              <a:t>ejemplo de estos </a:t>
            </a:r>
            <a:r>
              <a:rPr lang="es-MX" dirty="0" smtClean="0"/>
              <a:t>costos </a:t>
            </a:r>
            <a:r>
              <a:rPr lang="es-MX" dirty="0"/>
              <a:t>tendríamos el alquiler de la oficina de la organización, los gastos de agua y luz, salarios de la dirección de la empresa o áreas no vinculadas a proyectos, etc.</a:t>
            </a:r>
          </a:p>
        </p:txBody>
      </p:sp>
    </p:spTree>
    <p:extLst>
      <p:ext uri="{BB962C8B-B14F-4D97-AF65-F5344CB8AC3E}">
        <p14:creationId xmlns:p14="http://schemas.microsoft.com/office/powerpoint/2010/main" val="262059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Nota</a:t>
            </a:r>
            <a:endParaRPr lang="es-MX" dirty="0"/>
          </a:p>
        </p:txBody>
      </p:sp>
      <p:sp>
        <p:nvSpPr>
          <p:cNvPr id="3" name="Marcador de contenido 2"/>
          <p:cNvSpPr>
            <a:spLocks noGrp="1"/>
          </p:cNvSpPr>
          <p:nvPr>
            <p:ph idx="1"/>
          </p:nvPr>
        </p:nvSpPr>
        <p:spPr/>
        <p:txBody>
          <a:bodyPr/>
          <a:lstStyle/>
          <a:p>
            <a:r>
              <a:rPr lang="es-MX" dirty="0"/>
              <a:t>De forma general es posible decir que </a:t>
            </a:r>
            <a:r>
              <a:rPr lang="es-MX" dirty="0" smtClean="0"/>
              <a:t>no deben considerarse </a:t>
            </a:r>
            <a:r>
              <a:rPr lang="es-MX" dirty="0"/>
              <a:t>los </a:t>
            </a:r>
            <a:r>
              <a:rPr lang="es-MX" dirty="0" smtClean="0"/>
              <a:t>costos </a:t>
            </a:r>
            <a:r>
              <a:rPr lang="es-MX" dirty="0"/>
              <a:t>indirectos cuando hace la estimación de </a:t>
            </a:r>
            <a:r>
              <a:rPr lang="es-MX" dirty="0" smtClean="0"/>
              <a:t>costos </a:t>
            </a:r>
            <a:r>
              <a:rPr lang="es-MX" dirty="0"/>
              <a:t>del proyecto, ya que estos no están directamente relacionados con el proyecto; aunque en proyectos para clientes externos, estos </a:t>
            </a:r>
            <a:r>
              <a:rPr lang="es-MX" dirty="0" smtClean="0"/>
              <a:t>costos </a:t>
            </a:r>
            <a:r>
              <a:rPr lang="es-MX" dirty="0"/>
              <a:t>suelen estar incluidos en el </a:t>
            </a:r>
            <a:r>
              <a:rPr lang="es-MX" dirty="0" smtClean="0"/>
              <a:t>costo </a:t>
            </a:r>
            <a:r>
              <a:rPr lang="es-MX" dirty="0"/>
              <a:t>horario a considerar en la oferta, por lo que estos se consideran de forma indirecta.</a:t>
            </a:r>
          </a:p>
        </p:txBody>
      </p:sp>
    </p:spTree>
    <p:extLst>
      <p:ext uri="{BB962C8B-B14F-4D97-AF65-F5344CB8AC3E}">
        <p14:creationId xmlns:p14="http://schemas.microsoft.com/office/powerpoint/2010/main" val="281099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6269" y="2603489"/>
            <a:ext cx="9404723" cy="1400530"/>
          </a:xfrm>
        </p:spPr>
        <p:txBody>
          <a:bodyPr/>
          <a:lstStyle/>
          <a:p>
            <a:r>
              <a:rPr lang="es-MX" sz="6000" dirty="0" smtClean="0"/>
              <a:t>Definición del proyecto</a:t>
            </a:r>
            <a:endParaRPr lang="es-MX" sz="6000" dirty="0"/>
          </a:p>
        </p:txBody>
      </p:sp>
    </p:spTree>
    <p:extLst>
      <p:ext uri="{BB962C8B-B14F-4D97-AF65-F5344CB8AC3E}">
        <p14:creationId xmlns:p14="http://schemas.microsoft.com/office/powerpoint/2010/main" val="4074649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Resumen hasta el momento</a:t>
            </a:r>
            <a:endParaRPr lang="es-MX" dirty="0"/>
          </a:p>
        </p:txBody>
      </p:sp>
      <p:sp>
        <p:nvSpPr>
          <p:cNvPr id="3" name="Marcador de contenido 2"/>
          <p:cNvSpPr>
            <a:spLocks noGrp="1"/>
          </p:cNvSpPr>
          <p:nvPr>
            <p:ph idx="1"/>
          </p:nvPr>
        </p:nvSpPr>
        <p:spPr/>
        <p:txBody>
          <a:bodyPr/>
          <a:lstStyle/>
          <a:p>
            <a:r>
              <a:rPr lang="es-MX" dirty="0" smtClean="0"/>
              <a:t>Proyecto:</a:t>
            </a:r>
          </a:p>
          <a:p>
            <a:pPr marL="0" indent="0">
              <a:buNone/>
            </a:pPr>
            <a:r>
              <a:rPr lang="es-MX" dirty="0" smtClean="0"/>
              <a:t>Idea </a:t>
            </a:r>
            <a:r>
              <a:rPr lang="es-MX" dirty="0"/>
              <a:t>de una cosa que se piensa hacer y para la cual se establece un modo determinado y un conjunto de medios necesarios</a:t>
            </a:r>
            <a:r>
              <a:rPr lang="es-MX" dirty="0" smtClean="0"/>
              <a:t>.</a:t>
            </a:r>
          </a:p>
          <a:p>
            <a:endParaRPr lang="es-MX" dirty="0"/>
          </a:p>
          <a:p>
            <a:r>
              <a:rPr lang="es-MX" dirty="0" smtClean="0"/>
              <a:t>Planeación del proyecto</a:t>
            </a:r>
          </a:p>
          <a:p>
            <a:r>
              <a:rPr lang="es-MX" dirty="0" smtClean="0"/>
              <a:t>Programación</a:t>
            </a:r>
          </a:p>
          <a:p>
            <a:r>
              <a:rPr lang="es-MX" dirty="0" smtClean="0"/>
              <a:t>Costos</a:t>
            </a:r>
            <a:endParaRPr lang="es-MX" dirty="0"/>
          </a:p>
        </p:txBody>
      </p:sp>
    </p:spTree>
    <p:extLst>
      <p:ext uri="{BB962C8B-B14F-4D97-AF65-F5344CB8AC3E}">
        <p14:creationId xmlns:p14="http://schemas.microsoft.com/office/powerpoint/2010/main" val="1099810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4297" y="2436064"/>
            <a:ext cx="9404723" cy="1400530"/>
          </a:xfrm>
        </p:spPr>
        <p:txBody>
          <a:bodyPr/>
          <a:lstStyle/>
          <a:p>
            <a:pPr algn="ctr"/>
            <a:r>
              <a:rPr lang="es-MX" dirty="0" smtClean="0">
                <a:hlinkClick r:id="rId2" action="ppaction://hlinkfile"/>
              </a:rPr>
              <a:t>Ejemplo en Excel</a:t>
            </a:r>
            <a:endParaRPr lang="es-MX" dirty="0"/>
          </a:p>
        </p:txBody>
      </p:sp>
    </p:spTree>
    <p:extLst>
      <p:ext uri="{BB962C8B-B14F-4D97-AF65-F5344CB8AC3E}">
        <p14:creationId xmlns:p14="http://schemas.microsoft.com/office/powerpoint/2010/main" val="2939937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Tarea</a:t>
            </a:r>
            <a:endParaRPr lang="es-MX" dirty="0"/>
          </a:p>
        </p:txBody>
      </p:sp>
      <p:sp>
        <p:nvSpPr>
          <p:cNvPr id="3" name="Marcador de contenido 2"/>
          <p:cNvSpPr>
            <a:spLocks noGrp="1"/>
          </p:cNvSpPr>
          <p:nvPr>
            <p:ph idx="1"/>
          </p:nvPr>
        </p:nvSpPr>
        <p:spPr/>
        <p:txBody>
          <a:bodyPr/>
          <a:lstStyle/>
          <a:p>
            <a:r>
              <a:rPr lang="es-MX" dirty="0" smtClean="0"/>
              <a:t>Investigar Análisis de riesgos</a:t>
            </a:r>
          </a:p>
          <a:p>
            <a:endParaRPr lang="es-MX" dirty="0"/>
          </a:p>
          <a:p>
            <a:r>
              <a:rPr lang="es-MX" dirty="0" smtClean="0"/>
              <a:t>Conceptos básicos del riesgo</a:t>
            </a:r>
          </a:p>
          <a:p>
            <a:r>
              <a:rPr lang="es-MX" dirty="0" smtClean="0"/>
              <a:t>Procesos de gestión de riesgos</a:t>
            </a:r>
          </a:p>
          <a:p>
            <a:endParaRPr lang="es-MX" dirty="0" smtClean="0"/>
          </a:p>
        </p:txBody>
      </p:sp>
    </p:spTree>
    <p:extLst>
      <p:ext uri="{BB962C8B-B14F-4D97-AF65-F5344CB8AC3E}">
        <p14:creationId xmlns:p14="http://schemas.microsoft.com/office/powerpoint/2010/main" val="2676520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 a la administración de proyectos</a:t>
            </a:r>
            <a:endParaRPr lang="es-MX" dirty="0"/>
          </a:p>
        </p:txBody>
      </p:sp>
      <p:sp>
        <p:nvSpPr>
          <p:cNvPr id="3" name="Marcador de contenido 2"/>
          <p:cNvSpPr>
            <a:spLocks noGrp="1"/>
          </p:cNvSpPr>
          <p:nvPr>
            <p:ph idx="1"/>
          </p:nvPr>
        </p:nvSpPr>
        <p:spPr>
          <a:xfrm>
            <a:off x="1619448" y="2465043"/>
            <a:ext cx="8946541" cy="1836501"/>
          </a:xfrm>
        </p:spPr>
        <p:txBody>
          <a:bodyPr>
            <a:noAutofit/>
          </a:bodyPr>
          <a:lstStyle/>
          <a:p>
            <a:pPr marL="0" indent="0">
              <a:buNone/>
            </a:pPr>
            <a:r>
              <a:rPr lang="es-MX" sz="2800" dirty="0"/>
              <a:t>La administración de proyectos es la aplicación de conocimientos, habilidades, herramientas y técnicas para realizar proyectos efectiva y eficientemente. Es una capacidad estratégica de las organizaciones, que les permite vincular los resultados de los proyectos con las metas del negocio y así ser más competitivos en sus áreas.</a:t>
            </a:r>
          </a:p>
        </p:txBody>
      </p:sp>
    </p:spTree>
    <p:extLst>
      <p:ext uri="{BB962C8B-B14F-4D97-AF65-F5344CB8AC3E}">
        <p14:creationId xmlns:p14="http://schemas.microsoft.com/office/powerpoint/2010/main" val="67964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Proyecto versus trabajo operativo</a:t>
            </a:r>
            <a:endParaRPr lang="es-MX" dirty="0"/>
          </a:p>
        </p:txBody>
      </p:sp>
      <p:sp>
        <p:nvSpPr>
          <p:cNvPr id="3" name="Marcador de contenido 2"/>
          <p:cNvSpPr>
            <a:spLocks noGrp="1"/>
          </p:cNvSpPr>
          <p:nvPr>
            <p:ph idx="1"/>
          </p:nvPr>
        </p:nvSpPr>
        <p:spPr/>
        <p:txBody>
          <a:bodyPr/>
          <a:lstStyle/>
          <a:p>
            <a:pPr marL="0" indent="0">
              <a:buNone/>
            </a:pPr>
            <a:r>
              <a:rPr lang="es-MX" dirty="0"/>
              <a:t>El </a:t>
            </a:r>
            <a:r>
              <a:rPr lang="es-MX" b="1" dirty="0"/>
              <a:t>trabajo operativo</a:t>
            </a:r>
            <a:r>
              <a:rPr lang="es-MX" dirty="0"/>
              <a:t> son actividades que se realizan de forma continua en la organización a diferencia de un </a:t>
            </a:r>
            <a:r>
              <a:rPr lang="es-MX" b="1" dirty="0"/>
              <a:t>proyecto</a:t>
            </a:r>
            <a:r>
              <a:rPr lang="es-MX" dirty="0"/>
              <a:t> que tiene un inicio y un </a:t>
            </a:r>
            <a:r>
              <a:rPr lang="es-MX" dirty="0" smtClean="0"/>
              <a:t>fin</a:t>
            </a:r>
          </a:p>
          <a:p>
            <a:endParaRPr lang="es-MX" dirty="0"/>
          </a:p>
          <a:p>
            <a:pPr marL="0" indent="0">
              <a:buNone/>
            </a:pPr>
            <a:r>
              <a:rPr lang="es-MX" dirty="0" smtClean="0"/>
              <a:t>Los </a:t>
            </a:r>
            <a:r>
              <a:rPr lang="es-MX" dirty="0"/>
              <a:t>procesos contables </a:t>
            </a:r>
            <a:r>
              <a:rPr lang="es-MX" dirty="0" smtClean="0"/>
              <a:t>son </a:t>
            </a:r>
            <a:r>
              <a:rPr lang="es-MX" dirty="0"/>
              <a:t>trabajo operativo porque se realizan </a:t>
            </a:r>
            <a:r>
              <a:rPr lang="es-MX" dirty="0" smtClean="0"/>
              <a:t>mensual</a:t>
            </a:r>
          </a:p>
          <a:p>
            <a:pPr marL="0" indent="0">
              <a:buNone/>
            </a:pPr>
            <a:endParaRPr lang="es-MX" dirty="0"/>
          </a:p>
          <a:p>
            <a:pPr marL="0" indent="0">
              <a:buNone/>
            </a:pPr>
            <a:r>
              <a:rPr lang="es-MX" dirty="0" smtClean="0"/>
              <a:t>El </a:t>
            </a:r>
            <a:r>
              <a:rPr lang="es-MX" dirty="0"/>
              <a:t>diseño de un nuevo producto solo se realiza una vez por lo tanto es un </a:t>
            </a:r>
            <a:r>
              <a:rPr lang="es-MX" dirty="0" smtClean="0"/>
              <a:t>proyecto.</a:t>
            </a:r>
            <a:endParaRPr lang="es-MX" dirty="0"/>
          </a:p>
        </p:txBody>
      </p:sp>
    </p:spTree>
    <p:extLst>
      <p:ext uri="{BB962C8B-B14F-4D97-AF65-F5344CB8AC3E}">
        <p14:creationId xmlns:p14="http://schemas.microsoft.com/office/powerpoint/2010/main" val="27821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Contexto de la Dirección de Proyecto</a:t>
            </a:r>
            <a:endParaRPr lang="es-MX" dirty="0"/>
          </a:p>
        </p:txBody>
      </p:sp>
      <p:sp>
        <p:nvSpPr>
          <p:cNvPr id="3" name="Marcador de contenido 2"/>
          <p:cNvSpPr>
            <a:spLocks noGrp="1"/>
          </p:cNvSpPr>
          <p:nvPr>
            <p:ph idx="1"/>
          </p:nvPr>
        </p:nvSpPr>
        <p:spPr>
          <a:xfrm>
            <a:off x="1104293" y="2387769"/>
            <a:ext cx="8946541" cy="4195481"/>
          </a:xfrm>
        </p:spPr>
        <p:txBody>
          <a:bodyPr/>
          <a:lstStyle/>
          <a:p>
            <a:pPr marL="0" indent="0">
              <a:buNone/>
            </a:pPr>
            <a:r>
              <a:rPr lang="es-MX" dirty="0"/>
              <a:t>Tener en cuenta el contexto en el que se enmarcan los proyectos es un factor fundamental para que estos sean exitosos. Los proyectos pueden verse afectados por intereses sociales, económicos, políticos, etc</a:t>
            </a:r>
            <a:r>
              <a:rPr lang="es-MX" dirty="0" smtClean="0"/>
              <a:t>.</a:t>
            </a:r>
          </a:p>
          <a:p>
            <a:pPr marL="0" indent="0">
              <a:buNone/>
            </a:pPr>
            <a:endParaRPr lang="es-MX" dirty="0"/>
          </a:p>
          <a:p>
            <a:pPr marL="0" indent="0">
              <a:buNone/>
            </a:pPr>
            <a:r>
              <a:rPr lang="es-MX" dirty="0"/>
              <a:t>Este importante elemento se vuelve aún más decisivo teniendo en cuenta las circunstancias del mundo actual, en el que lo que era válido ayer hoy puede no serlo y los cambios se suceden a una velocidad creciente.</a:t>
            </a:r>
          </a:p>
          <a:p>
            <a:endParaRPr lang="es-MX" dirty="0"/>
          </a:p>
        </p:txBody>
      </p:sp>
    </p:spTree>
    <p:extLst>
      <p:ext uri="{BB962C8B-B14F-4D97-AF65-F5344CB8AC3E}">
        <p14:creationId xmlns:p14="http://schemas.microsoft.com/office/powerpoint/2010/main" val="426849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Oficina de la gestión de Proyectos: Estructura de la Organización</a:t>
            </a:r>
            <a:endParaRPr lang="es-MX" dirty="0"/>
          </a:p>
        </p:txBody>
      </p:sp>
      <p:sp>
        <p:nvSpPr>
          <p:cNvPr id="3" name="Marcador de contenido 2"/>
          <p:cNvSpPr>
            <a:spLocks noGrp="1"/>
          </p:cNvSpPr>
          <p:nvPr>
            <p:ph idx="1"/>
          </p:nvPr>
        </p:nvSpPr>
        <p:spPr/>
        <p:txBody>
          <a:bodyPr/>
          <a:lstStyle/>
          <a:p>
            <a:pPr marL="0" indent="0">
              <a:buNone/>
            </a:pPr>
            <a:r>
              <a:rPr lang="es-MX" dirty="0" smtClean="0"/>
              <a:t>Departamento </a:t>
            </a:r>
            <a:r>
              <a:rPr lang="es-MX" dirty="0"/>
              <a:t>o grupo que define y mantiene estándares de procesos, generalmente relacionados a la gestión de proyectos, dentro de una organización. La PMO trabaja en estandarizar y economizar recursos mediante la repetición de aspectos en la ejecución de diferentes proyectos. La PMO es la fuente de la documentación, dirección y métrica en la práctica de la gestión y de la ejecución de proyectos.</a:t>
            </a:r>
          </a:p>
        </p:txBody>
      </p:sp>
    </p:spTree>
    <p:extLst>
      <p:ext uri="{BB962C8B-B14F-4D97-AF65-F5344CB8AC3E}">
        <p14:creationId xmlns:p14="http://schemas.microsoft.com/office/powerpoint/2010/main" val="176207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Objetivos del Proyecto</a:t>
            </a:r>
            <a:endParaRPr lang="es-MX" dirty="0"/>
          </a:p>
        </p:txBody>
      </p:sp>
      <p:sp>
        <p:nvSpPr>
          <p:cNvPr id="3" name="Marcador de contenido 2"/>
          <p:cNvSpPr>
            <a:spLocks noGrp="1"/>
          </p:cNvSpPr>
          <p:nvPr>
            <p:ph idx="1"/>
          </p:nvPr>
        </p:nvSpPr>
        <p:spPr/>
        <p:txBody>
          <a:bodyPr/>
          <a:lstStyle/>
          <a:p>
            <a:pPr marL="0" indent="0">
              <a:buNone/>
            </a:pPr>
            <a:r>
              <a:rPr lang="es-MX" dirty="0"/>
              <a:t>Los </a:t>
            </a:r>
            <a:r>
              <a:rPr lang="es-MX" b="1" dirty="0"/>
              <a:t>objetivos</a:t>
            </a:r>
            <a:r>
              <a:rPr lang="es-MX" dirty="0"/>
              <a:t> generales corresponden a las finalidades genéricas de un </a:t>
            </a:r>
            <a:r>
              <a:rPr lang="es-MX" b="1" dirty="0"/>
              <a:t>proyecto</a:t>
            </a:r>
            <a:r>
              <a:rPr lang="es-MX" dirty="0"/>
              <a:t> o entidad. No señalan resultados concretos ni directamente medibles por medio de indicadores pero si que expresan el propósito central del </a:t>
            </a:r>
            <a:r>
              <a:rPr lang="es-MX" b="1" dirty="0"/>
              <a:t>proyecto</a:t>
            </a:r>
            <a:r>
              <a:rPr lang="es-MX" dirty="0"/>
              <a:t>.</a:t>
            </a:r>
          </a:p>
        </p:txBody>
      </p:sp>
    </p:spTree>
    <p:extLst>
      <p:ext uri="{BB962C8B-B14F-4D97-AF65-F5344CB8AC3E}">
        <p14:creationId xmlns:p14="http://schemas.microsoft.com/office/powerpoint/2010/main" val="279360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Ciclo de vida del proyecto</a:t>
            </a:r>
            <a:endParaRPr lang="es-MX" dirty="0"/>
          </a:p>
        </p:txBody>
      </p:sp>
      <p:sp>
        <p:nvSpPr>
          <p:cNvPr id="3" name="Marcador de contenido 2"/>
          <p:cNvSpPr>
            <a:spLocks noGrp="1"/>
          </p:cNvSpPr>
          <p:nvPr>
            <p:ph idx="1"/>
          </p:nvPr>
        </p:nvSpPr>
        <p:spPr>
          <a:xfrm>
            <a:off x="1104293" y="1341464"/>
            <a:ext cx="8946541" cy="4195481"/>
          </a:xfrm>
        </p:spPr>
        <p:txBody>
          <a:bodyPr/>
          <a:lstStyle/>
          <a:p>
            <a:pPr marL="0" indent="0">
              <a:buNone/>
            </a:pPr>
            <a:r>
              <a:rPr lang="es-MX" dirty="0" smtClean="0"/>
              <a:t>Es </a:t>
            </a:r>
            <a:r>
              <a:rPr lang="es-MX" dirty="0"/>
              <a:t>el conjunto de fases en las que se organiza un </a:t>
            </a:r>
            <a:r>
              <a:rPr lang="es-MX" b="1" dirty="0"/>
              <a:t>proyecto</a:t>
            </a:r>
            <a:r>
              <a:rPr lang="es-MX" dirty="0"/>
              <a:t> desde su inicio hasta su cierre. Una fase es un conjunto de actividades del </a:t>
            </a:r>
            <a:r>
              <a:rPr lang="es-MX" b="1" dirty="0" smtClean="0"/>
              <a:t>proyecto </a:t>
            </a:r>
            <a:r>
              <a:rPr lang="es-MX" dirty="0" smtClean="0"/>
              <a:t>relacionadas </a:t>
            </a:r>
            <a:r>
              <a:rPr lang="es-MX" dirty="0"/>
              <a:t>entre sí y que, en general, finaliza con la entrega de un producto parcial o completo.</a:t>
            </a:r>
          </a:p>
        </p:txBody>
      </p:sp>
      <p:pic>
        <p:nvPicPr>
          <p:cNvPr id="1026" name="Picture 2" descr="Resultado de imagen para ciclo de vida del proyec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5792" y="2964316"/>
            <a:ext cx="6413677" cy="372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6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Áreas de conocimiento</a:t>
            </a:r>
            <a:endParaRPr lang="es-MX" dirty="0"/>
          </a:p>
        </p:txBody>
      </p:sp>
      <p:sp>
        <p:nvSpPr>
          <p:cNvPr id="3" name="Rectángulo 2"/>
          <p:cNvSpPr/>
          <p:nvPr/>
        </p:nvSpPr>
        <p:spPr>
          <a:xfrm>
            <a:off x="1605566" y="1853248"/>
            <a:ext cx="8749048" cy="2811026"/>
          </a:xfrm>
          <a:prstGeom prst="rect">
            <a:avLst/>
          </a:prstGeom>
        </p:spPr>
        <p:txBody>
          <a:bodyPr wrap="square">
            <a:spAutoFit/>
          </a:bodyPr>
          <a:lstStyle/>
          <a:p>
            <a:pPr>
              <a:spcBef>
                <a:spcPts val="1000"/>
              </a:spcBef>
              <a:buClr>
                <a:schemeClr val="accent1"/>
              </a:buClr>
              <a:buSzPct val="80000"/>
            </a:pPr>
            <a:r>
              <a:rPr lang="es-MX" sz="2000" dirty="0">
                <a:latin typeface="+mj-lt"/>
                <a:ea typeface="+mj-ea"/>
                <a:cs typeface="+mj-cs"/>
              </a:rPr>
              <a:t>Gestión de la integración: implica tomar decisiones referidas a la asignación de recursos, balancear objetivos y manejar las interdependencias entre las áreas de conocimiento.</a:t>
            </a:r>
          </a:p>
          <a:p>
            <a:pPr>
              <a:spcBef>
                <a:spcPts val="1000"/>
              </a:spcBef>
              <a:buClr>
                <a:schemeClr val="accent1"/>
              </a:buClr>
              <a:buSzPct val="80000"/>
            </a:pPr>
            <a:endParaRPr lang="es-MX" sz="2000" dirty="0">
              <a:latin typeface="+mj-lt"/>
              <a:ea typeface="+mj-ea"/>
              <a:cs typeface="+mj-cs"/>
            </a:endParaRPr>
          </a:p>
          <a:p>
            <a:pPr>
              <a:spcBef>
                <a:spcPts val="1000"/>
              </a:spcBef>
              <a:buClr>
                <a:schemeClr val="accent1"/>
              </a:buClr>
              <a:buSzPct val="80000"/>
            </a:pPr>
            <a:r>
              <a:rPr lang="es-MX" sz="2000" dirty="0">
                <a:latin typeface="+mj-lt"/>
                <a:ea typeface="+mj-ea"/>
                <a:cs typeface="+mj-cs"/>
              </a:rPr>
              <a:t>Gestión del alcance: incluye aquellos procesos requeridos para garantizar que el proyecto cuente con todo el trabajo necesario para completarlo exitosamente. Su objetivo principal es definir y controlar qué se incluye y qué no es incluye en el proyecto.</a:t>
            </a:r>
          </a:p>
        </p:txBody>
      </p:sp>
    </p:spTree>
    <p:extLst>
      <p:ext uri="{BB962C8B-B14F-4D97-AF65-F5344CB8AC3E}">
        <p14:creationId xmlns:p14="http://schemas.microsoft.com/office/powerpoint/2010/main" val="3533395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183</TotalTime>
  <Words>517</Words>
  <Application>Microsoft Office PowerPoint</Application>
  <PresentationFormat>Panorámica</PresentationFormat>
  <Paragraphs>63</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Century Gothic</vt:lpstr>
      <vt:lpstr>Wingdings 3</vt:lpstr>
      <vt:lpstr>Ion</vt:lpstr>
      <vt:lpstr>Desarrollo y Administración de Proyectos</vt:lpstr>
      <vt:lpstr>Definición del proyecto</vt:lpstr>
      <vt:lpstr>Introducción a la administración de proyectos</vt:lpstr>
      <vt:lpstr>Proyecto versus trabajo operativo</vt:lpstr>
      <vt:lpstr>Contexto de la Dirección de Proyecto</vt:lpstr>
      <vt:lpstr>Oficina de la gestión de Proyectos: Estructura de la Organización</vt:lpstr>
      <vt:lpstr>Objetivos del Proyecto</vt:lpstr>
      <vt:lpstr>Ciclo de vida del proyecto</vt:lpstr>
      <vt:lpstr>Áreas de conocimiento</vt:lpstr>
      <vt:lpstr>Presentación de PowerPoint</vt:lpstr>
      <vt:lpstr>Presentación de PowerPoint</vt:lpstr>
      <vt:lpstr>Presentación de PowerPoint</vt:lpstr>
      <vt:lpstr>Presentación de PowerPoint</vt:lpstr>
      <vt:lpstr>COSTOS</vt:lpstr>
      <vt:lpstr>URL</vt:lpstr>
      <vt:lpstr>Tipos de costos</vt:lpstr>
      <vt:lpstr>Costos directos</vt:lpstr>
      <vt:lpstr>Costos indirectos</vt:lpstr>
      <vt:lpstr>Nota</vt:lpstr>
      <vt:lpstr>Resumen hasta el momento</vt:lpstr>
      <vt:lpstr>Ejemplo en Excel</vt:lpstr>
      <vt:lpstr>Tarea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Perez Velazquez</dc:creator>
  <cp:lastModifiedBy>Alberto Perez Velazquez</cp:lastModifiedBy>
  <cp:revision>15</cp:revision>
  <dcterms:created xsi:type="dcterms:W3CDTF">2018-09-11T19:39:29Z</dcterms:created>
  <dcterms:modified xsi:type="dcterms:W3CDTF">2018-10-03T00:42:40Z</dcterms:modified>
</cp:coreProperties>
</file>