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6"/>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9C407-9646-45FB-B0CA-CB6DC193E1FF}" type="datetimeFigureOut">
              <a:rPr lang="es-MX" smtClean="0"/>
              <a:t>27/02/2014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3DD43-C66B-4E7C-8932-7513B06B03C5}" type="slidenum">
              <a:rPr lang="es-MX" smtClean="0"/>
              <a:t>‹Nº›</a:t>
            </a:fld>
            <a:endParaRPr lang="es-MX"/>
          </a:p>
        </p:txBody>
      </p:sp>
    </p:spTree>
    <p:extLst>
      <p:ext uri="{BB962C8B-B14F-4D97-AF65-F5344CB8AC3E}">
        <p14:creationId xmlns:p14="http://schemas.microsoft.com/office/powerpoint/2010/main" val="352284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No se debe considerar rebajas cuando son artículos deteriorados o adquiridos con objeto de ser vendidos a precio menor al ordinario.</a:t>
            </a:r>
          </a:p>
          <a:p>
            <a:endParaRPr lang="es-MX" dirty="0"/>
          </a:p>
        </p:txBody>
      </p:sp>
      <p:sp>
        <p:nvSpPr>
          <p:cNvPr id="4" name="3 Marcador de número de diapositiva"/>
          <p:cNvSpPr>
            <a:spLocks noGrp="1"/>
          </p:cNvSpPr>
          <p:nvPr>
            <p:ph type="sldNum" sz="quarter" idx="10"/>
          </p:nvPr>
        </p:nvSpPr>
        <p:spPr/>
        <p:txBody>
          <a:bodyPr/>
          <a:lstStyle/>
          <a:p>
            <a:fld id="{D2E4554C-5239-4797-AC62-F7D0EF3F234F}" type="slidenum">
              <a:rPr lang="es-MX" smtClean="0"/>
              <a:t>31</a:t>
            </a:fld>
            <a:endParaRPr lang="es-MX"/>
          </a:p>
        </p:txBody>
      </p:sp>
    </p:spTree>
    <p:extLst>
      <p:ext uri="{BB962C8B-B14F-4D97-AF65-F5344CB8AC3E}">
        <p14:creationId xmlns:p14="http://schemas.microsoft.com/office/powerpoint/2010/main" val="83306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No se puede vender como saldos aquellos productos que impliquen riesgo  o engaño para el comprador, o que no sean ofrecidos real mente a un precio inferior al habitual.</a:t>
            </a:r>
          </a:p>
          <a:p>
            <a:r>
              <a:rPr lang="es-MX" dirty="0" smtClean="0"/>
              <a:t>Las ventas de saldos deben anunciarse necesariamente con esta denominación  o como “ventas de restos”.</a:t>
            </a:r>
          </a:p>
          <a:p>
            <a:endParaRPr lang="es-MX" dirty="0"/>
          </a:p>
        </p:txBody>
      </p:sp>
      <p:sp>
        <p:nvSpPr>
          <p:cNvPr id="4" name="3 Marcador de número de diapositiva"/>
          <p:cNvSpPr>
            <a:spLocks noGrp="1"/>
          </p:cNvSpPr>
          <p:nvPr>
            <p:ph type="sldNum" sz="quarter" idx="10"/>
          </p:nvPr>
        </p:nvSpPr>
        <p:spPr/>
        <p:txBody>
          <a:bodyPr/>
          <a:lstStyle/>
          <a:p>
            <a:fld id="{D2E4554C-5239-4797-AC62-F7D0EF3F234F}" type="slidenum">
              <a:rPr lang="es-MX" smtClean="0"/>
              <a:t>32</a:t>
            </a:fld>
            <a:endParaRPr lang="es-MX"/>
          </a:p>
        </p:txBody>
      </p:sp>
    </p:spTree>
    <p:extLst>
      <p:ext uri="{BB962C8B-B14F-4D97-AF65-F5344CB8AC3E}">
        <p14:creationId xmlns:p14="http://schemas.microsoft.com/office/powerpoint/2010/main" val="166895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No pueden  ser objeto de liquidación los productos que no formaran parte de la existencia del establecimiento o fuesen  ex profeso por el comerciante.</a:t>
            </a:r>
          </a:p>
          <a:p>
            <a:endParaRPr lang="es-MX" dirty="0"/>
          </a:p>
        </p:txBody>
      </p:sp>
      <p:sp>
        <p:nvSpPr>
          <p:cNvPr id="4" name="3 Marcador de número de diapositiva"/>
          <p:cNvSpPr>
            <a:spLocks noGrp="1"/>
          </p:cNvSpPr>
          <p:nvPr>
            <p:ph type="sldNum" sz="quarter" idx="10"/>
          </p:nvPr>
        </p:nvSpPr>
        <p:spPr/>
        <p:txBody>
          <a:bodyPr/>
          <a:lstStyle/>
          <a:p>
            <a:fld id="{D2E4554C-5239-4797-AC62-F7D0EF3F234F}" type="slidenum">
              <a:rPr lang="es-MX" smtClean="0"/>
              <a:t>34</a:t>
            </a:fld>
            <a:endParaRPr lang="es-MX"/>
          </a:p>
        </p:txBody>
      </p:sp>
    </p:spTree>
    <p:extLst>
      <p:ext uri="{BB962C8B-B14F-4D97-AF65-F5344CB8AC3E}">
        <p14:creationId xmlns:p14="http://schemas.microsoft.com/office/powerpoint/2010/main" val="189466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Tampoco puede  proceder a una nueva liquidación en el mismo establecimiento, excepto cuando esté motivada por decisión judicial  o administrativa, cesación total de la actividad o fuerza mayor.</a:t>
            </a:r>
          </a:p>
          <a:p>
            <a:endParaRPr lang="es-MX" dirty="0"/>
          </a:p>
        </p:txBody>
      </p:sp>
      <p:sp>
        <p:nvSpPr>
          <p:cNvPr id="4" name="3 Marcador de número de diapositiva"/>
          <p:cNvSpPr>
            <a:spLocks noGrp="1"/>
          </p:cNvSpPr>
          <p:nvPr>
            <p:ph type="sldNum" sz="quarter" idx="10"/>
          </p:nvPr>
        </p:nvSpPr>
        <p:spPr/>
        <p:txBody>
          <a:bodyPr/>
          <a:lstStyle/>
          <a:p>
            <a:fld id="{D2E4554C-5239-4797-AC62-F7D0EF3F234F}" type="slidenum">
              <a:rPr lang="es-MX" smtClean="0"/>
              <a:t>35</a:t>
            </a:fld>
            <a:endParaRPr lang="es-MX"/>
          </a:p>
        </p:txBody>
      </p:sp>
    </p:spTree>
    <p:extLst>
      <p:ext uri="{BB962C8B-B14F-4D97-AF65-F5344CB8AC3E}">
        <p14:creationId xmlns:p14="http://schemas.microsoft.com/office/powerpoint/2010/main" val="299198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--los bienes o servicios en que consistan los obsequios promocionales deben entregarse en un plazo máximo de  tres meses,  a contar desde el momento en que el comprador reúna los requisitos exigidos.</a:t>
            </a:r>
          </a:p>
          <a:p>
            <a:endParaRPr lang="es-MX" dirty="0"/>
          </a:p>
        </p:txBody>
      </p:sp>
      <p:sp>
        <p:nvSpPr>
          <p:cNvPr id="4" name="3 Marcador de número de diapositiva"/>
          <p:cNvSpPr>
            <a:spLocks noGrp="1"/>
          </p:cNvSpPr>
          <p:nvPr>
            <p:ph type="sldNum" sz="quarter" idx="10"/>
          </p:nvPr>
        </p:nvSpPr>
        <p:spPr/>
        <p:txBody>
          <a:bodyPr/>
          <a:lstStyle/>
          <a:p>
            <a:fld id="{D2E4554C-5239-4797-AC62-F7D0EF3F234F}" type="slidenum">
              <a:rPr lang="es-MX" smtClean="0"/>
              <a:t>36</a:t>
            </a:fld>
            <a:endParaRPr lang="es-MX"/>
          </a:p>
        </p:txBody>
      </p:sp>
    </p:spTree>
    <p:extLst>
      <p:ext uri="{BB962C8B-B14F-4D97-AF65-F5344CB8AC3E}">
        <p14:creationId xmlns:p14="http://schemas.microsoft.com/office/powerpoint/2010/main" val="299631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Como los consumidores no conocen ni pueden conocer el volumen de existencias, la entrega del producto queda condicionada a una situación no controlable por ellos.</a:t>
            </a:r>
          </a:p>
          <a:p>
            <a:endParaRPr lang="es-MX" dirty="0"/>
          </a:p>
        </p:txBody>
      </p:sp>
      <p:sp>
        <p:nvSpPr>
          <p:cNvPr id="4" name="3 Marcador de número de diapositiva"/>
          <p:cNvSpPr>
            <a:spLocks noGrp="1"/>
          </p:cNvSpPr>
          <p:nvPr>
            <p:ph type="sldNum" sz="quarter" idx="10"/>
          </p:nvPr>
        </p:nvSpPr>
        <p:spPr/>
        <p:txBody>
          <a:bodyPr/>
          <a:lstStyle/>
          <a:p>
            <a:fld id="{D2E4554C-5239-4797-AC62-F7D0EF3F234F}" type="slidenum">
              <a:rPr lang="es-MX" smtClean="0"/>
              <a:t>41</a:t>
            </a:fld>
            <a:endParaRPr lang="es-MX"/>
          </a:p>
        </p:txBody>
      </p:sp>
    </p:spTree>
    <p:extLst>
      <p:ext uri="{BB962C8B-B14F-4D97-AF65-F5344CB8AC3E}">
        <p14:creationId xmlns:p14="http://schemas.microsoft.com/office/powerpoint/2010/main" val="320756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El medio publicitario por antonomasia es la televisión tanto por sus posibilidades audiovisuales como para llegar prácticamente a toda la población.</a:t>
            </a:r>
            <a:endParaRPr lang="es-MX" dirty="0"/>
          </a:p>
        </p:txBody>
      </p:sp>
      <p:sp>
        <p:nvSpPr>
          <p:cNvPr id="4" name="3 Marcador de número de diapositiva"/>
          <p:cNvSpPr>
            <a:spLocks noGrp="1"/>
          </p:cNvSpPr>
          <p:nvPr>
            <p:ph type="sldNum" sz="quarter" idx="10"/>
          </p:nvPr>
        </p:nvSpPr>
        <p:spPr/>
        <p:txBody>
          <a:bodyPr/>
          <a:lstStyle/>
          <a:p>
            <a:fld id="{D2E4554C-5239-4797-AC62-F7D0EF3F234F}" type="slidenum">
              <a:rPr lang="es-MX" smtClean="0"/>
              <a:t>42</a:t>
            </a:fld>
            <a:endParaRPr lang="es-MX"/>
          </a:p>
        </p:txBody>
      </p:sp>
    </p:spTree>
    <p:extLst>
      <p:ext uri="{BB962C8B-B14F-4D97-AF65-F5344CB8AC3E}">
        <p14:creationId xmlns:p14="http://schemas.microsoft.com/office/powerpoint/2010/main" val="159314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Aéreas sujetas a más cebero control: tabaco, alcohol,  medicinas adquiribles sin receta, anuncios para niños y publicidad política.</a:t>
            </a:r>
          </a:p>
          <a:p>
            <a:endParaRPr lang="es-MX" dirty="0"/>
          </a:p>
        </p:txBody>
      </p:sp>
      <p:sp>
        <p:nvSpPr>
          <p:cNvPr id="4" name="3 Marcador de número de diapositiva"/>
          <p:cNvSpPr>
            <a:spLocks noGrp="1"/>
          </p:cNvSpPr>
          <p:nvPr>
            <p:ph type="sldNum" sz="quarter" idx="10"/>
          </p:nvPr>
        </p:nvSpPr>
        <p:spPr/>
        <p:txBody>
          <a:bodyPr/>
          <a:lstStyle/>
          <a:p>
            <a:fld id="{D2E4554C-5239-4797-AC62-F7D0EF3F234F}" type="slidenum">
              <a:rPr lang="es-MX" smtClean="0"/>
              <a:t>45</a:t>
            </a:fld>
            <a:endParaRPr lang="es-MX"/>
          </a:p>
        </p:txBody>
      </p:sp>
    </p:spTree>
    <p:extLst>
      <p:ext uri="{BB962C8B-B14F-4D97-AF65-F5344CB8AC3E}">
        <p14:creationId xmlns:p14="http://schemas.microsoft.com/office/powerpoint/2010/main" val="173218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6061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D38F14-DB00-4F0C-BBD8-138D7FCB3419}" type="datetimeFigureOut">
              <a:rPr lang="es-MX" smtClean="0"/>
              <a:t>27/02/2014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132705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419509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16B0A2-E227-4E93-83FF-4E6061099ABC}" type="slidenum">
              <a:rPr lang="es-MX" smtClean="0"/>
              <a:t>‹Nº›</a:t>
            </a:fld>
            <a:endParaRPr lang="es-MX"/>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55400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327515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D38F14-DB00-4F0C-BBD8-138D7FCB3419}" type="datetimeFigureOut">
              <a:rPr lang="es-MX" smtClean="0"/>
              <a:t>27/02/2014</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229343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D38F14-DB00-4F0C-BBD8-138D7FCB3419}" type="datetimeFigureOut">
              <a:rPr lang="es-MX" smtClean="0"/>
              <a:t>27/02/2014</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1888419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1835575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340549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245430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420101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0D38F14-DB00-4F0C-BBD8-138D7FCB3419}" type="datetimeFigureOut">
              <a:rPr lang="es-MX" smtClean="0"/>
              <a:t>27/02/2014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196362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0D38F14-DB00-4F0C-BBD8-138D7FCB3419}" type="datetimeFigureOut">
              <a:rPr lang="es-MX" smtClean="0"/>
              <a:t>27/02/2014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137689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419023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105576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0D38F14-DB00-4F0C-BBD8-138D7FCB3419}" type="datetimeFigureOut">
              <a:rPr lang="es-MX" smtClean="0"/>
              <a:t>27/02/2014</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57801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D38F14-DB00-4F0C-BBD8-138D7FCB3419}" type="datetimeFigureOut">
              <a:rPr lang="es-MX" smtClean="0"/>
              <a:t>27/02/2014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316B0A2-E227-4E93-83FF-4E6061099ABC}" type="slidenum">
              <a:rPr lang="es-MX" smtClean="0"/>
              <a:t>‹Nº›</a:t>
            </a:fld>
            <a:endParaRPr lang="es-MX"/>
          </a:p>
        </p:txBody>
      </p:sp>
    </p:spTree>
    <p:extLst>
      <p:ext uri="{BB962C8B-B14F-4D97-AF65-F5344CB8AC3E}">
        <p14:creationId xmlns:p14="http://schemas.microsoft.com/office/powerpoint/2010/main" val="295816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D38F14-DB00-4F0C-BBD8-138D7FCB3419}" type="datetimeFigureOut">
              <a:rPr lang="es-MX" smtClean="0"/>
              <a:t>27/02/2014</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16B0A2-E227-4E93-83FF-4E6061099ABC}" type="slidenum">
              <a:rPr lang="es-MX" smtClean="0"/>
              <a:t>‹Nº›</a:t>
            </a:fld>
            <a:endParaRPr lang="es-MX"/>
          </a:p>
        </p:txBody>
      </p:sp>
    </p:spTree>
    <p:extLst>
      <p:ext uri="{BB962C8B-B14F-4D97-AF65-F5344CB8AC3E}">
        <p14:creationId xmlns:p14="http://schemas.microsoft.com/office/powerpoint/2010/main" val="96008209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youtube.com/watch?v=pgPI_-lGo7Q" TargetMode="External"/><Relationship Id="rId2" Type="http://schemas.openxmlformats.org/officeDocument/2006/relationships/hyperlink" Target="http://www.youtube.com/watch?v=BjVre-dASV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El Marco Legal de la Publicidad y las Promociones</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141222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6" name="Marcador de contenido 5"/>
          <p:cNvPicPr>
            <a:picLocks noGrp="1" noChangeAspect="1"/>
          </p:cNvPicPr>
          <p:nvPr>
            <p:ph idx="1"/>
          </p:nvPr>
        </p:nvPicPr>
        <p:blipFill>
          <a:blip r:embed="rId2"/>
          <a:stretch>
            <a:fillRect/>
          </a:stretch>
        </p:blipFill>
        <p:spPr>
          <a:xfrm>
            <a:off x="646111" y="695460"/>
            <a:ext cx="10180086" cy="5318973"/>
          </a:xfrm>
          <a:prstGeom prst="rect">
            <a:avLst/>
          </a:prstGeom>
        </p:spPr>
      </p:pic>
    </p:spTree>
    <p:extLst>
      <p:ext uri="{BB962C8B-B14F-4D97-AF65-F5344CB8AC3E}">
        <p14:creationId xmlns:p14="http://schemas.microsoft.com/office/powerpoint/2010/main" val="230257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Declaracion</a:t>
            </a:r>
            <a:r>
              <a:rPr lang="es-MX" dirty="0" smtClean="0"/>
              <a:t> engañosa</a:t>
            </a:r>
            <a:endParaRPr lang="es-MX" dirty="0"/>
          </a:p>
        </p:txBody>
      </p:sp>
      <p:sp>
        <p:nvSpPr>
          <p:cNvPr id="3" name="Marcador de contenido 2"/>
          <p:cNvSpPr>
            <a:spLocks noGrp="1"/>
          </p:cNvSpPr>
          <p:nvPr>
            <p:ph idx="1"/>
          </p:nvPr>
        </p:nvSpPr>
        <p:spPr/>
        <p:txBody>
          <a:bodyPr/>
          <a:lstStyle/>
          <a:p>
            <a:r>
              <a:rPr lang="es-MX" dirty="0" smtClean="0"/>
              <a:t>Un mayor grado de verdad consiste en no engañar explícitamente, pero tampoco proporcionar toda la información, para que el publico no pueda comprender plenamente las limitaciones. de la oferta.</a:t>
            </a:r>
          </a:p>
          <a:p>
            <a:r>
              <a:rPr lang="es-MX" dirty="0" smtClean="0"/>
              <a:t>Un declaración engañosa es aquella que por omisión de palabras o argumentos empleados, sugiere un significado que contradice los hechos.</a:t>
            </a:r>
          </a:p>
          <a:p>
            <a:endParaRPr lang="es-MX" dirty="0"/>
          </a:p>
        </p:txBody>
      </p:sp>
    </p:spTree>
    <p:extLst>
      <p:ext uri="{BB962C8B-B14F-4D97-AF65-F5344CB8AC3E}">
        <p14:creationId xmlns:p14="http://schemas.microsoft.com/office/powerpoint/2010/main" val="316000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69289" y="3297036"/>
            <a:ext cx="4958366" cy="3305577"/>
          </a:xfrm>
          <a:prstGeom prst="rect">
            <a:avLst/>
          </a:prstGeom>
        </p:spPr>
      </p:pic>
      <p:sp>
        <p:nvSpPr>
          <p:cNvPr id="2" name="Título 1"/>
          <p:cNvSpPr>
            <a:spLocks noGrp="1"/>
          </p:cNvSpPr>
          <p:nvPr>
            <p:ph type="title"/>
          </p:nvPr>
        </p:nvSpPr>
        <p:spPr/>
        <p:txBody>
          <a:bodyPr/>
          <a:lstStyle/>
          <a:p>
            <a:r>
              <a:rPr lang="es-MX" dirty="0"/>
              <a:t>Asegura </a:t>
            </a:r>
            <a:r>
              <a:rPr lang="es-MX" dirty="0" err="1"/>
              <a:t>Profeco</a:t>
            </a:r>
            <a:r>
              <a:rPr lang="es-MX" dirty="0"/>
              <a:t> roles Bimbo por publicidad engañosa</a:t>
            </a:r>
            <a:br>
              <a:rPr lang="es-MX" dirty="0"/>
            </a:br>
            <a:endParaRPr lang="es-MX" dirty="0"/>
          </a:p>
        </p:txBody>
      </p:sp>
      <p:sp>
        <p:nvSpPr>
          <p:cNvPr id="3" name="Marcador de contenido 2"/>
          <p:cNvSpPr>
            <a:spLocks noGrp="1"/>
          </p:cNvSpPr>
          <p:nvPr>
            <p:ph idx="1"/>
          </p:nvPr>
        </p:nvSpPr>
        <p:spPr>
          <a:xfrm>
            <a:off x="279063" y="2130190"/>
            <a:ext cx="8946541" cy="4195481"/>
          </a:xfrm>
        </p:spPr>
        <p:txBody>
          <a:bodyPr/>
          <a:lstStyle/>
          <a:p>
            <a:r>
              <a:rPr lang="es-MX" dirty="0"/>
              <a:t>La Procuraduría </a:t>
            </a:r>
            <a:r>
              <a:rPr lang="es-MX" dirty="0" err="1"/>
              <a:t>inmobilizó</a:t>
            </a:r>
            <a:r>
              <a:rPr lang="es-MX" dirty="0"/>
              <a:t> 20 mil 772 envases con la leyenda 3 X 15 pesos (roles de canela) </a:t>
            </a:r>
            <a:r>
              <a:rPr lang="es-MX" dirty="0" err="1"/>
              <a:t>ó</a:t>
            </a:r>
            <a:r>
              <a:rPr lang="es-MX" dirty="0"/>
              <a:t> 3 X 12 pesos (roles glaseados) sin especificar si se trata de empaques o piezas </a:t>
            </a:r>
          </a:p>
        </p:txBody>
      </p:sp>
    </p:spTree>
    <p:extLst>
      <p:ext uri="{BB962C8B-B14F-4D97-AF65-F5344CB8AC3E}">
        <p14:creationId xmlns:p14="http://schemas.microsoft.com/office/powerpoint/2010/main" val="41358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Audiencia significativa</a:t>
            </a:r>
            <a:endParaRPr lang="es-MX" dirty="0"/>
          </a:p>
        </p:txBody>
      </p:sp>
      <p:sp>
        <p:nvSpPr>
          <p:cNvPr id="3" name="Marcador de contenido 2"/>
          <p:cNvSpPr>
            <a:spLocks noGrp="1"/>
          </p:cNvSpPr>
          <p:nvPr>
            <p:ph idx="1"/>
          </p:nvPr>
        </p:nvSpPr>
        <p:spPr/>
        <p:txBody>
          <a:bodyPr/>
          <a:lstStyle/>
          <a:p>
            <a:r>
              <a:rPr lang="es-MX" dirty="0" smtClean="0"/>
              <a:t>La audiencia de un anuncio es el publico expuesto a el. Una verificación exhaustiva consiste en comprobar que toda la audiencia ha sido engañada antes de considerar falsa una afirmación.</a:t>
            </a:r>
          </a:p>
          <a:p>
            <a:r>
              <a:rPr lang="es-MX" dirty="0" smtClean="0"/>
              <a:t>Sin embargo, la CFC y los tribunales adoptan criterios de veracidad mas exigentes.</a:t>
            </a:r>
          </a:p>
          <a:p>
            <a:endParaRPr lang="es-MX" dirty="0"/>
          </a:p>
        </p:txBody>
      </p:sp>
    </p:spTree>
    <p:extLst>
      <p:ext uri="{BB962C8B-B14F-4D97-AF65-F5344CB8AC3E}">
        <p14:creationId xmlns:p14="http://schemas.microsoft.com/office/powerpoint/2010/main" val="175186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Justificacion</a:t>
            </a:r>
            <a:endParaRPr lang="es-MX" dirty="0"/>
          </a:p>
        </p:txBody>
      </p:sp>
      <p:sp>
        <p:nvSpPr>
          <p:cNvPr id="3" name="Marcador de contenido 2"/>
          <p:cNvSpPr>
            <a:spLocks noGrp="1"/>
          </p:cNvSpPr>
          <p:nvPr>
            <p:ph idx="1"/>
          </p:nvPr>
        </p:nvSpPr>
        <p:spPr/>
        <p:txBody>
          <a:bodyPr/>
          <a:lstStyle/>
          <a:p>
            <a:r>
              <a:rPr lang="es-MX" dirty="0" smtClean="0"/>
              <a:t>Una mayor exigencia de veracidad consiste en que el anunciante este en condiciones de justificar sus afirmaciones. </a:t>
            </a:r>
            <a:endParaRPr lang="es-MX" dirty="0"/>
          </a:p>
          <a:p>
            <a:r>
              <a:rPr lang="es-MX" dirty="0" smtClean="0"/>
              <a:t>La justificación se basa en pruebas de laboratorio o investigaciones de campo que sirvan como apoyo razonable de una afirmación.</a:t>
            </a:r>
          </a:p>
          <a:p>
            <a:endParaRPr lang="es-MX" dirty="0"/>
          </a:p>
        </p:txBody>
      </p:sp>
      <p:pic>
        <p:nvPicPr>
          <p:cNvPr id="4" name="Imagen 3"/>
          <p:cNvPicPr>
            <a:picLocks noChangeAspect="1"/>
          </p:cNvPicPr>
          <p:nvPr/>
        </p:nvPicPr>
        <p:blipFill>
          <a:blip r:embed="rId2"/>
          <a:stretch>
            <a:fillRect/>
          </a:stretch>
        </p:blipFill>
        <p:spPr>
          <a:xfrm>
            <a:off x="1103312" y="3795332"/>
            <a:ext cx="8529973" cy="2843324"/>
          </a:xfrm>
          <a:prstGeom prst="rect">
            <a:avLst/>
          </a:prstGeom>
        </p:spPr>
      </p:pic>
    </p:spTree>
    <p:extLst>
      <p:ext uri="{BB962C8B-B14F-4D97-AF65-F5344CB8AC3E}">
        <p14:creationId xmlns:p14="http://schemas.microsoft.com/office/powerpoint/2010/main" val="241739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Materia y Daño</a:t>
            </a:r>
            <a:endParaRPr lang="es-MX" dirty="0"/>
          </a:p>
        </p:txBody>
      </p:sp>
      <p:sp>
        <p:nvSpPr>
          <p:cNvPr id="3" name="Marcador de contenido 2"/>
          <p:cNvSpPr>
            <a:spLocks noGrp="1"/>
          </p:cNvSpPr>
          <p:nvPr>
            <p:ph idx="1"/>
          </p:nvPr>
        </p:nvSpPr>
        <p:spPr/>
        <p:txBody>
          <a:bodyPr/>
          <a:lstStyle/>
          <a:p>
            <a:r>
              <a:rPr lang="es-MX" dirty="0" smtClean="0"/>
              <a:t>La materia de una afirmación puede ser sustancial o accidental en función de su influencia en la decisión de compra de un individuo.</a:t>
            </a:r>
          </a:p>
          <a:p>
            <a:r>
              <a:rPr lang="es-MX" dirty="0" smtClean="0"/>
              <a:t>El daño se refiere a los perjuicios que el consumidor puede sufrir debido a un mensaje engañoso. </a:t>
            </a:r>
            <a:endParaRPr lang="es-MX" dirty="0"/>
          </a:p>
          <a:p>
            <a:r>
              <a:rPr lang="es-MX" dirty="0" smtClean="0"/>
              <a:t>Es necesario aportar pruebas para poder indemnizar a la parte perjudicada en una </a:t>
            </a:r>
            <a:r>
              <a:rPr lang="es-MX" dirty="0" err="1" smtClean="0"/>
              <a:t>cuantia</a:t>
            </a:r>
            <a:r>
              <a:rPr lang="es-MX" dirty="0" smtClean="0"/>
              <a:t> proporcionada al daño causado.</a:t>
            </a:r>
          </a:p>
          <a:p>
            <a:r>
              <a:rPr lang="es-MX" dirty="0" smtClean="0"/>
              <a:t>Perdida de beneficios, daño financiero, </a:t>
            </a:r>
            <a:endParaRPr lang="es-MX" dirty="0"/>
          </a:p>
        </p:txBody>
      </p:sp>
    </p:spTree>
    <p:extLst>
      <p:ext uri="{BB962C8B-B14F-4D97-AF65-F5344CB8AC3E}">
        <p14:creationId xmlns:p14="http://schemas.microsoft.com/office/powerpoint/2010/main" val="103400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Conclusion</a:t>
            </a:r>
            <a:endParaRPr lang="es-MX" dirty="0"/>
          </a:p>
        </p:txBody>
      </p:sp>
      <p:sp>
        <p:nvSpPr>
          <p:cNvPr id="3" name="Marcador de contenido 2"/>
          <p:cNvSpPr>
            <a:spLocks noGrp="1"/>
          </p:cNvSpPr>
          <p:nvPr>
            <p:ph idx="1"/>
          </p:nvPr>
        </p:nvSpPr>
        <p:spPr/>
        <p:txBody>
          <a:bodyPr/>
          <a:lstStyle/>
          <a:p>
            <a:r>
              <a:rPr lang="es-MX" dirty="0" smtClean="0"/>
              <a:t>La CFC emplea el termino engañoso para referirse a anuncios que no son del todo veraces. </a:t>
            </a:r>
            <a:endParaRPr lang="es-MX" dirty="0"/>
          </a:p>
          <a:p>
            <a:r>
              <a:rPr lang="es-MX" dirty="0" smtClean="0"/>
              <a:t>Es engañoso si la interpretación que hace un segmento significativo sobre una materia sustancial del anuncio no se puede justificar.</a:t>
            </a:r>
            <a:endParaRPr lang="es-MX" dirty="0"/>
          </a:p>
        </p:txBody>
      </p:sp>
      <p:pic>
        <p:nvPicPr>
          <p:cNvPr id="4" name="Imagen 3"/>
          <p:cNvPicPr>
            <a:picLocks noChangeAspect="1"/>
          </p:cNvPicPr>
          <p:nvPr/>
        </p:nvPicPr>
        <p:blipFill>
          <a:blip r:embed="rId2"/>
          <a:stretch>
            <a:fillRect/>
          </a:stretch>
        </p:blipFill>
        <p:spPr>
          <a:xfrm>
            <a:off x="2528582" y="3564686"/>
            <a:ext cx="5971474" cy="3293314"/>
          </a:xfrm>
          <a:prstGeom prst="rect">
            <a:avLst/>
          </a:prstGeom>
        </p:spPr>
      </p:pic>
    </p:spTree>
    <p:extLst>
      <p:ext uri="{BB962C8B-B14F-4D97-AF65-F5344CB8AC3E}">
        <p14:creationId xmlns:p14="http://schemas.microsoft.com/office/powerpoint/2010/main" val="55621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Autobalanza</a:t>
            </a:r>
            <a:endParaRPr lang="es-MX" dirty="0"/>
          </a:p>
        </p:txBody>
      </p:sp>
      <p:sp>
        <p:nvSpPr>
          <p:cNvPr id="3" name="Marcador de contenido 2"/>
          <p:cNvSpPr>
            <a:spLocks noGrp="1"/>
          </p:cNvSpPr>
          <p:nvPr>
            <p:ph idx="1"/>
          </p:nvPr>
        </p:nvSpPr>
        <p:spPr/>
        <p:txBody>
          <a:bodyPr/>
          <a:lstStyle/>
          <a:p>
            <a:r>
              <a:rPr lang="es-MX" dirty="0" smtClean="0"/>
              <a:t>La </a:t>
            </a:r>
            <a:r>
              <a:rPr lang="es-MX" dirty="0" err="1" smtClean="0"/>
              <a:t>autobalanza</a:t>
            </a:r>
            <a:r>
              <a:rPr lang="es-MX" dirty="0" smtClean="0"/>
              <a:t> contiene afirmaciones exageradas y genéricas.</a:t>
            </a:r>
          </a:p>
          <a:p>
            <a:r>
              <a:rPr lang="es-MX" dirty="0" smtClean="0"/>
              <a:t>Ejemplos: la sopa Campbell esta deliciosa, </a:t>
            </a:r>
            <a:r>
              <a:rPr lang="es-MX" dirty="0" err="1" smtClean="0"/>
              <a:t>sleepwell</a:t>
            </a:r>
            <a:r>
              <a:rPr lang="es-MX" dirty="0" smtClean="0"/>
              <a:t> es el colchón de tus sueños, con el nuevo Honda </a:t>
            </a:r>
            <a:r>
              <a:rPr lang="es-MX" dirty="0" err="1" smtClean="0"/>
              <a:t>civic</a:t>
            </a:r>
            <a:r>
              <a:rPr lang="es-MX" dirty="0" smtClean="0"/>
              <a:t> conoces a la gente mas simpática.</a:t>
            </a:r>
          </a:p>
          <a:p>
            <a:r>
              <a:rPr lang="es-MX" dirty="0" smtClean="0"/>
              <a:t>Malentendido es un proceso aleatorio que puede llevar a los consumidores para que piensen que la oferta del anunciante es mejor o peor.</a:t>
            </a:r>
          </a:p>
          <a:p>
            <a:r>
              <a:rPr lang="es-MX" dirty="0"/>
              <a:t>A</a:t>
            </a:r>
            <a:r>
              <a:rPr lang="es-MX" dirty="0" smtClean="0"/>
              <a:t>lgunos estudios muestran que los consumidores no entienden bien hasta el treinta por ciento del contenido de los anuncios.</a:t>
            </a:r>
          </a:p>
          <a:p>
            <a:endParaRPr lang="es-MX" dirty="0"/>
          </a:p>
        </p:txBody>
      </p:sp>
    </p:spTree>
    <p:extLst>
      <p:ext uri="{BB962C8B-B14F-4D97-AF65-F5344CB8AC3E}">
        <p14:creationId xmlns:p14="http://schemas.microsoft.com/office/powerpoint/2010/main" val="50126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Deslealtad</a:t>
            </a:r>
            <a:endParaRPr lang="es-MX" dirty="0"/>
          </a:p>
        </p:txBody>
      </p:sp>
      <p:sp>
        <p:nvSpPr>
          <p:cNvPr id="3" name="Marcador de contenido 2"/>
          <p:cNvSpPr>
            <a:spLocks noGrp="1"/>
          </p:cNvSpPr>
          <p:nvPr>
            <p:ph idx="1"/>
          </p:nvPr>
        </p:nvSpPr>
        <p:spPr/>
        <p:txBody>
          <a:bodyPr/>
          <a:lstStyle/>
          <a:p>
            <a:r>
              <a:rPr lang="es-MX" dirty="0" smtClean="0"/>
              <a:t>Este termino se utiliza actualmente para referirse a anuncios que pueden dañar al consumidor pero que no son engañosos. Por ejemplo los anuncios de coches conducidos por personas sin cinturón de seguridad, de motos en donde se anima a tomar curvas.</a:t>
            </a:r>
          </a:p>
          <a:p>
            <a:endParaRPr lang="es-MX" dirty="0"/>
          </a:p>
        </p:txBody>
      </p:sp>
      <p:pic>
        <p:nvPicPr>
          <p:cNvPr id="4" name="Imagen 3"/>
          <p:cNvPicPr>
            <a:picLocks noChangeAspect="1"/>
          </p:cNvPicPr>
          <p:nvPr/>
        </p:nvPicPr>
        <p:blipFill>
          <a:blip r:embed="rId2"/>
          <a:stretch>
            <a:fillRect/>
          </a:stretch>
        </p:blipFill>
        <p:spPr>
          <a:xfrm>
            <a:off x="31982" y="3863038"/>
            <a:ext cx="5802148" cy="2994962"/>
          </a:xfrm>
          <a:prstGeom prst="rect">
            <a:avLst/>
          </a:prstGeom>
        </p:spPr>
      </p:pic>
      <p:pic>
        <p:nvPicPr>
          <p:cNvPr id="5" name="Imagen 4"/>
          <p:cNvPicPr>
            <a:picLocks noChangeAspect="1"/>
          </p:cNvPicPr>
          <p:nvPr/>
        </p:nvPicPr>
        <p:blipFill>
          <a:blip r:embed="rId3"/>
          <a:stretch>
            <a:fillRect/>
          </a:stretch>
        </p:blipFill>
        <p:spPr>
          <a:xfrm>
            <a:off x="5834130" y="3843773"/>
            <a:ext cx="6357870" cy="3033491"/>
          </a:xfrm>
          <a:prstGeom prst="rect">
            <a:avLst/>
          </a:prstGeom>
        </p:spPr>
      </p:pic>
    </p:spTree>
    <p:extLst>
      <p:ext uri="{BB962C8B-B14F-4D97-AF65-F5344CB8AC3E}">
        <p14:creationId xmlns:p14="http://schemas.microsoft.com/office/powerpoint/2010/main" val="277611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Procedimiento de actuación de la CFC</a:t>
            </a:r>
            <a:endParaRPr lang="es-MX" dirty="0"/>
          </a:p>
        </p:txBody>
      </p:sp>
      <p:sp>
        <p:nvSpPr>
          <p:cNvPr id="3" name="Marcador de contenido 2"/>
          <p:cNvSpPr>
            <a:spLocks noGrp="1"/>
          </p:cNvSpPr>
          <p:nvPr>
            <p:ph idx="1"/>
          </p:nvPr>
        </p:nvSpPr>
        <p:spPr/>
        <p:txBody>
          <a:bodyPr/>
          <a:lstStyle/>
          <a:p>
            <a:pPr marL="0" indent="0">
              <a:buNone/>
            </a:pPr>
            <a:r>
              <a:rPr lang="es-MX" dirty="0" smtClean="0"/>
              <a:t>Existen 4 resoluciones en caso de que se determine una practica engañosa</a:t>
            </a:r>
          </a:p>
          <a:p>
            <a:r>
              <a:rPr lang="es-MX" dirty="0" smtClean="0"/>
              <a:t>Orden de cancelación</a:t>
            </a:r>
          </a:p>
          <a:p>
            <a:r>
              <a:rPr lang="es-MX" dirty="0" smtClean="0"/>
              <a:t>Revelación positiva </a:t>
            </a:r>
          </a:p>
          <a:p>
            <a:r>
              <a:rPr lang="es-MX" dirty="0" smtClean="0"/>
              <a:t>Restitución (Personal o a fundación)</a:t>
            </a:r>
          </a:p>
          <a:p>
            <a:r>
              <a:rPr lang="es-MX" dirty="0" smtClean="0"/>
              <a:t>Publicidad correctora</a:t>
            </a:r>
          </a:p>
          <a:p>
            <a:pPr marL="0" indent="0">
              <a:buNone/>
            </a:pPr>
            <a:r>
              <a:rPr lang="es-MX" dirty="0" smtClean="0"/>
              <a:t>La CFC prefiere encuestas a consumidores antes que testimonios de expertos</a:t>
            </a:r>
            <a:endParaRPr lang="es-MX" dirty="0"/>
          </a:p>
        </p:txBody>
      </p:sp>
    </p:spTree>
    <p:extLst>
      <p:ext uri="{BB962C8B-B14F-4D97-AF65-F5344CB8AC3E}">
        <p14:creationId xmlns:p14="http://schemas.microsoft.com/office/powerpoint/2010/main" val="123297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1026" name="Picture 2" descr="http://beckero.files.wordpress.com/2012/09/campbell-s-y-andy-warhol_118428_24848-670x503.jpg?w=59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665" y="360520"/>
            <a:ext cx="11956960" cy="649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6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Regulación de formas publicitarias específicas.</a:t>
            </a:r>
            <a:endParaRPr lang="es-MX" dirty="0"/>
          </a:p>
        </p:txBody>
      </p:sp>
      <p:sp>
        <p:nvSpPr>
          <p:cNvPr id="3" name="Marcador de contenido 2"/>
          <p:cNvSpPr>
            <a:spLocks noGrp="1"/>
          </p:cNvSpPr>
          <p:nvPr>
            <p:ph idx="1"/>
          </p:nvPr>
        </p:nvSpPr>
        <p:spPr>
          <a:xfrm>
            <a:off x="1981200" y="2204864"/>
            <a:ext cx="8229600" cy="3600400"/>
          </a:xfrm>
        </p:spPr>
        <p:txBody>
          <a:bodyPr/>
          <a:lstStyle/>
          <a:p>
            <a:pPr marL="0" indent="0">
              <a:buNone/>
            </a:pPr>
            <a:r>
              <a:rPr lang="es-MX" dirty="0" smtClean="0"/>
              <a:t>Se declaran ilícitas las siguientes situaciones:</a:t>
            </a:r>
          </a:p>
          <a:p>
            <a:r>
              <a:rPr lang="es-MX" dirty="0" smtClean="0"/>
              <a:t>La publicidad que atente contra la dignidad de las personas</a:t>
            </a:r>
          </a:p>
          <a:p>
            <a:r>
              <a:rPr lang="es-MX" dirty="0" smtClean="0"/>
              <a:t>La publicidad engañosa</a:t>
            </a:r>
          </a:p>
          <a:p>
            <a:r>
              <a:rPr lang="es-MX" dirty="0" smtClean="0"/>
              <a:t>La publicidad subliminal</a:t>
            </a:r>
          </a:p>
          <a:p>
            <a:r>
              <a:rPr lang="es-MX" dirty="0" smtClean="0"/>
              <a:t>La publicidad desleal</a:t>
            </a:r>
            <a:endParaRPr lang="es-MX" dirty="0"/>
          </a:p>
        </p:txBody>
      </p:sp>
    </p:spTree>
    <p:extLst>
      <p:ext uri="{BB962C8B-B14F-4D97-AF65-F5344CB8AC3E}">
        <p14:creationId xmlns:p14="http://schemas.microsoft.com/office/powerpoint/2010/main" val="2448257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Publicidad comparativa</a:t>
            </a:r>
            <a:endParaRPr lang="es-MX" dirty="0"/>
          </a:p>
        </p:txBody>
      </p:sp>
      <p:sp>
        <p:nvSpPr>
          <p:cNvPr id="3" name="Marcador de contenido 2"/>
          <p:cNvSpPr>
            <a:spLocks noGrp="1"/>
          </p:cNvSpPr>
          <p:nvPr>
            <p:ph idx="1"/>
          </p:nvPr>
        </p:nvSpPr>
        <p:spPr/>
        <p:txBody>
          <a:bodyPr/>
          <a:lstStyle/>
          <a:p>
            <a:r>
              <a:rPr lang="es-MX" dirty="0" smtClean="0"/>
              <a:t>La CFC la aprueba desde 1971</a:t>
            </a:r>
          </a:p>
          <a:p>
            <a:r>
              <a:rPr lang="es-MX" dirty="0" smtClean="0"/>
              <a:t>Debe cuidar mucho la veracidad de las afirmaciones porque los competidores tienen derecho a demandar cualquier tergiversación.</a:t>
            </a:r>
          </a:p>
          <a:p>
            <a:r>
              <a:rPr lang="es-MX" dirty="0" smtClean="0"/>
              <a:t>No incluye publicidad</a:t>
            </a:r>
          </a:p>
          <a:p>
            <a:pPr marL="0" indent="0">
              <a:buNone/>
            </a:pPr>
            <a:r>
              <a:rPr lang="es-MX" dirty="0"/>
              <a:t>p</a:t>
            </a:r>
            <a:r>
              <a:rPr lang="es-MX" dirty="0" smtClean="0"/>
              <a:t>olítica.</a:t>
            </a:r>
          </a:p>
          <a:p>
            <a:pPr marL="0" indent="0">
              <a:buNone/>
            </a:pP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1093" y="3382535"/>
            <a:ext cx="3672408" cy="2754306"/>
          </a:xfrm>
          <a:prstGeom prst="rect">
            <a:avLst/>
          </a:prstGeom>
        </p:spPr>
      </p:pic>
    </p:spTree>
    <p:extLst>
      <p:ext uri="{BB962C8B-B14F-4D97-AF65-F5344CB8AC3E}">
        <p14:creationId xmlns:p14="http://schemas.microsoft.com/office/powerpoint/2010/main" val="2381887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Publicidad testimonial</a:t>
            </a:r>
            <a:endParaRPr lang="es-MX" dirty="0"/>
          </a:p>
        </p:txBody>
      </p:sp>
      <p:sp>
        <p:nvSpPr>
          <p:cNvPr id="3" name="Marcador de contenido 2"/>
          <p:cNvSpPr>
            <a:spLocks noGrp="1"/>
          </p:cNvSpPr>
          <p:nvPr>
            <p:ph idx="1"/>
          </p:nvPr>
        </p:nvSpPr>
        <p:spPr/>
        <p:txBody>
          <a:bodyPr/>
          <a:lstStyle/>
          <a:p>
            <a:r>
              <a:rPr lang="es-MX" dirty="0" smtClean="0"/>
              <a:t>Aquel mensaje en que probablemente confiará el público donde se reflejen las opiniones, hallazgos, creencias o experiencia de alguien distinto al anunciante que sufraga los gastos, las directrices a este respecto varían según de donde provengan, separándose en tres, figurantes, famosos y expertos.</a:t>
            </a:r>
            <a:endParaRPr lang="es-MX" dirty="0"/>
          </a:p>
        </p:txBody>
      </p:sp>
    </p:spTree>
    <p:extLst>
      <p:ext uri="{BB962C8B-B14F-4D97-AF65-F5344CB8AC3E}">
        <p14:creationId xmlns:p14="http://schemas.microsoft.com/office/powerpoint/2010/main" val="3320063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6418" y="323065"/>
            <a:ext cx="9404723" cy="1400530"/>
          </a:xfrm>
        </p:spPr>
        <p:txBody>
          <a:bodyPr/>
          <a:lstStyle/>
          <a:p>
            <a:r>
              <a:rPr lang="es-MX" dirty="0" smtClean="0"/>
              <a:t>Figurantes</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5038" y="3410600"/>
            <a:ext cx="4372868" cy="2915245"/>
          </a:xfrm>
        </p:spPr>
      </p:pic>
      <p:sp>
        <p:nvSpPr>
          <p:cNvPr id="5" name="CuadroTexto 4"/>
          <p:cNvSpPr txBox="1"/>
          <p:nvPr/>
        </p:nvSpPr>
        <p:spPr>
          <a:xfrm>
            <a:off x="1509090" y="1432135"/>
            <a:ext cx="7678763" cy="1569660"/>
          </a:xfrm>
          <a:prstGeom prst="rect">
            <a:avLst/>
          </a:prstGeom>
          <a:noFill/>
        </p:spPr>
        <p:txBody>
          <a:bodyPr wrap="square" rtlCol="0">
            <a:spAutoFit/>
          </a:bodyPr>
          <a:lstStyle/>
          <a:p>
            <a:r>
              <a:rPr lang="es-MX" sz="2400" dirty="0"/>
              <a:t>La CFC obliga a que sean realmente consumidores corrientes y tienen que decir experiencias verídicas y que a la mayoría de los consumidores les haya parecido igual</a:t>
            </a:r>
          </a:p>
        </p:txBody>
      </p:sp>
    </p:spTree>
    <p:extLst>
      <p:ext uri="{BB962C8B-B14F-4D97-AF65-F5344CB8AC3E}">
        <p14:creationId xmlns:p14="http://schemas.microsoft.com/office/powerpoint/2010/main" val="1593534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Famosos</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7845" y="1359169"/>
            <a:ext cx="3417141" cy="4603650"/>
          </a:xfrm>
        </p:spPr>
      </p:pic>
      <p:sp>
        <p:nvSpPr>
          <p:cNvPr id="5" name="CuadroTexto 4"/>
          <p:cNvSpPr txBox="1"/>
          <p:nvPr/>
        </p:nvSpPr>
        <p:spPr>
          <a:xfrm>
            <a:off x="1497469" y="1241938"/>
            <a:ext cx="4104456" cy="5170646"/>
          </a:xfrm>
          <a:prstGeom prst="rect">
            <a:avLst/>
          </a:prstGeom>
          <a:noFill/>
        </p:spPr>
        <p:txBody>
          <a:bodyPr wrap="square" rtlCol="0">
            <a:spAutoFit/>
          </a:bodyPr>
          <a:lstStyle/>
          <a:p>
            <a:pPr algn="just"/>
            <a:r>
              <a:rPr lang="es-MX" sz="2200" dirty="0"/>
              <a:t>El testimonio debe reflejar la creencia opinión o experiencia verdadera del famoso, cualquier afirmación debe poder ser respaldada por el anunciante. El famoso no tiene que usar el producto pero si asegura que lo ha usado debe ser cierto. Además el anunciante debe asegurarse de que el famoso siga usando el producto si así lo sugiere el anuncio</a:t>
            </a:r>
          </a:p>
        </p:txBody>
      </p:sp>
    </p:spTree>
    <p:extLst>
      <p:ext uri="{BB962C8B-B14F-4D97-AF65-F5344CB8AC3E}">
        <p14:creationId xmlns:p14="http://schemas.microsoft.com/office/powerpoint/2010/main" val="139583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1231" y="395301"/>
            <a:ext cx="8229600" cy="1143000"/>
          </a:xfrm>
        </p:spPr>
        <p:txBody>
          <a:bodyPr/>
          <a:lstStyle/>
          <a:p>
            <a:r>
              <a:rPr lang="es-MX" dirty="0" smtClean="0"/>
              <a:t>Expertos</a:t>
            </a:r>
            <a:endParaRPr lang="es-MX" dirty="0"/>
          </a:p>
        </p:txBody>
      </p:sp>
      <p:sp>
        <p:nvSpPr>
          <p:cNvPr id="3" name="Marcador de contenido 2"/>
          <p:cNvSpPr>
            <a:spLocks noGrp="1"/>
          </p:cNvSpPr>
          <p:nvPr>
            <p:ph idx="1"/>
          </p:nvPr>
        </p:nvSpPr>
        <p:spPr>
          <a:xfrm>
            <a:off x="1641231" y="1793111"/>
            <a:ext cx="8229600" cy="4525963"/>
          </a:xfrm>
        </p:spPr>
        <p:txBody>
          <a:bodyPr/>
          <a:lstStyle/>
          <a:p>
            <a:pPr algn="just"/>
            <a:r>
              <a:rPr lang="es-MX" dirty="0" smtClean="0"/>
              <a:t>A quién el público objetivo reconoce mayor conocimiento del producto anunciado. La CFC requiere que solo den testimonio dentro del ámbito de su experiencia</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031" y="3445732"/>
            <a:ext cx="3893418" cy="2873342"/>
          </a:xfrm>
          <a:prstGeom prst="rect">
            <a:avLst/>
          </a:prstGeom>
        </p:spPr>
      </p:pic>
    </p:spTree>
    <p:extLst>
      <p:ext uri="{BB962C8B-B14F-4D97-AF65-F5344CB8AC3E}">
        <p14:creationId xmlns:p14="http://schemas.microsoft.com/office/powerpoint/2010/main" val="1263808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Demostraciones</a:t>
            </a:r>
            <a:endParaRPr lang="es-MX" dirty="0"/>
          </a:p>
        </p:txBody>
      </p:sp>
      <p:sp>
        <p:nvSpPr>
          <p:cNvPr id="3" name="Marcador de contenido 2"/>
          <p:cNvSpPr>
            <a:spLocks noGrp="1"/>
          </p:cNvSpPr>
          <p:nvPr>
            <p:ph idx="1"/>
          </p:nvPr>
        </p:nvSpPr>
        <p:spPr/>
        <p:txBody>
          <a:bodyPr/>
          <a:lstStyle/>
          <a:p>
            <a:r>
              <a:rPr lang="es-MX" dirty="0" smtClean="0"/>
              <a:t>Maquetas. Demostración simulada de las ventajas de un producto usando ingredientes o materiales artificiales.</a:t>
            </a:r>
          </a:p>
          <a:p>
            <a:r>
              <a:rPr lang="es-MX" dirty="0" smtClean="0"/>
              <a:t>La CFC ha dictaminado que una maqueta es engañosa cuando esta directamente relacionada con la cualidad que se esta comunicando y no lo revela de manera clara.</a:t>
            </a:r>
            <a:endParaRPr lang="es-MX" dirty="0"/>
          </a:p>
        </p:txBody>
      </p:sp>
    </p:spTree>
    <p:extLst>
      <p:ext uri="{BB962C8B-B14F-4D97-AF65-F5344CB8AC3E}">
        <p14:creationId xmlns:p14="http://schemas.microsoft.com/office/powerpoint/2010/main" val="1134947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Garantías </a:t>
            </a:r>
            <a:endParaRPr lang="es-MX" dirty="0"/>
          </a:p>
        </p:txBody>
      </p:sp>
      <p:sp>
        <p:nvSpPr>
          <p:cNvPr id="3" name="Marcador de contenido 2"/>
          <p:cNvSpPr>
            <a:spLocks noGrp="1"/>
          </p:cNvSpPr>
          <p:nvPr>
            <p:ph idx="1"/>
          </p:nvPr>
        </p:nvSpPr>
        <p:spPr/>
        <p:txBody>
          <a:bodyPr/>
          <a:lstStyle/>
          <a:p>
            <a:pPr algn="just"/>
            <a:r>
              <a:rPr lang="es-MX" dirty="0" smtClean="0"/>
              <a:t>La CFC tiene unas directrices especificas sobre la publicidad que anuncia garantías: Describir exactamente los elementos cubiertos, piezas o artículos garantizados, duración del compromiso, términos de la garantía prorrateada y dinero a devolver cuando proceda.</a:t>
            </a:r>
            <a:endParaRPr lang="es-MX" dirty="0"/>
          </a:p>
        </p:txBody>
      </p:sp>
    </p:spTree>
    <p:extLst>
      <p:ext uri="{BB962C8B-B14F-4D97-AF65-F5344CB8AC3E}">
        <p14:creationId xmlns:p14="http://schemas.microsoft.com/office/powerpoint/2010/main" val="1531148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4118" y="458271"/>
            <a:ext cx="5722313" cy="5901136"/>
          </a:xfrm>
        </p:spPr>
      </p:pic>
    </p:spTree>
    <p:extLst>
      <p:ext uri="{BB962C8B-B14F-4D97-AF65-F5344CB8AC3E}">
        <p14:creationId xmlns:p14="http://schemas.microsoft.com/office/powerpoint/2010/main" val="4146474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09800" y="980728"/>
            <a:ext cx="7772400" cy="1584176"/>
          </a:xfrm>
        </p:spPr>
        <p:txBody>
          <a:bodyPr>
            <a:normAutofit fontScale="90000"/>
          </a:bodyPr>
          <a:lstStyle/>
          <a:p>
            <a:r>
              <a:rPr lang="es-MX" sz="4400" dirty="0">
                <a:latin typeface="Arial" pitchFamily="34" charset="0"/>
                <a:cs typeface="Arial" pitchFamily="34" charset="0"/>
              </a:rPr>
              <a:t>Regulación de las promociones de ventas</a:t>
            </a:r>
            <a:r>
              <a:rPr lang="es-MX" dirty="0"/>
              <a:t/>
            </a:r>
            <a:br>
              <a:rPr lang="es-MX" dirty="0"/>
            </a:br>
            <a:endParaRPr lang="es-MX" dirty="0"/>
          </a:p>
        </p:txBody>
      </p:sp>
      <p:sp>
        <p:nvSpPr>
          <p:cNvPr id="3" name="2 Subtítulo"/>
          <p:cNvSpPr>
            <a:spLocks noGrp="1"/>
          </p:cNvSpPr>
          <p:nvPr>
            <p:ph type="subTitle" idx="1"/>
          </p:nvPr>
        </p:nvSpPr>
        <p:spPr>
          <a:xfrm>
            <a:off x="1883532" y="1936940"/>
            <a:ext cx="8424936" cy="2641848"/>
          </a:xfrm>
        </p:spPr>
        <p:txBody>
          <a:bodyPr>
            <a:normAutofit/>
          </a:bodyPr>
          <a:lstStyle/>
          <a:p>
            <a:pPr algn="just"/>
            <a:r>
              <a:rPr lang="es-MX" dirty="0" smtClean="0"/>
              <a:t>Las promociones están principalmente reguladas  por la ley de  ordenación del comercio minorista, que prevé seis tipos  de actividades promocionales en los establecimientos  de  venta: rebajas,  saldos, liquidación, regalos, ventas directas y ofertas.</a:t>
            </a:r>
          </a:p>
          <a:p>
            <a:endParaRPr lang="es-MX" dirty="0"/>
          </a:p>
        </p:txBody>
      </p:sp>
      <p:pic>
        <p:nvPicPr>
          <p:cNvPr id="1026" name="Picture 2" descr="C:\Users\NORAIMA ROSALES\Desktop\post.gif"/>
          <p:cNvPicPr>
            <a:picLocks noChangeAspect="1" noChangeArrowheads="1"/>
          </p:cNvPicPr>
          <p:nvPr/>
        </p:nvPicPr>
        <p:blipFill>
          <a:blip r:embed="rId2" cstate="print"/>
          <a:srcRect/>
          <a:stretch>
            <a:fillRect/>
          </a:stretch>
        </p:blipFill>
        <p:spPr bwMode="auto">
          <a:xfrm>
            <a:off x="2209800" y="4137357"/>
            <a:ext cx="7920880" cy="2304256"/>
          </a:xfrm>
          <a:prstGeom prst="rect">
            <a:avLst/>
          </a:prstGeom>
          <a:ln>
            <a:noFill/>
          </a:ln>
          <a:effectLst>
            <a:softEdge rad="112500"/>
          </a:effectLst>
        </p:spPr>
      </p:pic>
    </p:spTree>
    <p:extLst>
      <p:ext uri="{BB962C8B-B14F-4D97-AF65-F5344CB8AC3E}">
        <p14:creationId xmlns:p14="http://schemas.microsoft.com/office/powerpoint/2010/main" val="98064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smtClean="0"/>
              <a:t>En 1989 la comisión </a:t>
            </a:r>
            <a:r>
              <a:rPr lang="es-MX" dirty="0" err="1" smtClean="0"/>
              <a:t>feeral</a:t>
            </a:r>
            <a:r>
              <a:rPr lang="es-MX" dirty="0" smtClean="0"/>
              <a:t> de </a:t>
            </a:r>
            <a:r>
              <a:rPr lang="es-MX" dirty="0" err="1" smtClean="0"/>
              <a:t>comercion</a:t>
            </a:r>
            <a:r>
              <a:rPr lang="es-MX" dirty="0" smtClean="0"/>
              <a:t>, acuso a la empresa de sopas Campbell de hacer publicidad engañosa en Estados Unidos.</a:t>
            </a:r>
          </a:p>
          <a:p>
            <a:r>
              <a:rPr lang="es-MX" dirty="0" smtClean="0"/>
              <a:t>La empresa había firmado en anuncios impresos que su sopa de pollo con fideos y la mayoría de sus otras sopas eran bajas en grasas y colesterol, y ayudaban a prevenir enfermedades del </a:t>
            </a:r>
            <a:r>
              <a:rPr lang="es-MX" dirty="0" err="1" smtClean="0"/>
              <a:t>corazon</a:t>
            </a:r>
            <a:r>
              <a:rPr lang="es-MX" dirty="0" smtClean="0"/>
              <a:t>,.</a:t>
            </a:r>
          </a:p>
          <a:p>
            <a:r>
              <a:rPr lang="es-MX" dirty="0" smtClean="0"/>
              <a:t>La CFC los considero engañosos los anuncios por no revelar el alto contenido de sodio.</a:t>
            </a:r>
            <a:endParaRPr lang="es-MX" dirty="0"/>
          </a:p>
        </p:txBody>
      </p:sp>
    </p:spTree>
    <p:extLst>
      <p:ext uri="{BB962C8B-B14F-4D97-AF65-F5344CB8AC3E}">
        <p14:creationId xmlns:p14="http://schemas.microsoft.com/office/powerpoint/2010/main" val="166656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99419" y="423104"/>
            <a:ext cx="8784976" cy="4500590"/>
          </a:xfrm>
        </p:spPr>
        <p:txBody>
          <a:bodyPr>
            <a:normAutofit/>
          </a:bodyPr>
          <a:lstStyle/>
          <a:p>
            <a:pPr algn="just"/>
            <a:r>
              <a:rPr lang="es-MX" dirty="0"/>
              <a:t>Estas solo pueden </a:t>
            </a:r>
            <a:r>
              <a:rPr lang="es-MX" dirty="0" smtClean="0"/>
              <a:t>usarse </a:t>
            </a:r>
            <a:r>
              <a:rPr lang="es-MX" dirty="0"/>
              <a:t>cuando se ajustan a los precios en la ley de España.</a:t>
            </a:r>
          </a:p>
          <a:p>
            <a:pPr algn="just"/>
            <a:r>
              <a:rPr lang="es-MX" dirty="0"/>
              <a:t>Cualquier promoción debe de especificar su duración.</a:t>
            </a:r>
          </a:p>
          <a:p>
            <a:pPr algn="just"/>
            <a:r>
              <a:rPr lang="es-MX" dirty="0"/>
              <a:t>Siempre que  oferten artículos con reducción de precios, deben figurar con claridad, en cada uno de ellos, el precio anterior junto  con el precio reducido, salvo cuando son artículos puestos por primera vez</a:t>
            </a:r>
            <a:r>
              <a:rPr lang="es-MX" dirty="0" smtClean="0"/>
              <a:t>.</a:t>
            </a:r>
            <a:endParaRPr lang="es-MX" dirty="0"/>
          </a:p>
        </p:txBody>
      </p:sp>
      <p:pic>
        <p:nvPicPr>
          <p:cNvPr id="2051" name="Picture 3" descr="C:\Users\NORAIMA ROSALES\Desktop\ofertas-en-tienda-600.jpg"/>
          <p:cNvPicPr>
            <a:picLocks noChangeAspect="1" noChangeArrowheads="1"/>
          </p:cNvPicPr>
          <p:nvPr/>
        </p:nvPicPr>
        <p:blipFill>
          <a:blip r:embed="rId2" cstate="print"/>
          <a:srcRect/>
          <a:stretch>
            <a:fillRect/>
          </a:stretch>
        </p:blipFill>
        <p:spPr bwMode="auto">
          <a:xfrm>
            <a:off x="5004158" y="3017260"/>
            <a:ext cx="5112568" cy="2420888"/>
          </a:xfrm>
          <a:prstGeom prst="rect">
            <a:avLst/>
          </a:prstGeom>
          <a:noFill/>
        </p:spPr>
      </p:pic>
    </p:spTree>
    <p:extLst>
      <p:ext uri="{BB962C8B-B14F-4D97-AF65-F5344CB8AC3E}">
        <p14:creationId xmlns:p14="http://schemas.microsoft.com/office/powerpoint/2010/main" val="179087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t>Tipos de promociones de ventas  </a:t>
            </a:r>
            <a:r>
              <a:rPr lang="es-MX" dirty="0"/>
              <a:t/>
            </a:r>
            <a:br>
              <a:rPr lang="es-MX" dirty="0"/>
            </a:br>
            <a:endParaRPr lang="es-MX" dirty="0"/>
          </a:p>
        </p:txBody>
      </p:sp>
      <p:sp>
        <p:nvSpPr>
          <p:cNvPr id="3" name="2 Marcador de contenido"/>
          <p:cNvSpPr>
            <a:spLocks noGrp="1"/>
          </p:cNvSpPr>
          <p:nvPr>
            <p:ph idx="1"/>
          </p:nvPr>
        </p:nvSpPr>
        <p:spPr>
          <a:xfrm>
            <a:off x="1104293" y="1595718"/>
            <a:ext cx="8946541" cy="4195481"/>
          </a:xfrm>
        </p:spPr>
        <p:txBody>
          <a:bodyPr/>
          <a:lstStyle/>
          <a:p>
            <a:r>
              <a:rPr lang="es-MX" b="1" dirty="0"/>
              <a:t>Rebajas: </a:t>
            </a:r>
            <a:r>
              <a:rPr lang="es-MX" dirty="0"/>
              <a:t>consisten en ofrecer  artículos en el mismo establecimiento a su precio inferior al fijo antes de esta </a:t>
            </a:r>
            <a:r>
              <a:rPr lang="es-MX" dirty="0" smtClean="0"/>
              <a:t>promoción.</a:t>
            </a:r>
            <a:endParaRPr lang="es-MX" dirty="0"/>
          </a:p>
          <a:p>
            <a:endParaRPr lang="es-MX" dirty="0"/>
          </a:p>
        </p:txBody>
      </p:sp>
      <p:pic>
        <p:nvPicPr>
          <p:cNvPr id="3074" name="Picture 2" descr="C:\Users\NORAIMA ROSALES\Desktop\Ventas._Imagen_e-learningmarketing.blogspot.com.jpg"/>
          <p:cNvPicPr>
            <a:picLocks noChangeAspect="1" noChangeArrowheads="1"/>
          </p:cNvPicPr>
          <p:nvPr/>
        </p:nvPicPr>
        <p:blipFill>
          <a:blip r:embed="rId3" cstate="print"/>
          <a:srcRect/>
          <a:stretch>
            <a:fillRect/>
          </a:stretch>
        </p:blipFill>
        <p:spPr bwMode="auto">
          <a:xfrm>
            <a:off x="2229191" y="2996248"/>
            <a:ext cx="6696744" cy="3384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476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332656"/>
            <a:ext cx="8229600" cy="6192688"/>
          </a:xfrm>
        </p:spPr>
        <p:txBody>
          <a:bodyPr>
            <a:normAutofit/>
          </a:bodyPr>
          <a:lstStyle/>
          <a:p>
            <a:r>
              <a:rPr lang="es-MX" dirty="0"/>
              <a:t>Saldos: son productos con un valor de mercado manifiestamente disminuidos debido a su deterioro, desperdicio, desuso o </a:t>
            </a:r>
            <a:r>
              <a:rPr lang="es-MX" dirty="0" err="1"/>
              <a:t>obsolencia</a:t>
            </a:r>
            <a:r>
              <a:rPr lang="es-MX" dirty="0"/>
              <a:t>.</a:t>
            </a:r>
          </a:p>
          <a:p>
            <a:endParaRPr lang="es-MX" dirty="0"/>
          </a:p>
        </p:txBody>
      </p:sp>
      <p:pic>
        <p:nvPicPr>
          <p:cNvPr id="16386" name="Picture 2" descr="C:\Users\NORAIMA ROSALES\Desktop\descarga (1).jpg"/>
          <p:cNvPicPr>
            <a:picLocks noChangeAspect="1" noChangeArrowheads="1"/>
          </p:cNvPicPr>
          <p:nvPr/>
        </p:nvPicPr>
        <p:blipFill>
          <a:blip r:embed="rId3" cstate="print"/>
          <a:srcRect/>
          <a:stretch>
            <a:fillRect/>
          </a:stretch>
        </p:blipFill>
        <p:spPr bwMode="auto">
          <a:xfrm>
            <a:off x="1852537" y="2367244"/>
            <a:ext cx="7848872"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6083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10435" y="341041"/>
            <a:ext cx="8784976" cy="5937523"/>
          </a:xfrm>
        </p:spPr>
        <p:txBody>
          <a:bodyPr/>
          <a:lstStyle/>
          <a:p>
            <a:pPr algn="just"/>
            <a:r>
              <a:rPr lang="es-MX" dirty="0"/>
              <a:t>Liquidaciones: </a:t>
            </a:r>
            <a:r>
              <a:rPr lang="es-MX" dirty="0" smtClean="0"/>
              <a:t>Son </a:t>
            </a:r>
            <a:r>
              <a:rPr lang="es-MX" dirty="0"/>
              <a:t>ventas de carácter excepcional y finalidad extintiva de determinados existencias que,  anunciadas con esta denominación u otra equivalente tiene lugar en ejecución de una decisión judicial o administrativa, o son realizadas por el comerciante en alguno de los casos siguientes:</a:t>
            </a:r>
          </a:p>
          <a:p>
            <a:endParaRPr lang="es-MX" dirty="0"/>
          </a:p>
        </p:txBody>
      </p:sp>
      <p:pic>
        <p:nvPicPr>
          <p:cNvPr id="17410" name="Picture 2" descr="C:\Users\NORAIMA ROSALES\Desktop\descarga (2).jpg"/>
          <p:cNvPicPr>
            <a:picLocks noChangeAspect="1" noChangeArrowheads="1"/>
          </p:cNvPicPr>
          <p:nvPr/>
        </p:nvPicPr>
        <p:blipFill>
          <a:blip r:embed="rId2" cstate="print"/>
          <a:srcRect/>
          <a:stretch>
            <a:fillRect/>
          </a:stretch>
        </p:blipFill>
        <p:spPr bwMode="auto">
          <a:xfrm>
            <a:off x="1608021" y="2697124"/>
            <a:ext cx="8208912" cy="288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143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03512" y="332656"/>
            <a:ext cx="8964488" cy="6120680"/>
          </a:xfrm>
        </p:spPr>
        <p:txBody>
          <a:bodyPr>
            <a:normAutofit/>
          </a:bodyPr>
          <a:lstStyle/>
          <a:p>
            <a:pPr lvl="0" algn="just"/>
            <a:r>
              <a:rPr lang="es-MX" dirty="0"/>
              <a:t>Cesación total  o parcial de la  actividad de comercio. En el supuesto de cese parcial debe indicarse la clase de mercancías objeto de liquidación.</a:t>
            </a:r>
          </a:p>
          <a:p>
            <a:pPr lvl="0" algn="just"/>
            <a:r>
              <a:rPr lang="es-MX" dirty="0" smtClean="0"/>
              <a:t>Cambio de </a:t>
            </a:r>
            <a:r>
              <a:rPr lang="es-MX" dirty="0"/>
              <a:t>ramo de comercio  o modificación sustancial en la orientación del negocio.</a:t>
            </a:r>
          </a:p>
          <a:p>
            <a:pPr lvl="0" algn="just"/>
            <a:r>
              <a:rPr lang="es-MX" dirty="0"/>
              <a:t>Cambio de local o realización de obras de  importación en el mismo.</a:t>
            </a:r>
          </a:p>
          <a:p>
            <a:pPr lvl="0" algn="just"/>
            <a:r>
              <a:rPr lang="es-MX" dirty="0"/>
              <a:t>Cualquier supuesto de  fuerza mayor que cause grave obstáculo al normal desarrollo  de las actividades comerciales.</a:t>
            </a:r>
          </a:p>
          <a:p>
            <a:endParaRPr lang="es-MX" dirty="0"/>
          </a:p>
        </p:txBody>
      </p:sp>
    </p:spTree>
    <p:extLst>
      <p:ext uri="{BB962C8B-B14F-4D97-AF65-F5344CB8AC3E}">
        <p14:creationId xmlns:p14="http://schemas.microsoft.com/office/powerpoint/2010/main" val="2783983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19536" y="404665"/>
            <a:ext cx="8229600" cy="4525963"/>
          </a:xfrm>
        </p:spPr>
        <p:txBody>
          <a:bodyPr/>
          <a:lstStyle/>
          <a:p>
            <a:pPr algn="just"/>
            <a:r>
              <a:rPr lang="es-MX" dirty="0"/>
              <a:t>La duración máxima de las liquidaciones  es de tres meses, salvo en los casos de cesación total de la actividad, que es de un año.</a:t>
            </a:r>
          </a:p>
          <a:p>
            <a:pPr algn="just"/>
            <a:r>
              <a:rPr lang="es-MX" dirty="0"/>
              <a:t>Durante los tres años siguientes al fin de la liquidación cesación,  el vendedor no podrá comercializar en la misma localidad el mismo producto.</a:t>
            </a:r>
          </a:p>
          <a:p>
            <a:endParaRPr lang="es-MX" dirty="0"/>
          </a:p>
        </p:txBody>
      </p:sp>
      <p:pic>
        <p:nvPicPr>
          <p:cNvPr id="18434" name="Picture 2" descr="C:\Users\NORAIMA ROSALES\Desktop\PRE_rebajas.jpg_274898881.jpg"/>
          <p:cNvPicPr>
            <a:picLocks noChangeAspect="1" noChangeArrowheads="1"/>
          </p:cNvPicPr>
          <p:nvPr/>
        </p:nvPicPr>
        <p:blipFill>
          <a:blip r:embed="rId3" cstate="print"/>
          <a:srcRect/>
          <a:stretch>
            <a:fillRect/>
          </a:stretch>
        </p:blipFill>
        <p:spPr bwMode="auto">
          <a:xfrm>
            <a:off x="2279576" y="4149080"/>
            <a:ext cx="7776864" cy="2520280"/>
          </a:xfrm>
          <a:prstGeom prst="rect">
            <a:avLst/>
          </a:prstGeom>
          <a:noFill/>
        </p:spPr>
      </p:pic>
    </p:spTree>
    <p:extLst>
      <p:ext uri="{BB962C8B-B14F-4D97-AF65-F5344CB8AC3E}">
        <p14:creationId xmlns:p14="http://schemas.microsoft.com/office/powerpoint/2010/main" val="1066888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5636" y="600618"/>
            <a:ext cx="8229600" cy="5865515"/>
          </a:xfrm>
        </p:spPr>
        <p:txBody>
          <a:bodyPr/>
          <a:lstStyle/>
          <a:p>
            <a:pPr algn="just"/>
            <a:r>
              <a:rPr lang="es-MX" b="1" dirty="0"/>
              <a:t>Obsequios</a:t>
            </a:r>
            <a:r>
              <a:rPr lang="es-MX" dirty="0"/>
              <a:t>: </a:t>
            </a:r>
            <a:r>
              <a:rPr lang="es-MX" dirty="0" smtClean="0"/>
              <a:t>Es </a:t>
            </a:r>
            <a:r>
              <a:rPr lang="es-MX" dirty="0"/>
              <a:t>el ofrecimiento de bienes o servicios  de forma gratuita o a precios </a:t>
            </a:r>
            <a:r>
              <a:rPr lang="es-MX" dirty="0" smtClean="0"/>
              <a:t>especialmente </a:t>
            </a:r>
            <a:r>
              <a:rPr lang="es-MX" dirty="0"/>
              <a:t>reducida, ya sea con estrategia automática  o bien mediante la participación en sorteos o concursos.</a:t>
            </a:r>
          </a:p>
          <a:p>
            <a:endParaRPr lang="es-MX" dirty="0"/>
          </a:p>
        </p:txBody>
      </p:sp>
      <p:pic>
        <p:nvPicPr>
          <p:cNvPr id="19458" name="Picture 2" descr="C:\Users\NORAIMA ROSALES\Desktop\images (1).jpg"/>
          <p:cNvPicPr>
            <a:picLocks noChangeAspect="1" noChangeArrowheads="1"/>
          </p:cNvPicPr>
          <p:nvPr/>
        </p:nvPicPr>
        <p:blipFill>
          <a:blip r:embed="rId3" cstate="print"/>
          <a:srcRect/>
          <a:stretch>
            <a:fillRect/>
          </a:stretch>
        </p:blipFill>
        <p:spPr bwMode="auto">
          <a:xfrm>
            <a:off x="3542184" y="2362237"/>
            <a:ext cx="4536504" cy="3645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8519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922114"/>
          </a:xfrm>
        </p:spPr>
        <p:txBody>
          <a:bodyPr>
            <a:normAutofit fontScale="90000"/>
          </a:bodyPr>
          <a:lstStyle/>
          <a:p>
            <a:r>
              <a:rPr lang="es-MX" sz="3100" dirty="0"/>
              <a:t>Se prohíbe la oferta conjunta que obliga a comprar dos o más artículos, salvo en los siguientes casos:</a:t>
            </a:r>
            <a:r>
              <a:rPr lang="es-MX" dirty="0" smtClean="0"/>
              <a:t/>
            </a:r>
            <a:br>
              <a:rPr lang="es-MX" dirty="0" smtClean="0"/>
            </a:br>
            <a:endParaRPr lang="es-MX" dirty="0"/>
          </a:p>
        </p:txBody>
      </p:sp>
      <p:sp>
        <p:nvSpPr>
          <p:cNvPr id="3" name="2 Marcador de contenido"/>
          <p:cNvSpPr>
            <a:spLocks noGrp="1"/>
          </p:cNvSpPr>
          <p:nvPr>
            <p:ph idx="1"/>
          </p:nvPr>
        </p:nvSpPr>
        <p:spPr>
          <a:xfrm>
            <a:off x="1425824" y="1782906"/>
            <a:ext cx="8784976" cy="5400600"/>
          </a:xfrm>
        </p:spPr>
        <p:txBody>
          <a:bodyPr>
            <a:normAutofit/>
          </a:bodyPr>
          <a:lstStyle/>
          <a:p>
            <a:pPr lvl="0" algn="just"/>
            <a:r>
              <a:rPr lang="es-MX" dirty="0" smtClean="0"/>
              <a:t>Cuando </a:t>
            </a:r>
            <a:r>
              <a:rPr lang="es-MX" dirty="0"/>
              <a:t>existe relación funcional entre los artículos ofertados. Ejemplo, un pegamento que actúa al </a:t>
            </a:r>
            <a:r>
              <a:rPr lang="es-MX" dirty="0" smtClean="0"/>
              <a:t>mezclar dos componentes</a:t>
            </a:r>
            <a:endParaRPr lang="es-MX" dirty="0"/>
          </a:p>
          <a:p>
            <a:pPr lvl="0" algn="just"/>
            <a:r>
              <a:rPr lang="es-MX" dirty="0"/>
              <a:t>Cuando es habitual vender ciertos artículos en cantidades superiores a un determinado  mínimo. Por ejemplo media docena de huevo.</a:t>
            </a:r>
          </a:p>
          <a:p>
            <a:pPr lvl="0" algn="just"/>
            <a:r>
              <a:rPr lang="es-MX" dirty="0"/>
              <a:t>Cuando se ofrece, simultáneamente, la posibilidad de adquirir los artículos por separado y a su precio habitual. Por ejemplo, un paquete de doce litros de leche que es divisible en </a:t>
            </a:r>
            <a:r>
              <a:rPr lang="es-MX" dirty="0" smtClean="0"/>
              <a:t>envases </a:t>
            </a:r>
            <a:r>
              <a:rPr lang="es-MX" dirty="0"/>
              <a:t>de litro. </a:t>
            </a:r>
          </a:p>
          <a:p>
            <a:pPr lvl="0" algn="just"/>
            <a:r>
              <a:rPr lang="es-MX" dirty="0"/>
              <a:t>Cuando se trata de lotes o grupos de artículos presentados conjuntamente  por razones estéticas o están previstos para obsequios. Por ejemplo, una cesta navideña.</a:t>
            </a:r>
          </a:p>
          <a:p>
            <a:endParaRPr lang="es-MX" dirty="0"/>
          </a:p>
        </p:txBody>
      </p:sp>
    </p:spTree>
    <p:extLst>
      <p:ext uri="{BB962C8B-B14F-4D97-AF65-F5344CB8AC3E}">
        <p14:creationId xmlns:p14="http://schemas.microsoft.com/office/powerpoint/2010/main" val="1685888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45105" y="682679"/>
            <a:ext cx="8496944" cy="4525963"/>
          </a:xfrm>
        </p:spPr>
        <p:txBody>
          <a:bodyPr/>
          <a:lstStyle/>
          <a:p>
            <a:pPr algn="just"/>
            <a:r>
              <a:rPr lang="es-MX" b="1" dirty="0"/>
              <a:t>Ventas directas: </a:t>
            </a:r>
            <a:r>
              <a:rPr lang="es-MX" dirty="0"/>
              <a:t>son aquellas en que un fabricante o mayorista ofrece la mercancía al consumidor sin más intermediarios, en unas condiciones económicas habitualmente mejores gracias a la reducción de canal  de distribución.</a:t>
            </a:r>
          </a:p>
          <a:p>
            <a:endParaRPr lang="es-MX" dirty="0"/>
          </a:p>
        </p:txBody>
      </p:sp>
      <p:pic>
        <p:nvPicPr>
          <p:cNvPr id="20482" name="Picture 2" descr="C:\Users\NORAIMA ROSALES\Desktop\Material curso ventas directas.jpg"/>
          <p:cNvPicPr>
            <a:picLocks noChangeAspect="1" noChangeArrowheads="1"/>
          </p:cNvPicPr>
          <p:nvPr/>
        </p:nvPicPr>
        <p:blipFill>
          <a:blip r:embed="rId2" cstate="print"/>
          <a:srcRect/>
          <a:stretch>
            <a:fillRect/>
          </a:stretch>
        </p:blipFill>
        <p:spPr bwMode="auto">
          <a:xfrm>
            <a:off x="2142202" y="2523630"/>
            <a:ext cx="7416824" cy="3672408"/>
          </a:xfrm>
          <a:prstGeom prst="rect">
            <a:avLst/>
          </a:prstGeom>
          <a:ln>
            <a:noFill/>
          </a:ln>
          <a:effectLst>
            <a:softEdge rad="112500"/>
          </a:effectLst>
        </p:spPr>
      </p:pic>
    </p:spTree>
    <p:extLst>
      <p:ext uri="{BB962C8B-B14F-4D97-AF65-F5344CB8AC3E}">
        <p14:creationId xmlns:p14="http://schemas.microsoft.com/office/powerpoint/2010/main" val="1830634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0203" y="663733"/>
            <a:ext cx="9404723" cy="1400530"/>
          </a:xfrm>
        </p:spPr>
        <p:txBody>
          <a:bodyPr>
            <a:normAutofit fontScale="90000"/>
          </a:bodyPr>
          <a:lstStyle/>
          <a:p>
            <a:r>
              <a:rPr lang="es-MX" b="1" dirty="0"/>
              <a:t>Variación de las promociones de ventas</a:t>
            </a:r>
            <a:r>
              <a:rPr lang="es-MX" dirty="0"/>
              <a:t/>
            </a:r>
            <a:br>
              <a:rPr lang="es-MX" dirty="0"/>
            </a:br>
            <a:endParaRPr lang="es-MX" dirty="0"/>
          </a:p>
        </p:txBody>
      </p:sp>
      <p:sp>
        <p:nvSpPr>
          <p:cNvPr id="3" name="2 Marcador de contenido"/>
          <p:cNvSpPr>
            <a:spLocks noGrp="1"/>
          </p:cNvSpPr>
          <p:nvPr>
            <p:ph idx="1"/>
          </p:nvPr>
        </p:nvSpPr>
        <p:spPr>
          <a:xfrm>
            <a:off x="1409874" y="2536522"/>
            <a:ext cx="8640960" cy="5256584"/>
          </a:xfrm>
        </p:spPr>
        <p:txBody>
          <a:bodyPr>
            <a:normAutofit/>
          </a:bodyPr>
          <a:lstStyle/>
          <a:p>
            <a:pPr algn="just"/>
            <a:r>
              <a:rPr lang="es-MX" dirty="0"/>
              <a:t>Una promoción de ventas se considera engañosa  si existe la posibilidad de inducir a error en los destinatarios, aunque  de hecho no llegue a producirlo.</a:t>
            </a:r>
          </a:p>
          <a:p>
            <a:pPr algn="just"/>
            <a:r>
              <a:rPr lang="es-MX" dirty="0"/>
              <a:t>Una promoción es engañosa si hace declaraciones explícitamente falsas como si contiene afirmación equivocas que pueden confundir al público.</a:t>
            </a:r>
          </a:p>
          <a:p>
            <a:endParaRPr lang="es-MX" dirty="0"/>
          </a:p>
        </p:txBody>
      </p:sp>
    </p:spTree>
    <p:extLst>
      <p:ext uri="{BB962C8B-B14F-4D97-AF65-F5344CB8AC3E}">
        <p14:creationId xmlns:p14="http://schemas.microsoft.com/office/powerpoint/2010/main" val="378297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smtClean="0"/>
              <a:t>Otra empresa que también paso por eso fue </a:t>
            </a:r>
            <a:r>
              <a:rPr lang="es-MX" dirty="0" err="1" smtClean="0"/>
              <a:t>Wal-mart</a:t>
            </a:r>
            <a:r>
              <a:rPr lang="es-MX" dirty="0" smtClean="0"/>
              <a:t>  con su slogan siempre ´´siempre el precio </a:t>
            </a:r>
            <a:r>
              <a:rPr lang="es-MX" dirty="0" err="1" smtClean="0"/>
              <a:t>inferior.siempre´´sugerido</a:t>
            </a:r>
            <a:r>
              <a:rPr lang="es-MX" dirty="0" smtClean="0"/>
              <a:t> por target de que la afirmación de </a:t>
            </a:r>
            <a:r>
              <a:rPr lang="es-MX" dirty="0" err="1" smtClean="0"/>
              <a:t>Wal-mart</a:t>
            </a:r>
            <a:r>
              <a:rPr lang="es-MX" dirty="0" smtClean="0"/>
              <a:t> era engañosa y esta tuvo que cambiar su eslogan a ´´siempre precios bajos. siempre</a:t>
            </a:r>
            <a:endParaRPr lang="es-MX" dirty="0"/>
          </a:p>
        </p:txBody>
      </p:sp>
    </p:spTree>
    <p:extLst>
      <p:ext uri="{BB962C8B-B14F-4D97-AF65-F5344CB8AC3E}">
        <p14:creationId xmlns:p14="http://schemas.microsoft.com/office/powerpoint/2010/main" val="2379585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58461" y="907088"/>
            <a:ext cx="8229600" cy="5793507"/>
          </a:xfrm>
        </p:spPr>
        <p:txBody>
          <a:bodyPr>
            <a:normAutofit/>
          </a:bodyPr>
          <a:lstStyle/>
          <a:p>
            <a:endParaRPr lang="es-MX" dirty="0" smtClean="0"/>
          </a:p>
          <a:p>
            <a:pPr algn="just"/>
            <a:r>
              <a:rPr lang="es-MX" dirty="0" smtClean="0"/>
              <a:t>Se considera que existe venta a perdida cuando el precio aplicado  a un producto sea inferior al de adquisición según factura.</a:t>
            </a:r>
          </a:p>
          <a:p>
            <a:pPr algn="just"/>
            <a:r>
              <a:rPr lang="es-MX" dirty="0" smtClean="0"/>
              <a:t>Tampoco </a:t>
            </a:r>
            <a:r>
              <a:rPr lang="es-MX" dirty="0"/>
              <a:t>es legitimo atraer a los clientes con un </a:t>
            </a:r>
            <a:r>
              <a:rPr lang="es-MX" dirty="0" smtClean="0"/>
              <a:t>artículo realmente </a:t>
            </a:r>
            <a:r>
              <a:rPr lang="es-MX" dirty="0"/>
              <a:t>rebajado  para luego animarles a comprar otro  de mayor precio, </a:t>
            </a:r>
            <a:r>
              <a:rPr lang="es-MX" dirty="0" smtClean="0"/>
              <a:t>a través </a:t>
            </a:r>
            <a:r>
              <a:rPr lang="es-MX" dirty="0"/>
              <a:t>de la seducción de los vendedores o como alternativa cuando se agota el bien rebajado.</a:t>
            </a:r>
          </a:p>
          <a:p>
            <a:endParaRPr lang="es-MX" dirty="0"/>
          </a:p>
        </p:txBody>
      </p:sp>
    </p:spTree>
    <p:extLst>
      <p:ext uri="{BB962C8B-B14F-4D97-AF65-F5344CB8AC3E}">
        <p14:creationId xmlns:p14="http://schemas.microsoft.com/office/powerpoint/2010/main" val="1949247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90328" y="665312"/>
            <a:ext cx="8640960" cy="6192688"/>
          </a:xfrm>
        </p:spPr>
        <p:txBody>
          <a:bodyPr>
            <a:normAutofit/>
          </a:bodyPr>
          <a:lstStyle/>
          <a:p>
            <a:pPr algn="just"/>
            <a:r>
              <a:rPr lang="es-MX" b="1" dirty="0"/>
              <a:t>Afirmaciones equivocas: </a:t>
            </a:r>
            <a:r>
              <a:rPr lang="es-MX" b="1" dirty="0" smtClean="0"/>
              <a:t>l</a:t>
            </a:r>
            <a:r>
              <a:rPr lang="es-MX" dirty="0" smtClean="0"/>
              <a:t>as  </a:t>
            </a:r>
            <a:r>
              <a:rPr lang="es-MX" dirty="0"/>
              <a:t>afirmaciones “hasta fin de existencias” , “hasta agotar existencias”  o similares limitan  la oferta realizada por el promotor, con lo que su obligación de entregar  el objeto desaparecería cuando se terminase las existencias. </a:t>
            </a:r>
            <a:endParaRPr lang="es-MX" dirty="0" smtClean="0"/>
          </a:p>
          <a:p>
            <a:endParaRPr lang="es-MX" dirty="0"/>
          </a:p>
        </p:txBody>
      </p:sp>
      <p:pic>
        <p:nvPicPr>
          <p:cNvPr id="21506" name="Picture 2" descr="C:\Users\NORAIMA ROSALES\Desktop\images (2).jpg"/>
          <p:cNvPicPr>
            <a:picLocks noChangeAspect="1" noChangeArrowheads="1"/>
          </p:cNvPicPr>
          <p:nvPr/>
        </p:nvPicPr>
        <p:blipFill>
          <a:blip r:embed="rId3" cstate="print"/>
          <a:srcRect/>
          <a:stretch>
            <a:fillRect/>
          </a:stretch>
        </p:blipFill>
        <p:spPr bwMode="auto">
          <a:xfrm>
            <a:off x="3054823" y="2620144"/>
            <a:ext cx="6120680" cy="3744416"/>
          </a:xfrm>
          <a:prstGeom prst="rect">
            <a:avLst/>
          </a:prstGeom>
          <a:ln>
            <a:noFill/>
          </a:ln>
          <a:effectLst>
            <a:softEdge rad="112500"/>
          </a:effectLst>
        </p:spPr>
      </p:pic>
    </p:spTree>
    <p:extLst>
      <p:ext uri="{BB962C8B-B14F-4D97-AF65-F5344CB8AC3E}">
        <p14:creationId xmlns:p14="http://schemas.microsoft.com/office/powerpoint/2010/main" val="272961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548680"/>
            <a:ext cx="8229600" cy="1066130"/>
          </a:xfrm>
        </p:spPr>
        <p:txBody>
          <a:bodyPr>
            <a:normAutofit fontScale="90000"/>
          </a:bodyPr>
          <a:lstStyle/>
          <a:p>
            <a:r>
              <a:rPr lang="es-MX" dirty="0"/>
              <a:t>REGULACION DE LOS MEDIOS </a:t>
            </a:r>
            <a:r>
              <a:rPr lang="es-MX" dirty="0" smtClean="0"/>
              <a:t>PUBLICITARIOS.</a:t>
            </a:r>
            <a:r>
              <a:rPr lang="es-MX" dirty="0"/>
              <a:t/>
            </a:r>
            <a:br>
              <a:rPr lang="es-MX" dirty="0"/>
            </a:br>
            <a:endParaRPr lang="es-MX" dirty="0"/>
          </a:p>
        </p:txBody>
      </p:sp>
      <p:sp>
        <p:nvSpPr>
          <p:cNvPr id="3" name="2 Marcador de contenido"/>
          <p:cNvSpPr>
            <a:spLocks noGrp="1"/>
          </p:cNvSpPr>
          <p:nvPr>
            <p:ph idx="1"/>
          </p:nvPr>
        </p:nvSpPr>
        <p:spPr>
          <a:xfrm>
            <a:off x="1749860" y="1998930"/>
            <a:ext cx="8712968" cy="5112568"/>
          </a:xfrm>
        </p:spPr>
        <p:txBody>
          <a:bodyPr/>
          <a:lstStyle/>
          <a:p>
            <a:pPr algn="just"/>
            <a:r>
              <a:rPr lang="es-MX" dirty="0"/>
              <a:t>Esta se dedica a regulación de ciertos medios publicitarios, específicamente  los más influyentes en la población, pues ahí tienen mayor incidencia los fraudes, engaños, abusos, etc. </a:t>
            </a:r>
          </a:p>
          <a:p>
            <a:endParaRPr lang="es-MX" dirty="0"/>
          </a:p>
        </p:txBody>
      </p:sp>
      <p:pic>
        <p:nvPicPr>
          <p:cNvPr id="22530" name="Picture 2" descr="C:\Users\NORAIMA ROSALES\Desktop\images (3).jpg"/>
          <p:cNvPicPr>
            <a:picLocks noChangeAspect="1" noChangeArrowheads="1"/>
          </p:cNvPicPr>
          <p:nvPr/>
        </p:nvPicPr>
        <p:blipFill>
          <a:blip r:embed="rId3" cstate="print"/>
          <a:srcRect/>
          <a:stretch>
            <a:fillRect/>
          </a:stretch>
        </p:blipFill>
        <p:spPr bwMode="auto">
          <a:xfrm>
            <a:off x="4742910" y="3197878"/>
            <a:ext cx="5256584" cy="3096344"/>
          </a:xfrm>
          <a:prstGeom prst="rect">
            <a:avLst/>
          </a:prstGeom>
          <a:ln>
            <a:noFill/>
          </a:ln>
          <a:effectLst>
            <a:softEdge rad="112500"/>
          </a:effectLst>
        </p:spPr>
      </p:pic>
    </p:spTree>
    <p:extLst>
      <p:ext uri="{BB962C8B-B14F-4D97-AF65-F5344CB8AC3E}">
        <p14:creationId xmlns:p14="http://schemas.microsoft.com/office/powerpoint/2010/main" val="658977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1465385" y="811633"/>
            <a:ext cx="8229600" cy="5865515"/>
          </a:xfrm>
        </p:spPr>
        <p:txBody>
          <a:bodyPr/>
          <a:lstStyle/>
          <a:p>
            <a:pPr algn="just"/>
            <a:r>
              <a:rPr lang="es-MX" dirty="0"/>
              <a:t>En estados unidos la regulación de los medios  de difusión dependen de la comisión  federal  de la comunicación (FCC) para distinguirla de la comisión federal de comercio (CFC).</a:t>
            </a:r>
          </a:p>
          <a:p>
            <a:endParaRPr lang="es-MX" dirty="0"/>
          </a:p>
        </p:txBody>
      </p:sp>
      <p:pic>
        <p:nvPicPr>
          <p:cNvPr id="23556" name="Picture 4" descr="C:\Users\NORAIMA ROSALES\Desktop\descarga (3).jpg"/>
          <p:cNvPicPr>
            <a:picLocks noChangeAspect="1" noChangeArrowheads="1"/>
          </p:cNvPicPr>
          <p:nvPr/>
        </p:nvPicPr>
        <p:blipFill>
          <a:blip r:embed="rId2" cstate="print"/>
          <a:srcRect/>
          <a:stretch>
            <a:fillRect/>
          </a:stretch>
        </p:blipFill>
        <p:spPr bwMode="auto">
          <a:xfrm>
            <a:off x="4439816" y="2780928"/>
            <a:ext cx="5040560" cy="3456384"/>
          </a:xfrm>
          <a:prstGeom prst="rect">
            <a:avLst/>
          </a:prstGeom>
          <a:noFill/>
        </p:spPr>
      </p:pic>
    </p:spTree>
    <p:extLst>
      <p:ext uri="{BB962C8B-B14F-4D97-AF65-F5344CB8AC3E}">
        <p14:creationId xmlns:p14="http://schemas.microsoft.com/office/powerpoint/2010/main" val="1286435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12985" y="768081"/>
            <a:ext cx="8229600" cy="5721499"/>
          </a:xfrm>
        </p:spPr>
        <p:txBody>
          <a:bodyPr/>
          <a:lstStyle/>
          <a:p>
            <a:pPr algn="just"/>
            <a:r>
              <a:rPr lang="es-MX" dirty="0"/>
              <a:t>La FCC fue fundada en 1934  con el fin principal  de supervisar que la radio, la televisión, el teléfono  y el telégrafo difundieran contenidos apropiados para el público</a:t>
            </a:r>
          </a:p>
          <a:p>
            <a:pPr algn="just"/>
            <a:r>
              <a:rPr lang="es-MX" dirty="0"/>
              <a:t>La  FCC controla que los programas y anuncios sean  de buen gusto, honrados y no engañosos.</a:t>
            </a:r>
          </a:p>
          <a:p>
            <a:endParaRPr lang="es-MX" dirty="0"/>
          </a:p>
        </p:txBody>
      </p:sp>
      <p:pic>
        <p:nvPicPr>
          <p:cNvPr id="24579" name="Picture 3" descr="C:\Users\NORAIMA ROSALES\Desktop\images (4).jpg"/>
          <p:cNvPicPr>
            <a:picLocks noChangeAspect="1" noChangeArrowheads="1"/>
          </p:cNvPicPr>
          <p:nvPr/>
        </p:nvPicPr>
        <p:blipFill>
          <a:blip r:embed="rId2" cstate="print"/>
          <a:srcRect/>
          <a:stretch>
            <a:fillRect/>
          </a:stretch>
        </p:blipFill>
        <p:spPr bwMode="auto">
          <a:xfrm>
            <a:off x="4358009" y="2949987"/>
            <a:ext cx="5184576" cy="2852936"/>
          </a:xfrm>
          <a:prstGeom prst="rect">
            <a:avLst/>
          </a:prstGeom>
          <a:noFill/>
        </p:spPr>
      </p:pic>
    </p:spTree>
    <p:extLst>
      <p:ext uri="{BB962C8B-B14F-4D97-AF65-F5344CB8AC3E}">
        <p14:creationId xmlns:p14="http://schemas.microsoft.com/office/powerpoint/2010/main" val="764764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000" dirty="0"/>
              <a:t>AREAS CON REGULACION ESPECÍFICA EN LA TELEVISIÓN.</a:t>
            </a:r>
            <a:r>
              <a:rPr lang="es-MX" dirty="0"/>
              <a:t/>
            </a:r>
            <a:br>
              <a:rPr lang="es-MX" dirty="0"/>
            </a:br>
            <a:endParaRPr lang="es-MX" dirty="0"/>
          </a:p>
        </p:txBody>
      </p:sp>
      <p:sp>
        <p:nvSpPr>
          <p:cNvPr id="3" name="2 Marcador de contenido"/>
          <p:cNvSpPr>
            <a:spLocks noGrp="1"/>
          </p:cNvSpPr>
          <p:nvPr>
            <p:ph idx="1"/>
          </p:nvPr>
        </p:nvSpPr>
        <p:spPr>
          <a:xfrm>
            <a:off x="1265858" y="1853248"/>
            <a:ext cx="8784976" cy="5328592"/>
          </a:xfrm>
        </p:spPr>
        <p:txBody>
          <a:bodyPr/>
          <a:lstStyle/>
          <a:p>
            <a:pPr algn="just"/>
            <a:r>
              <a:rPr lang="es-MX" dirty="0"/>
              <a:t>L a televisión es el medio  de comunicación más regulado en los diferentes países, debido a su gran capacidad seductora y que alcanza a casi toda la población. </a:t>
            </a:r>
          </a:p>
          <a:p>
            <a:endParaRPr lang="es-MX" dirty="0"/>
          </a:p>
        </p:txBody>
      </p:sp>
      <p:pic>
        <p:nvPicPr>
          <p:cNvPr id="25602" name="Picture 2" descr="C:\Users\NORAIMA ROSALES\Desktop\5212648977_alcohol_and_cigarettes_300x289_xlarge.jpeg"/>
          <p:cNvPicPr>
            <a:picLocks noChangeAspect="1" noChangeArrowheads="1"/>
          </p:cNvPicPr>
          <p:nvPr/>
        </p:nvPicPr>
        <p:blipFill>
          <a:blip r:embed="rId3" cstate="print"/>
          <a:srcRect/>
          <a:stretch>
            <a:fillRect/>
          </a:stretch>
        </p:blipFill>
        <p:spPr bwMode="auto">
          <a:xfrm>
            <a:off x="1388032" y="3469178"/>
            <a:ext cx="3960440" cy="2808312"/>
          </a:xfrm>
          <a:prstGeom prst="rect">
            <a:avLst/>
          </a:prstGeom>
          <a:noFill/>
        </p:spPr>
      </p:pic>
      <p:pic>
        <p:nvPicPr>
          <p:cNvPr id="25603" name="Picture 3" descr="C:\Users\NORAIMA ROSALES\Desktop\Tobacco_and_Alcohol_by_Thinkbolt.jpg"/>
          <p:cNvPicPr>
            <a:picLocks noChangeAspect="1" noChangeArrowheads="1"/>
          </p:cNvPicPr>
          <p:nvPr/>
        </p:nvPicPr>
        <p:blipFill>
          <a:blip r:embed="rId4" cstate="print"/>
          <a:srcRect/>
          <a:stretch>
            <a:fillRect/>
          </a:stretch>
        </p:blipFill>
        <p:spPr bwMode="auto">
          <a:xfrm>
            <a:off x="6046157" y="3253778"/>
            <a:ext cx="4202807" cy="2880320"/>
          </a:xfrm>
          <a:prstGeom prst="rect">
            <a:avLst/>
          </a:prstGeom>
          <a:noFill/>
        </p:spPr>
      </p:pic>
    </p:spTree>
    <p:extLst>
      <p:ext uri="{BB962C8B-B14F-4D97-AF65-F5344CB8AC3E}">
        <p14:creationId xmlns:p14="http://schemas.microsoft.com/office/powerpoint/2010/main" val="302553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01344" y="1201834"/>
            <a:ext cx="8496944" cy="6192688"/>
          </a:xfrm>
        </p:spPr>
        <p:txBody>
          <a:bodyPr>
            <a:normAutofit/>
          </a:bodyPr>
          <a:lstStyle/>
          <a:p>
            <a:pPr algn="just"/>
            <a:r>
              <a:rPr lang="es-MX" dirty="0"/>
              <a:t>En estos ámbitos se presentan cuatro niveles de  regulación: prohibición total expresada por la ley, prohibición parcial prescrita en la ley, restricción autoimpuesta de forma voluntaria, y práctica permitida.</a:t>
            </a:r>
          </a:p>
          <a:p>
            <a:pPr algn="just"/>
            <a:r>
              <a:rPr lang="es-MX" dirty="0"/>
              <a:t>Tabaco: el tabaco es el producto más restringido en la publicidad televisiva.</a:t>
            </a:r>
          </a:p>
          <a:p>
            <a:endParaRPr lang="es-MX" dirty="0"/>
          </a:p>
        </p:txBody>
      </p:sp>
    </p:spTree>
    <p:extLst>
      <p:ext uri="{BB962C8B-B14F-4D97-AF65-F5344CB8AC3E}">
        <p14:creationId xmlns:p14="http://schemas.microsoft.com/office/powerpoint/2010/main" val="2872719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29508" y="937212"/>
            <a:ext cx="8229600" cy="5505475"/>
          </a:xfrm>
        </p:spPr>
        <p:txBody>
          <a:bodyPr/>
          <a:lstStyle/>
          <a:p>
            <a:pPr algn="just"/>
            <a:r>
              <a:rPr lang="es-MX" dirty="0" smtClean="0"/>
              <a:t>En los últimos años se han ido dictando normas mas restrictivas para  la publicidad del tabaco  en otros medios.</a:t>
            </a:r>
          </a:p>
          <a:p>
            <a:pPr algn="just"/>
            <a:r>
              <a:rPr lang="es-MX" dirty="0" smtClean="0"/>
              <a:t>En </a:t>
            </a:r>
            <a:r>
              <a:rPr lang="es-MX" dirty="0"/>
              <a:t>España es obligatorio reservar un espacio en donde se advierta del perjuicio del tabaco y  del contenido de nicotina y alquitrán. </a:t>
            </a:r>
          </a:p>
          <a:p>
            <a:endParaRPr lang="es-MX" dirty="0"/>
          </a:p>
        </p:txBody>
      </p:sp>
      <p:pic>
        <p:nvPicPr>
          <p:cNvPr id="26626" name="Picture 2" descr="C:\Users\NORAIMA ROSALES\Desktop\tabaco1.jpg"/>
          <p:cNvPicPr>
            <a:picLocks noChangeAspect="1" noChangeArrowheads="1"/>
          </p:cNvPicPr>
          <p:nvPr/>
        </p:nvPicPr>
        <p:blipFill>
          <a:blip r:embed="rId2" cstate="print"/>
          <a:srcRect/>
          <a:stretch>
            <a:fillRect/>
          </a:stretch>
        </p:blipFill>
        <p:spPr bwMode="auto">
          <a:xfrm>
            <a:off x="3764088" y="3336849"/>
            <a:ext cx="3960440" cy="2564904"/>
          </a:xfrm>
          <a:prstGeom prst="rect">
            <a:avLst/>
          </a:prstGeom>
          <a:noFill/>
        </p:spPr>
      </p:pic>
    </p:spTree>
    <p:extLst>
      <p:ext uri="{BB962C8B-B14F-4D97-AF65-F5344CB8AC3E}">
        <p14:creationId xmlns:p14="http://schemas.microsoft.com/office/powerpoint/2010/main" val="184798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46030" y="1104711"/>
            <a:ext cx="8229600" cy="5865515"/>
          </a:xfrm>
        </p:spPr>
        <p:txBody>
          <a:bodyPr>
            <a:normAutofit/>
          </a:bodyPr>
          <a:lstStyle/>
          <a:p>
            <a:pPr algn="just"/>
            <a:r>
              <a:rPr lang="es-MX" dirty="0"/>
              <a:t> En </a:t>
            </a:r>
            <a:r>
              <a:rPr lang="es-MX" dirty="0" smtClean="0"/>
              <a:t>Estados </a:t>
            </a:r>
            <a:r>
              <a:rPr lang="es-MX" dirty="0"/>
              <a:t>U</a:t>
            </a:r>
            <a:r>
              <a:rPr lang="es-MX" dirty="0" smtClean="0"/>
              <a:t>nidos</a:t>
            </a:r>
            <a:r>
              <a:rPr lang="es-MX" dirty="0"/>
              <a:t>, la oficina del alcohol, Tabaco y Armas de fuego </a:t>
            </a:r>
            <a:r>
              <a:rPr lang="es-MX" dirty="0" smtClean="0"/>
              <a:t>–Una </a:t>
            </a:r>
            <a:r>
              <a:rPr lang="es-MX" dirty="0"/>
              <a:t>agencia perteneciente  al departamento del </a:t>
            </a:r>
            <a:r>
              <a:rPr lang="es-MX" dirty="0" smtClean="0"/>
              <a:t>tesoro– </a:t>
            </a:r>
            <a:r>
              <a:rPr lang="es-MX" dirty="0"/>
              <a:t>obliga a que todos los anuncios y paquetes de tabaco adviertan de que fumar es perjudicial para la salud</a:t>
            </a:r>
            <a:r>
              <a:rPr lang="es-MX" dirty="0" smtClean="0"/>
              <a:t>.</a:t>
            </a:r>
          </a:p>
          <a:p>
            <a:pPr algn="just"/>
            <a:r>
              <a:rPr lang="es-MX" dirty="0" smtClean="0"/>
              <a:t>Esta </a:t>
            </a:r>
            <a:r>
              <a:rPr lang="es-MX" dirty="0"/>
              <a:t>agencia tiene capacidad para determinar  el contenido y emplazamiento  de los anuncios, la presencia de testimonios y la veracidad  de la información.</a:t>
            </a:r>
          </a:p>
          <a:p>
            <a:endParaRPr lang="es-MX" dirty="0"/>
          </a:p>
        </p:txBody>
      </p:sp>
    </p:spTree>
    <p:extLst>
      <p:ext uri="{BB962C8B-B14F-4D97-AF65-F5344CB8AC3E}">
        <p14:creationId xmlns:p14="http://schemas.microsoft.com/office/powerpoint/2010/main" val="299147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41939" y="486726"/>
            <a:ext cx="8229600" cy="5721499"/>
          </a:xfrm>
        </p:spPr>
        <p:txBody>
          <a:bodyPr/>
          <a:lstStyle/>
          <a:p>
            <a:pPr lvl="0" algn="just"/>
            <a:r>
              <a:rPr lang="es-MX" dirty="0"/>
              <a:t>No pueden estar dirigidos a las personas menores de edad ni, en particular, presentar a menores consumiendo dichas bebidas.</a:t>
            </a:r>
          </a:p>
          <a:p>
            <a:pPr lvl="0" algn="just"/>
            <a:r>
              <a:rPr lang="es-MX" dirty="0"/>
              <a:t>No debe asociar el consumo de alcohol a una mejora del rendimiento físico o a la conducción de vehículos.</a:t>
            </a:r>
          </a:p>
          <a:p>
            <a:pPr lvl="0" algn="just"/>
            <a:r>
              <a:rPr lang="es-MX" dirty="0"/>
              <a:t>No debe dar la impresión de que el consumo  de alcohol  contribuye al éxito social o sexual.</a:t>
            </a:r>
          </a:p>
          <a:p>
            <a:pPr marL="514350" indent="-514350">
              <a:buNone/>
            </a:pPr>
            <a:endParaRPr lang="es-MX" dirty="0"/>
          </a:p>
        </p:txBody>
      </p:sp>
      <p:pic>
        <p:nvPicPr>
          <p:cNvPr id="27650" name="Picture 2" descr="C:\Users\NORAIMA ROSALES\Desktop\images (5).jpg"/>
          <p:cNvPicPr>
            <a:picLocks noChangeAspect="1" noChangeArrowheads="1"/>
          </p:cNvPicPr>
          <p:nvPr/>
        </p:nvPicPr>
        <p:blipFill>
          <a:blip r:embed="rId2" cstate="print"/>
          <a:srcRect/>
          <a:stretch>
            <a:fillRect/>
          </a:stretch>
        </p:blipFill>
        <p:spPr bwMode="auto">
          <a:xfrm>
            <a:off x="3145341" y="3524381"/>
            <a:ext cx="4536504" cy="2348880"/>
          </a:xfrm>
          <a:prstGeom prst="rect">
            <a:avLst/>
          </a:prstGeom>
          <a:ln>
            <a:noFill/>
          </a:ln>
          <a:effectLst>
            <a:softEdge rad="112500"/>
          </a:effectLst>
        </p:spPr>
      </p:pic>
    </p:spTree>
    <p:extLst>
      <p:ext uri="{BB962C8B-B14F-4D97-AF65-F5344CB8AC3E}">
        <p14:creationId xmlns:p14="http://schemas.microsoft.com/office/powerpoint/2010/main" val="309351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El significado de la verdad en la </a:t>
            </a:r>
            <a:r>
              <a:rPr lang="es-MX" dirty="0" err="1" smtClean="0"/>
              <a:t>comunicacion</a:t>
            </a:r>
            <a:endParaRPr lang="es-MX" dirty="0"/>
          </a:p>
        </p:txBody>
      </p:sp>
      <p:sp>
        <p:nvSpPr>
          <p:cNvPr id="3" name="Marcador de contenido 2"/>
          <p:cNvSpPr>
            <a:spLocks noGrp="1"/>
          </p:cNvSpPr>
          <p:nvPr>
            <p:ph idx="1"/>
          </p:nvPr>
        </p:nvSpPr>
        <p:spPr/>
        <p:txBody>
          <a:bodyPr/>
          <a:lstStyle/>
          <a:p>
            <a:r>
              <a:rPr lang="es-MX" dirty="0" smtClean="0"/>
              <a:t>No existe una manera sencilla y objetiva de demostrar la verdad.</a:t>
            </a:r>
          </a:p>
          <a:p>
            <a:r>
              <a:rPr lang="es-MX" dirty="0" smtClean="0"/>
              <a:t>La verdad es relativa en la comunicación</a:t>
            </a:r>
          </a:p>
          <a:p>
            <a:r>
              <a:rPr lang="es-MX" dirty="0" smtClean="0"/>
              <a:t>Existe la regulación estatal y la regulación federal.</a:t>
            </a:r>
          </a:p>
          <a:p>
            <a:r>
              <a:rPr lang="es-MX" dirty="0" smtClean="0"/>
              <a:t>Se creo a la CFC PARA supervisar eso.</a:t>
            </a:r>
            <a:endParaRPr lang="es-MX" dirty="0"/>
          </a:p>
        </p:txBody>
      </p:sp>
    </p:spTree>
    <p:extLst>
      <p:ext uri="{BB962C8B-B14F-4D97-AF65-F5344CB8AC3E}">
        <p14:creationId xmlns:p14="http://schemas.microsoft.com/office/powerpoint/2010/main" val="1324284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82443" y="530278"/>
            <a:ext cx="8640960" cy="6120680"/>
          </a:xfrm>
        </p:spPr>
        <p:txBody>
          <a:bodyPr>
            <a:normAutofit/>
          </a:bodyPr>
          <a:lstStyle/>
          <a:p>
            <a:pPr lvl="0" algn="just"/>
            <a:r>
              <a:rPr lang="es-MX" dirty="0"/>
              <a:t>No debe sugerir que las bebidas alcohólicas tienen propiedades terapéuticas o un efecto estimulante  o sedante, o que constituyen un medio para resolver conflictos; </a:t>
            </a:r>
          </a:p>
          <a:p>
            <a:pPr lvl="0" algn="just"/>
            <a:r>
              <a:rPr lang="es-MX" dirty="0"/>
              <a:t>No debe estimular el consumo inmoderado de bebidas alcohólicas  u ofrecer una imagen negativa de la abstinencia  o de la sobriedad; y</a:t>
            </a:r>
          </a:p>
          <a:p>
            <a:endParaRPr lang="es-MX" dirty="0"/>
          </a:p>
        </p:txBody>
      </p:sp>
      <p:pic>
        <p:nvPicPr>
          <p:cNvPr id="28674" name="Picture 2" descr="C:\Users\NORAIMA ROSALES\Desktop\descarga (4).jpg"/>
          <p:cNvPicPr>
            <a:picLocks noChangeAspect="1" noChangeArrowheads="1"/>
          </p:cNvPicPr>
          <p:nvPr/>
        </p:nvPicPr>
        <p:blipFill>
          <a:blip r:embed="rId2" cstate="print"/>
          <a:srcRect/>
          <a:stretch>
            <a:fillRect/>
          </a:stretch>
        </p:blipFill>
        <p:spPr bwMode="auto">
          <a:xfrm>
            <a:off x="2956030" y="3217948"/>
            <a:ext cx="5112568"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7722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91544" y="476673"/>
            <a:ext cx="8229600" cy="4525963"/>
          </a:xfrm>
        </p:spPr>
        <p:txBody>
          <a:bodyPr/>
          <a:lstStyle/>
          <a:p>
            <a:pPr lvl="0"/>
            <a:r>
              <a:rPr lang="es-MX" dirty="0" smtClean="0"/>
              <a:t>No debe subrayar como cualidad positiva  de las bebidas  su alto contenido alcohólico.</a:t>
            </a:r>
          </a:p>
          <a:p>
            <a:r>
              <a:rPr lang="es-MX" dirty="0"/>
              <a:t>En España  la ley general prohíbe anunciar en televisión bebidas que superen los 20 grados de alcohol.</a:t>
            </a:r>
          </a:p>
          <a:p>
            <a:pPr lvl="0"/>
            <a:endParaRPr lang="es-MX" dirty="0" smtClean="0"/>
          </a:p>
          <a:p>
            <a:endParaRPr lang="es-MX" dirty="0"/>
          </a:p>
        </p:txBody>
      </p:sp>
      <p:pic>
        <p:nvPicPr>
          <p:cNvPr id="29698" name="Picture 2" descr="C:\Users\NORAIMA ROSALES\Desktop\bebidas.jpg"/>
          <p:cNvPicPr>
            <a:picLocks noChangeAspect="1" noChangeArrowheads="1"/>
          </p:cNvPicPr>
          <p:nvPr/>
        </p:nvPicPr>
        <p:blipFill>
          <a:blip r:embed="rId2" cstate="print"/>
          <a:srcRect/>
          <a:stretch>
            <a:fillRect/>
          </a:stretch>
        </p:blipFill>
        <p:spPr bwMode="auto">
          <a:xfrm>
            <a:off x="1661628" y="2295236"/>
            <a:ext cx="8424936" cy="3600400"/>
          </a:xfrm>
          <a:prstGeom prst="rect">
            <a:avLst/>
          </a:prstGeom>
          <a:ln>
            <a:noFill/>
          </a:ln>
          <a:effectLst>
            <a:softEdge rad="112500"/>
          </a:effectLst>
        </p:spPr>
      </p:pic>
    </p:spTree>
    <p:extLst>
      <p:ext uri="{BB962C8B-B14F-4D97-AF65-F5344CB8AC3E}">
        <p14:creationId xmlns:p14="http://schemas.microsoft.com/office/powerpoint/2010/main" val="2999594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dirty="0" smtClean="0"/>
              <a:t>Publicidad e información del medio</a:t>
            </a:r>
            <a:endParaRPr lang="es-ES" dirty="0"/>
          </a:p>
        </p:txBody>
      </p:sp>
      <p:sp>
        <p:nvSpPr>
          <p:cNvPr id="5" name="4 Marcador de contenido"/>
          <p:cNvSpPr>
            <a:spLocks noGrp="1"/>
          </p:cNvSpPr>
          <p:nvPr>
            <p:ph idx="1"/>
          </p:nvPr>
        </p:nvSpPr>
        <p:spPr/>
        <p:txBody>
          <a:bodyPr/>
          <a:lstStyle/>
          <a:p>
            <a:r>
              <a:rPr lang="es-MX" dirty="0" smtClean="0"/>
              <a:t>La publicidad en televisión debe ser fácilmente identificable y diferenciarse claramente de los programas gracias a medios acústicos o ambos.</a:t>
            </a:r>
          </a:p>
          <a:p>
            <a:pPr>
              <a:buNone/>
            </a:pPr>
            <a:endParaRPr lang="es-ES" dirty="0"/>
          </a:p>
        </p:txBody>
      </p:sp>
      <p:pic>
        <p:nvPicPr>
          <p:cNvPr id="11266" name="Picture 2" descr="http://ivylucero.files.wordpress.com/2011/11/b3.jpg"/>
          <p:cNvPicPr>
            <a:picLocks noChangeAspect="1" noChangeArrowheads="1"/>
          </p:cNvPicPr>
          <p:nvPr/>
        </p:nvPicPr>
        <p:blipFill>
          <a:blip r:embed="rId2" cstate="print"/>
          <a:srcRect/>
          <a:stretch>
            <a:fillRect/>
          </a:stretch>
        </p:blipFill>
        <p:spPr bwMode="auto">
          <a:xfrm>
            <a:off x="5791200" y="3124200"/>
            <a:ext cx="4114800" cy="3545732"/>
          </a:xfrm>
          <a:prstGeom prst="rect">
            <a:avLst/>
          </a:prstGeom>
          <a:noFill/>
        </p:spPr>
      </p:pic>
    </p:spTree>
    <p:extLst>
      <p:ext uri="{BB962C8B-B14F-4D97-AF65-F5344CB8AC3E}">
        <p14:creationId xmlns:p14="http://schemas.microsoft.com/office/powerpoint/2010/main" val="1987619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Emplazamiento de productos</a:t>
            </a:r>
            <a:endParaRPr lang="es-ES" dirty="0"/>
          </a:p>
        </p:txBody>
      </p:sp>
      <p:sp>
        <p:nvSpPr>
          <p:cNvPr id="3" name="2 Marcador de contenido"/>
          <p:cNvSpPr>
            <a:spLocks noGrp="1"/>
          </p:cNvSpPr>
          <p:nvPr>
            <p:ph idx="1"/>
          </p:nvPr>
        </p:nvSpPr>
        <p:spPr/>
        <p:txBody>
          <a:bodyPr/>
          <a:lstStyle/>
          <a:p>
            <a:r>
              <a:rPr lang="es-MX" dirty="0" smtClean="0"/>
              <a:t>Es una aparición planificada y pagada de una marca en una película o programa de televisión. </a:t>
            </a:r>
            <a:endParaRPr lang="es-ES" dirty="0"/>
          </a:p>
        </p:txBody>
      </p:sp>
      <p:pic>
        <p:nvPicPr>
          <p:cNvPr id="10242" name="Picture 2" descr="http://2.bp.blogspot.com/_byIDPv-AC3M/SiJUj6ASlWI/AAAAAAAAACQ/k8eRTYftLfU/s320/emplazamiento+producto.bmp"/>
          <p:cNvPicPr>
            <a:picLocks noChangeAspect="1" noChangeArrowheads="1"/>
          </p:cNvPicPr>
          <p:nvPr/>
        </p:nvPicPr>
        <p:blipFill>
          <a:blip r:embed="rId2" cstate="print"/>
          <a:srcRect/>
          <a:stretch>
            <a:fillRect/>
          </a:stretch>
        </p:blipFill>
        <p:spPr bwMode="auto">
          <a:xfrm>
            <a:off x="4572000" y="2895600"/>
            <a:ext cx="4648200" cy="3542378"/>
          </a:xfrm>
          <a:prstGeom prst="rect">
            <a:avLst/>
          </a:prstGeom>
          <a:noFill/>
        </p:spPr>
      </p:pic>
    </p:spTree>
    <p:extLst>
      <p:ext uri="{BB962C8B-B14F-4D97-AF65-F5344CB8AC3E}">
        <p14:creationId xmlns:p14="http://schemas.microsoft.com/office/powerpoint/2010/main" val="1769871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Programa patrocinado</a:t>
            </a:r>
            <a:endParaRPr lang="es-ES" dirty="0"/>
          </a:p>
        </p:txBody>
      </p:sp>
      <p:sp>
        <p:nvSpPr>
          <p:cNvPr id="3" name="2 Marcador de contenido"/>
          <p:cNvSpPr>
            <a:spLocks noGrp="1"/>
          </p:cNvSpPr>
          <p:nvPr>
            <p:ph idx="1"/>
          </p:nvPr>
        </p:nvSpPr>
        <p:spPr/>
        <p:txBody>
          <a:bodyPr/>
          <a:lstStyle/>
          <a:p>
            <a:r>
              <a:rPr lang="es-MX" dirty="0" smtClean="0"/>
              <a:t>Es aquel donde se muestra la marca de una empresa a cambio de que esta se anuncie durante la emisión. </a:t>
            </a:r>
            <a:endParaRPr lang="es-ES" dirty="0"/>
          </a:p>
        </p:txBody>
      </p:sp>
      <p:pic>
        <p:nvPicPr>
          <p:cNvPr id="9218" name="Picture 2" descr="https://encrypted-tbn1.gstatic.com/images?q=tbn:ANd9GcRFbEC_-UGL7u8KjuDC2A5LdJVewstrhaRufnaPcHzPTabA2sMP"/>
          <p:cNvPicPr>
            <a:picLocks noChangeAspect="1" noChangeArrowheads="1"/>
          </p:cNvPicPr>
          <p:nvPr/>
        </p:nvPicPr>
        <p:blipFill>
          <a:blip r:embed="rId2" cstate="print"/>
          <a:srcRect/>
          <a:stretch>
            <a:fillRect/>
          </a:stretch>
        </p:blipFill>
        <p:spPr bwMode="auto">
          <a:xfrm>
            <a:off x="3352800" y="3124200"/>
            <a:ext cx="5029200" cy="3334580"/>
          </a:xfrm>
          <a:prstGeom prst="rect">
            <a:avLst/>
          </a:prstGeom>
          <a:noFill/>
        </p:spPr>
      </p:pic>
    </p:spTree>
    <p:extLst>
      <p:ext uri="{BB962C8B-B14F-4D97-AF65-F5344CB8AC3E}">
        <p14:creationId xmlns:p14="http://schemas.microsoft.com/office/powerpoint/2010/main" val="2313721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Infomercial </a:t>
            </a:r>
            <a:endParaRPr lang="es-ES" dirty="0"/>
          </a:p>
        </p:txBody>
      </p:sp>
      <p:sp>
        <p:nvSpPr>
          <p:cNvPr id="3" name="2 Marcador de contenido"/>
          <p:cNvSpPr>
            <a:spLocks noGrp="1"/>
          </p:cNvSpPr>
          <p:nvPr>
            <p:ph idx="1"/>
          </p:nvPr>
        </p:nvSpPr>
        <p:spPr/>
        <p:txBody>
          <a:bodyPr/>
          <a:lstStyle/>
          <a:p>
            <a:r>
              <a:rPr lang="es-MX" dirty="0" smtClean="0"/>
              <a:t>Es el anuncio con formato y duración similares a un programa completo. </a:t>
            </a:r>
          </a:p>
          <a:p>
            <a:pPr>
              <a:buNone/>
            </a:pPr>
            <a:endParaRPr lang="es-MX" dirty="0" smtClean="0"/>
          </a:p>
          <a:p>
            <a:endParaRPr lang="es-MX" dirty="0" smtClean="0"/>
          </a:p>
        </p:txBody>
      </p:sp>
      <p:pic>
        <p:nvPicPr>
          <p:cNvPr id="8194" name="Picture 2" descr="http://editmycloset.files.wordpress.com/2010/10/mr-t.jpg"/>
          <p:cNvPicPr>
            <a:picLocks noChangeAspect="1" noChangeArrowheads="1"/>
          </p:cNvPicPr>
          <p:nvPr/>
        </p:nvPicPr>
        <p:blipFill>
          <a:blip r:embed="rId2" cstate="print"/>
          <a:srcRect/>
          <a:stretch>
            <a:fillRect/>
          </a:stretch>
        </p:blipFill>
        <p:spPr bwMode="auto">
          <a:xfrm>
            <a:off x="2895600" y="2819400"/>
            <a:ext cx="5715000" cy="3810000"/>
          </a:xfrm>
          <a:prstGeom prst="rect">
            <a:avLst/>
          </a:prstGeom>
          <a:noFill/>
        </p:spPr>
      </p:pic>
    </p:spTree>
    <p:extLst>
      <p:ext uri="{BB962C8B-B14F-4D97-AF65-F5344CB8AC3E}">
        <p14:creationId xmlns:p14="http://schemas.microsoft.com/office/powerpoint/2010/main" val="26715732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Telemarketing </a:t>
            </a:r>
            <a:endParaRPr lang="es-ES" dirty="0"/>
          </a:p>
        </p:txBody>
      </p:sp>
      <p:sp>
        <p:nvSpPr>
          <p:cNvPr id="3" name="2 Marcador de contenido"/>
          <p:cNvSpPr>
            <a:spLocks noGrp="1"/>
          </p:cNvSpPr>
          <p:nvPr>
            <p:ph idx="1"/>
          </p:nvPr>
        </p:nvSpPr>
        <p:spPr/>
        <p:txBody>
          <a:bodyPr/>
          <a:lstStyle/>
          <a:p>
            <a:r>
              <a:rPr lang="es-MX" dirty="0" smtClean="0"/>
              <a:t>Es la promoción de cualquier producto o servicio a través de las líneas telefónicas.</a:t>
            </a:r>
          </a:p>
        </p:txBody>
      </p:sp>
      <p:pic>
        <p:nvPicPr>
          <p:cNvPr id="7170" name="Picture 2" descr="https://encrypted-tbn1.gstatic.com/images?q=tbn:ANd9GcRdfzCbCIZ04D3rSNRjDBjU3CSZrxV1vzoE45amkZPit4SPI8v7jg"/>
          <p:cNvPicPr>
            <a:picLocks noChangeAspect="1" noChangeArrowheads="1"/>
          </p:cNvPicPr>
          <p:nvPr/>
        </p:nvPicPr>
        <p:blipFill>
          <a:blip r:embed="rId2" cstate="print"/>
          <a:srcRect/>
          <a:stretch>
            <a:fillRect/>
          </a:stretch>
        </p:blipFill>
        <p:spPr bwMode="auto">
          <a:xfrm>
            <a:off x="3276600" y="2971800"/>
            <a:ext cx="5410200" cy="3600244"/>
          </a:xfrm>
          <a:prstGeom prst="rect">
            <a:avLst/>
          </a:prstGeom>
          <a:noFill/>
        </p:spPr>
      </p:pic>
    </p:spTree>
    <p:extLst>
      <p:ext uri="{BB962C8B-B14F-4D97-AF65-F5344CB8AC3E}">
        <p14:creationId xmlns:p14="http://schemas.microsoft.com/office/powerpoint/2010/main" val="14147040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51538" y="803031"/>
            <a:ext cx="7239000" cy="4964723"/>
          </a:xfrm>
        </p:spPr>
        <p:txBody>
          <a:bodyPr>
            <a:normAutofit/>
          </a:bodyPr>
          <a:lstStyle/>
          <a:p>
            <a:pPr lvl="0">
              <a:buNone/>
            </a:pPr>
            <a:r>
              <a:rPr lang="es-MX" dirty="0" smtClean="0"/>
              <a:t>El control de la FCC sobre el marketing telefónico se ha ampliado mucho en la ley de protección del teléfono y los consumidos. Entre las disposiciones especificas la ley prohíbe:</a:t>
            </a:r>
          </a:p>
          <a:p>
            <a:r>
              <a:rPr lang="es-MX" dirty="0" smtClean="0"/>
              <a:t>Llamar a domicilio los que no desean ser llamados.</a:t>
            </a:r>
            <a:endParaRPr lang="es-ES" dirty="0" smtClean="0"/>
          </a:p>
          <a:p>
            <a:r>
              <a:rPr lang="es-MX" dirty="0" smtClean="0"/>
              <a:t>Realizar llamadas mediante sistemas automáticos de marcar o con mensajes pregrabados.</a:t>
            </a:r>
            <a:endParaRPr lang="es-ES" dirty="0" smtClean="0"/>
          </a:p>
          <a:p>
            <a:r>
              <a:rPr lang="es-MX" dirty="0" smtClean="0"/>
              <a:t>Llamar antes de las ocho de la mañana y después de las nueve de la noche.</a:t>
            </a:r>
            <a:endParaRPr lang="es-ES" dirty="0" smtClean="0"/>
          </a:p>
          <a:p>
            <a:r>
              <a:rPr lang="es-MX" dirty="0" smtClean="0"/>
              <a:t>Llamar a servicios de urgencias o habitaciones de los hospitales.</a:t>
            </a:r>
            <a:endParaRPr lang="es-ES" dirty="0" smtClean="0"/>
          </a:p>
          <a:p>
            <a:r>
              <a:rPr lang="es-MX" dirty="0" smtClean="0"/>
              <a:t>Enviar faxes no solicitados o sin identificación</a:t>
            </a:r>
            <a:endParaRPr lang="es-ES" dirty="0" smtClean="0"/>
          </a:p>
          <a:p>
            <a:endParaRPr lang="es-ES" dirty="0"/>
          </a:p>
        </p:txBody>
      </p:sp>
    </p:spTree>
    <p:extLst>
      <p:ext uri="{BB962C8B-B14F-4D97-AF65-F5344CB8AC3E}">
        <p14:creationId xmlns:p14="http://schemas.microsoft.com/office/powerpoint/2010/main" val="381508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3312" y="652388"/>
            <a:ext cx="9404723" cy="1400530"/>
          </a:xfrm>
        </p:spPr>
        <p:txBody>
          <a:bodyPr>
            <a:normAutofit/>
          </a:bodyPr>
          <a:lstStyle/>
          <a:p>
            <a:r>
              <a:rPr lang="es-MX" dirty="0" smtClean="0"/>
              <a:t>Publicidad y venta por correo</a:t>
            </a:r>
            <a:endParaRPr lang="es-ES" dirty="0"/>
          </a:p>
        </p:txBody>
      </p:sp>
      <p:sp>
        <p:nvSpPr>
          <p:cNvPr id="3" name="2 Marcador de contenido"/>
          <p:cNvSpPr>
            <a:spLocks noGrp="1"/>
          </p:cNvSpPr>
          <p:nvPr>
            <p:ph idx="1"/>
          </p:nvPr>
        </p:nvSpPr>
        <p:spPr/>
        <p:txBody>
          <a:bodyPr/>
          <a:lstStyle/>
          <a:p>
            <a:r>
              <a:rPr lang="es-MX" dirty="0" smtClean="0"/>
              <a:t>El servicio postal de estados unidos tiene jurisdicción sobre la venta por correo. Es el organismo encargado de imponer el cumplimiento de la ley como:</a:t>
            </a:r>
          </a:p>
          <a:p>
            <a:r>
              <a:rPr lang="es-MX" dirty="0" smtClean="0"/>
              <a:t>Fraude: este organismo trata de evitar practicas fraudulentas por correo. Algunos ejemplos son ventas falsas, loterías ilegales, organizaciones benéficas ficticias etc.</a:t>
            </a:r>
            <a:endParaRPr lang="es-ES" dirty="0"/>
          </a:p>
        </p:txBody>
      </p:sp>
    </p:spTree>
    <p:extLst>
      <p:ext uri="{BB962C8B-B14F-4D97-AF65-F5344CB8AC3E}">
        <p14:creationId xmlns:p14="http://schemas.microsoft.com/office/powerpoint/2010/main" val="6328255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76400" y="1582617"/>
            <a:ext cx="8229600" cy="3493476"/>
          </a:xfrm>
        </p:spPr>
        <p:txBody>
          <a:bodyPr/>
          <a:lstStyle/>
          <a:p>
            <a:r>
              <a:rPr lang="es-MX" dirty="0" smtClean="0"/>
              <a:t>Mercancía no encargada: esta prohibido enviar productos no encargados a consumidores para luego coaccionarles o incluso cobrárselos.</a:t>
            </a:r>
          </a:p>
          <a:p>
            <a:r>
              <a:rPr lang="es-MX" dirty="0" smtClean="0"/>
              <a:t>Envíos postales salvo cancelación: son mercancías remitidas regularmente a los consumidores, salvo que estos renuncien explícitamente a recibirlas.</a:t>
            </a:r>
          </a:p>
          <a:p>
            <a:r>
              <a:rPr lang="es-MX" dirty="0" smtClean="0"/>
              <a:t> Agilidad de los envíos: prevé  ciertas normas sobre la agilidad con que las mercancías deben ser remitidas por correo.</a:t>
            </a:r>
          </a:p>
        </p:txBody>
      </p:sp>
    </p:spTree>
    <p:extLst>
      <p:ext uri="{BB962C8B-B14F-4D97-AF65-F5344CB8AC3E}">
        <p14:creationId xmlns:p14="http://schemas.microsoft.com/office/powerpoint/2010/main" val="405866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50442" cy="201545"/>
          </a:xfrm>
        </p:spPr>
        <p:txBody>
          <a:bodyPr>
            <a:normAutofit fontScale="90000"/>
          </a:bodyPr>
          <a:lstStyle/>
          <a:p>
            <a:endParaRPr lang="es-MX" dirty="0"/>
          </a:p>
        </p:txBody>
      </p:sp>
      <p:sp>
        <p:nvSpPr>
          <p:cNvPr id="3" name="Marcador de contenido 2"/>
          <p:cNvSpPr>
            <a:spLocks noGrp="1"/>
          </p:cNvSpPr>
          <p:nvPr>
            <p:ph idx="1"/>
          </p:nvPr>
        </p:nvSpPr>
        <p:spPr>
          <a:xfrm>
            <a:off x="1263202" y="365125"/>
            <a:ext cx="10515600" cy="5623171"/>
          </a:xfrm>
        </p:spPr>
        <p:txBody>
          <a:bodyPr>
            <a:normAutofit fontScale="55000" lnSpcReduction="20000"/>
          </a:bodyPr>
          <a:lstStyle/>
          <a:p>
            <a:r>
              <a:rPr lang="es-MX" dirty="0"/>
              <a:t>espectaculares distribuidos en todo el país, en spots de radio y televisión, en impresos e internet, ha sido retirada y sancionada por </a:t>
            </a:r>
            <a:r>
              <a:rPr lang="es-MX" dirty="0" err="1"/>
              <a:t>Cofepris</a:t>
            </a:r>
            <a:r>
              <a:rPr lang="es-MX" dirty="0"/>
              <a:t> y </a:t>
            </a:r>
            <a:r>
              <a:rPr lang="es-MX" dirty="0" err="1"/>
              <a:t>Profeco</a:t>
            </a:r>
            <a:r>
              <a:rPr lang="es-MX" dirty="0"/>
              <a:t> por engañosa y representar un riesgo para la salud, afirmó El Poder del Consumidor en un comunicado.</a:t>
            </a:r>
            <a:r>
              <a:rPr lang="es-MX" dirty="0" smtClean="0"/>
              <a:t/>
            </a:r>
            <a:br>
              <a:rPr lang="es-MX" dirty="0" smtClean="0"/>
            </a:br>
            <a:r>
              <a:rPr lang="es-MX" b="1" dirty="0"/>
              <a:t> </a:t>
            </a:r>
            <a:r>
              <a:rPr lang="es-MX" dirty="0" smtClean="0"/>
              <a:t/>
            </a:r>
            <a:br>
              <a:rPr lang="es-MX" dirty="0" smtClean="0"/>
            </a:br>
            <a:r>
              <a:rPr lang="es-MX" b="1" dirty="0"/>
              <a:t>La empresa Coca Cola, que tiene sus mayores ventas en el mundo en México, se vio obligada a retirar miles de espectaculares en todo el país, sus spots en los medios electrónicos, sus anuncios en medios impresos y en internet, informó la organización no gubernamental.</a:t>
            </a:r>
            <a:r>
              <a:rPr lang="es-MX" dirty="0" smtClean="0"/>
              <a:t/>
            </a:r>
            <a:br>
              <a:rPr lang="es-MX" dirty="0" smtClean="0"/>
            </a:br>
            <a:r>
              <a:rPr lang="es-MX" dirty="0"/>
              <a:t> </a:t>
            </a:r>
            <a:r>
              <a:rPr lang="es-MX" dirty="0" smtClean="0"/>
              <a:t/>
            </a:r>
            <a:br>
              <a:rPr lang="es-MX" dirty="0" smtClean="0"/>
            </a:br>
            <a:r>
              <a:rPr lang="es-MX" dirty="0"/>
              <a:t>El 19 de junio, El Poder del Consumidor presentó ante la </a:t>
            </a:r>
            <a:r>
              <a:rPr lang="es-MX" dirty="0" err="1"/>
              <a:t>Profeco</a:t>
            </a:r>
            <a:r>
              <a:rPr lang="es-MX" dirty="0"/>
              <a:t> una denuncia contra la campaña de</a:t>
            </a:r>
            <a:r>
              <a:rPr lang="es-MX" b="1" dirty="0"/>
              <a:t> Coca Cola “149 calorías” por </a:t>
            </a:r>
            <a:r>
              <a:rPr lang="es-MX" b="1" dirty="0" err="1"/>
              <a:t>engañosa</a:t>
            </a:r>
            <a:r>
              <a:rPr lang="es-MX" dirty="0" err="1"/>
              <a:t>a</a:t>
            </a:r>
            <a:r>
              <a:rPr lang="es-MX" dirty="0"/>
              <a:t> lo que la autoridad respondió que se integraba a un expediente ya abierto contra esa publicidad (PFC.B.B. 13/000039/2013). Al día siguiente se presentó una denuncia ante la COFEPRIS contra esta publicidad por representar un riesgo para la salud.</a:t>
            </a:r>
            <a:r>
              <a:rPr lang="es-MX" dirty="0" smtClean="0"/>
              <a:t/>
            </a:r>
            <a:br>
              <a:rPr lang="es-MX" dirty="0" smtClean="0"/>
            </a:br>
            <a:r>
              <a:rPr lang="es-MX" dirty="0"/>
              <a:t> </a:t>
            </a:r>
            <a:r>
              <a:rPr lang="es-MX" dirty="0" smtClean="0"/>
              <a:t/>
            </a:r>
            <a:br>
              <a:rPr lang="es-MX" dirty="0" smtClean="0"/>
            </a:br>
            <a:r>
              <a:rPr lang="es-MX" dirty="0"/>
              <a:t>La campaña de Coca Cola extendida por todo el territorio nacional y a través de muy diversos medios publicitaba su bebida principal con las leyendas “149 calorías de felicidad”, “149 calorías para disfrutar”; con las frases “disfrutando 22 minutos en bicicleta”, “20 minutos para bailar con los amigos”, “para usar en más actividades felices”.</a:t>
            </a:r>
            <a:r>
              <a:rPr lang="es-MX" dirty="0" smtClean="0"/>
              <a:t/>
            </a:r>
            <a:br>
              <a:rPr lang="es-MX" dirty="0" smtClean="0"/>
            </a:br>
            <a:r>
              <a:rPr lang="es-MX" dirty="0"/>
              <a:t> </a:t>
            </a:r>
            <a:r>
              <a:rPr lang="es-MX" dirty="0" smtClean="0"/>
              <a:t/>
            </a:r>
            <a:br>
              <a:rPr lang="es-MX" dirty="0" smtClean="0"/>
            </a:br>
            <a:r>
              <a:rPr lang="es-MX" dirty="0"/>
              <a:t>La denuncia se centró en señalar el riesgo a la salud que significa la promoción de un mayor consumo de calorías gastándola a través de la realización de diversas actividades físicas considerando que se dirige a una población que en su gran mayoría (70% de los adultos y más de 30% de niños y niñas) presenta ya un consumo excesivo de calorías y un gran déficit de actividad física.</a:t>
            </a:r>
            <a:r>
              <a:rPr lang="es-MX" dirty="0" smtClean="0"/>
              <a:t/>
            </a:r>
            <a:br>
              <a:rPr lang="es-MX" dirty="0" smtClean="0"/>
            </a:br>
            <a:r>
              <a:rPr lang="es-MX" dirty="0"/>
              <a:t> </a:t>
            </a:r>
            <a:r>
              <a:rPr lang="es-MX" dirty="0" smtClean="0"/>
              <a:t/>
            </a:r>
            <a:br>
              <a:rPr lang="es-MX" dirty="0" smtClean="0"/>
            </a:br>
            <a:r>
              <a:rPr lang="es-MX" dirty="0"/>
              <a:t>“El consumo de calorías extras significa incrementar los riesgos en salud para la mayoría de la población mexicana, complicar su tratamiento y aumentar el gasto familiar y público en salud. La ingesta extra de calorías agudiza los problemas de sobrepeso u obesidad que afectan a la mayor parte de la población mexicana, representa un riesgo para el 40% de la población que estando en su peso ya presenta síndrome metabólico y pone en riesgo aún mayor al 14% de los adultos que se considera sufren diabetes” señaló Xaviera Cabada, Coordinador de Salud Alimentaria de El Poder del Consumidor.</a:t>
            </a:r>
            <a:r>
              <a:rPr lang="es-MX" dirty="0" smtClean="0"/>
              <a:t/>
            </a:r>
            <a:br>
              <a:rPr lang="es-MX" dirty="0" smtClean="0"/>
            </a:br>
            <a:r>
              <a:rPr lang="es-MX" dirty="0"/>
              <a:t> </a:t>
            </a:r>
            <a:r>
              <a:rPr lang="es-MX" dirty="0" smtClean="0"/>
              <a:t/>
            </a:r>
            <a:br>
              <a:rPr lang="es-MX" dirty="0" smtClean="0"/>
            </a:br>
            <a:r>
              <a:rPr lang="es-MX" dirty="0"/>
              <a:t>Entre  los elementos presentados en la denuncia d</a:t>
            </a:r>
            <a:r>
              <a:rPr lang="es-MX" b="1" dirty="0"/>
              <a:t>e El Poder del Consumidor destaca el análisis de las imágenes y su relación con el mensaje de esta publicidad.</a:t>
            </a:r>
            <a:r>
              <a:rPr lang="es-MX" dirty="0" smtClean="0"/>
              <a:t/>
            </a:r>
            <a:br>
              <a:rPr lang="es-MX" dirty="0" smtClean="0"/>
            </a:br>
            <a:r>
              <a:rPr lang="es-MX" dirty="0"/>
              <a:t> </a:t>
            </a:r>
            <a:r>
              <a:rPr lang="es-MX" dirty="0" smtClean="0"/>
              <a:t/>
            </a:r>
            <a:br>
              <a:rPr lang="es-MX" dirty="0" smtClean="0"/>
            </a:br>
            <a:r>
              <a:rPr lang="es-MX" dirty="0"/>
              <a:t>La empresa usa un envase de cristal de 355 mililitros muy poco consumido en nuestro país para confundir a los consumidores, señalan, haciéndoles pensar que se trata de un envase de 600 mililitros, el más consumido en México.</a:t>
            </a:r>
            <a:r>
              <a:rPr lang="es-MX" dirty="0" smtClean="0"/>
              <a:t/>
            </a:r>
            <a:br>
              <a:rPr lang="es-MX" dirty="0" smtClean="0"/>
            </a:br>
            <a:r>
              <a:rPr lang="es-MX" dirty="0"/>
              <a:t> </a:t>
            </a:r>
            <a:r>
              <a:rPr lang="es-MX" dirty="0" smtClean="0"/>
              <a:t/>
            </a:r>
            <a:br>
              <a:rPr lang="es-MX" dirty="0" smtClean="0"/>
            </a:br>
            <a:r>
              <a:rPr lang="es-MX" dirty="0"/>
              <a:t>En letras muy pequeñas establece que dichas calorías aplican para un refresco de 355ml, o una lata. </a:t>
            </a:r>
            <a:r>
              <a:rPr lang="es-MX" b="1" dirty="0"/>
              <a:t>El envase del refresco de 600 mililitros con el cual se confunde a la población contiene 252 calorías, significativamente más que las 149 calorías contenidas en un envase de 355 mililitros</a:t>
            </a:r>
            <a:r>
              <a:rPr lang="es-MX" dirty="0"/>
              <a:t> por lo que esto se constituye en publicidad engañosa.</a:t>
            </a:r>
            <a:r>
              <a:rPr lang="es-MX" dirty="0" smtClean="0"/>
              <a:t/>
            </a:r>
            <a:br>
              <a:rPr lang="es-MX" dirty="0" smtClean="0"/>
            </a:br>
            <a:r>
              <a:rPr lang="es-MX" dirty="0"/>
              <a:t> </a:t>
            </a:r>
            <a:r>
              <a:rPr lang="es-MX" dirty="0" smtClean="0"/>
              <a:t/>
            </a:r>
            <a:br>
              <a:rPr lang="es-MX" dirty="0" smtClean="0"/>
            </a:br>
            <a:r>
              <a:rPr lang="es-MX" dirty="0"/>
              <a:t>Por su parte,</a:t>
            </a:r>
            <a:r>
              <a:rPr lang="es-MX" b="1" dirty="0"/>
              <a:t> la </a:t>
            </a:r>
            <a:r>
              <a:rPr lang="es-MX" b="1" dirty="0" err="1"/>
              <a:t>Profeco</a:t>
            </a:r>
            <a:r>
              <a:rPr lang="es-MX" b="1" dirty="0"/>
              <a:t> y la </a:t>
            </a:r>
            <a:r>
              <a:rPr lang="es-MX" b="1" dirty="0" err="1"/>
              <a:t>Cofepris</a:t>
            </a:r>
            <a:r>
              <a:rPr lang="es-MX" b="1" dirty="0"/>
              <a:t> informaron que los expedientes todavía no se han cerrado y, por lo tanto, no se puede tener acceso a la resoluciones</a:t>
            </a:r>
            <a:r>
              <a:rPr lang="es-MX" dirty="0"/>
              <a:t> y cuáles fueron las consideraciones de la autoridad para retirar y multar a Coca Cola por esta campaña, explicó la organización en su comunicado.</a:t>
            </a:r>
            <a:r>
              <a:rPr lang="es-MX" dirty="0" smtClean="0"/>
              <a:t/>
            </a:r>
            <a:br>
              <a:rPr lang="es-MX" dirty="0" smtClean="0"/>
            </a:br>
            <a:r>
              <a:rPr lang="es-MX" dirty="0"/>
              <a:t> </a:t>
            </a:r>
            <a:r>
              <a:rPr lang="es-MX" dirty="0" smtClean="0"/>
              <a:t/>
            </a:r>
            <a:br>
              <a:rPr lang="es-MX" dirty="0" smtClean="0"/>
            </a:br>
            <a:r>
              <a:rPr lang="es-MX" dirty="0"/>
              <a:t>La campaña de Coca Cola ha sido también retirada en el Reino Unido por tratarse de una publicidad engañosa que representa un riesgo a la salud.</a:t>
            </a:r>
          </a:p>
        </p:txBody>
      </p:sp>
    </p:spTree>
    <p:extLst>
      <p:ext uri="{BB962C8B-B14F-4D97-AF65-F5344CB8AC3E}">
        <p14:creationId xmlns:p14="http://schemas.microsoft.com/office/powerpoint/2010/main" val="1015076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Autorregulación</a:t>
            </a:r>
            <a:endParaRPr lang="es-ES" dirty="0"/>
          </a:p>
        </p:txBody>
      </p:sp>
      <p:sp>
        <p:nvSpPr>
          <p:cNvPr id="3" name="2 Marcador de contenido"/>
          <p:cNvSpPr>
            <a:spLocks noGrp="1"/>
          </p:cNvSpPr>
          <p:nvPr>
            <p:ph idx="1"/>
          </p:nvPr>
        </p:nvSpPr>
        <p:spPr/>
        <p:txBody>
          <a:bodyPr/>
          <a:lstStyle/>
          <a:p>
            <a:r>
              <a:rPr lang="es-MX" dirty="0" smtClean="0"/>
              <a:t>Es la imposición y el y el control de unas normas por los propios componentes del mercado que fijan de común acuerdo los limites de las practicas mercantiles al margen de la regulación de los poderes públicos aunque con frecuencia en la misma línea.</a:t>
            </a:r>
            <a:endParaRPr lang="es-ES" dirty="0"/>
          </a:p>
        </p:txBody>
      </p:sp>
    </p:spTree>
    <p:extLst>
      <p:ext uri="{BB962C8B-B14F-4D97-AF65-F5344CB8AC3E}">
        <p14:creationId xmlns:p14="http://schemas.microsoft.com/office/powerpoint/2010/main" val="3411034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0572" y="1320226"/>
            <a:ext cx="9404723" cy="1400530"/>
          </a:xfrm>
        </p:spPr>
        <p:txBody>
          <a:bodyPr>
            <a:normAutofit/>
          </a:bodyPr>
          <a:lstStyle/>
          <a:p>
            <a:r>
              <a:rPr lang="es-MX" dirty="0" smtClean="0"/>
              <a:t>Autorregulación en la empresa</a:t>
            </a:r>
            <a:endParaRPr lang="es-ES" dirty="0"/>
          </a:p>
        </p:txBody>
      </p:sp>
      <p:sp>
        <p:nvSpPr>
          <p:cNvPr id="3" name="2 Marcador de contenido"/>
          <p:cNvSpPr>
            <a:spLocks noGrp="1"/>
          </p:cNvSpPr>
          <p:nvPr>
            <p:ph idx="1"/>
          </p:nvPr>
        </p:nvSpPr>
        <p:spPr>
          <a:xfrm>
            <a:off x="1220543" y="2967318"/>
            <a:ext cx="8946541" cy="4195481"/>
          </a:xfrm>
        </p:spPr>
        <p:txBody>
          <a:bodyPr/>
          <a:lstStyle/>
          <a:p>
            <a:r>
              <a:rPr lang="es-MX" dirty="0" smtClean="0"/>
              <a:t>Cuando una organización ha ido logrando una clientela fiel y abundante, una campaña engañosa puede hacerle perder mas de lo que puede ganar. Por ejemplo una promoción engañosa de tide puede debilitar su reputación entre consumidores y repercutir en las ventas y beneficios futuros.</a:t>
            </a:r>
            <a:endParaRPr lang="es-ES" dirty="0"/>
          </a:p>
        </p:txBody>
      </p:sp>
    </p:spTree>
    <p:extLst>
      <p:ext uri="{BB962C8B-B14F-4D97-AF65-F5344CB8AC3E}">
        <p14:creationId xmlns:p14="http://schemas.microsoft.com/office/powerpoint/2010/main" val="2814341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07" y="1027149"/>
            <a:ext cx="9404723" cy="1400530"/>
          </a:xfrm>
        </p:spPr>
        <p:txBody>
          <a:bodyPr>
            <a:normAutofit/>
          </a:bodyPr>
          <a:lstStyle/>
          <a:p>
            <a:r>
              <a:rPr lang="es-MX" dirty="0" smtClean="0"/>
              <a:t>Autorregulación en las asociaciones empresariales</a:t>
            </a:r>
            <a:endParaRPr lang="es-ES" dirty="0"/>
          </a:p>
        </p:txBody>
      </p:sp>
      <p:sp>
        <p:nvSpPr>
          <p:cNvPr id="3" name="2 Marcador de contenido"/>
          <p:cNvSpPr>
            <a:spLocks noGrp="1"/>
          </p:cNvSpPr>
          <p:nvPr>
            <p:ph idx="1"/>
          </p:nvPr>
        </p:nvSpPr>
        <p:spPr>
          <a:xfrm>
            <a:off x="1243989" y="2896979"/>
            <a:ext cx="8946541" cy="4195481"/>
          </a:xfrm>
        </p:spPr>
        <p:txBody>
          <a:bodyPr/>
          <a:lstStyle/>
          <a:p>
            <a:r>
              <a:rPr lang="es-MX" dirty="0" smtClean="0"/>
              <a:t>Numerosas asociaciones comerciales vigilan las campañas de las empresas implicadas. Por ejemplo, tras levantarse la ley seca de estados unido, el consejo de bebidas alcohólicas destiladas aprobó una norma contra la publicidad de licores destilados en televisión.</a:t>
            </a:r>
            <a:endParaRPr lang="es-ES" dirty="0"/>
          </a:p>
        </p:txBody>
      </p:sp>
    </p:spTree>
    <p:extLst>
      <p:ext uri="{BB962C8B-B14F-4D97-AF65-F5344CB8AC3E}">
        <p14:creationId xmlns:p14="http://schemas.microsoft.com/office/powerpoint/2010/main" val="3066863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Autorregulación publicitaria</a:t>
            </a:r>
            <a:endParaRPr lang="es-ES" dirty="0"/>
          </a:p>
        </p:txBody>
      </p:sp>
      <p:sp>
        <p:nvSpPr>
          <p:cNvPr id="3" name="2 Marcador de contenido"/>
          <p:cNvSpPr>
            <a:spLocks noGrp="1"/>
          </p:cNvSpPr>
          <p:nvPr>
            <p:ph idx="1"/>
          </p:nvPr>
        </p:nvSpPr>
        <p:spPr/>
        <p:txBody>
          <a:bodyPr>
            <a:normAutofit/>
          </a:bodyPr>
          <a:lstStyle/>
          <a:p>
            <a:r>
              <a:rPr lang="es-MX" dirty="0" smtClean="0"/>
              <a:t>En el ámbito publicitario la autorregulación tiene varios beneficios. En primer lugar funciona como un medio de control de mas ágil y barato que el estatal. </a:t>
            </a:r>
          </a:p>
          <a:p>
            <a:r>
              <a:rPr lang="es-MX" dirty="0" smtClean="0"/>
              <a:t>En segundo: sirve para controlar tipos de publicidad no deseados como anuncios desagradables o molestos</a:t>
            </a:r>
          </a:p>
          <a:p>
            <a:r>
              <a:rPr lang="es-MX" dirty="0" smtClean="0"/>
              <a:t>Y por ultimo para beneficiar a los consumidores porque contribuye a una publicidad mas honesta, justa y de buen gusto.</a:t>
            </a:r>
            <a:endParaRPr lang="es-ES" dirty="0"/>
          </a:p>
        </p:txBody>
      </p:sp>
    </p:spTree>
    <p:extLst>
      <p:ext uri="{BB962C8B-B14F-4D97-AF65-F5344CB8AC3E}">
        <p14:creationId xmlns:p14="http://schemas.microsoft.com/office/powerpoint/2010/main" val="8045947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10861" y="1752601"/>
            <a:ext cx="8229600" cy="2233245"/>
          </a:xfrm>
        </p:spPr>
        <p:txBody>
          <a:bodyPr/>
          <a:lstStyle/>
          <a:p>
            <a:pPr>
              <a:buNone/>
            </a:pPr>
            <a:r>
              <a:rPr lang="es-MX" dirty="0" smtClean="0"/>
              <a:t>Ejemplos</a:t>
            </a:r>
            <a:endParaRPr lang="es-MX" dirty="0" smtClean="0">
              <a:hlinkClick r:id="rId2"/>
            </a:endParaRPr>
          </a:p>
          <a:p>
            <a:r>
              <a:rPr lang="es-MX" dirty="0"/>
              <a:t>Emplazamiento</a:t>
            </a:r>
            <a:endParaRPr lang="es-ES" dirty="0">
              <a:hlinkClick r:id=""/>
            </a:endParaRPr>
          </a:p>
          <a:p>
            <a:r>
              <a:rPr lang="es-ES" dirty="0" smtClean="0">
                <a:hlinkClick r:id=""/>
              </a:rPr>
              <a:t>http://www.youtube.com/watch?v=BjVre-dASV0</a:t>
            </a:r>
            <a:endParaRPr lang="es-ES" dirty="0" smtClean="0"/>
          </a:p>
          <a:p>
            <a:r>
              <a:rPr lang="es-MX" dirty="0" smtClean="0"/>
              <a:t>infomercial</a:t>
            </a:r>
            <a:endParaRPr lang="es-ES" dirty="0" smtClean="0"/>
          </a:p>
          <a:p>
            <a:r>
              <a:rPr lang="es-MX" dirty="0" smtClean="0">
                <a:hlinkClick r:id="rId3"/>
              </a:rPr>
              <a:t>http://www.youtube.com/watch?v=pgPI_-lGo7Q</a:t>
            </a:r>
            <a:endParaRPr lang="es-MX" dirty="0" smtClean="0"/>
          </a:p>
          <a:p>
            <a:endParaRPr lang="es-MX" dirty="0" smtClean="0"/>
          </a:p>
          <a:p>
            <a:endParaRPr lang="es-ES" dirty="0"/>
          </a:p>
        </p:txBody>
      </p:sp>
    </p:spTree>
    <p:extLst>
      <p:ext uri="{BB962C8B-B14F-4D97-AF65-F5344CB8AC3E}">
        <p14:creationId xmlns:p14="http://schemas.microsoft.com/office/powerpoint/2010/main" val="2314430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2050" name="Picture 2" descr="Coca149CaloríasEngañ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851" y="190778"/>
            <a:ext cx="10510367" cy="632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0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Evaluacion</a:t>
            </a:r>
            <a:r>
              <a:rPr lang="es-MX" dirty="0" smtClean="0"/>
              <a:t> de la verdad</a:t>
            </a:r>
            <a:br>
              <a:rPr lang="es-MX" dirty="0" smtClean="0"/>
            </a:br>
            <a:endParaRPr lang="es-MX" dirty="0"/>
          </a:p>
        </p:txBody>
      </p:sp>
      <p:sp>
        <p:nvSpPr>
          <p:cNvPr id="3" name="Marcador de contenido 2"/>
          <p:cNvSpPr>
            <a:spLocks noGrp="1"/>
          </p:cNvSpPr>
          <p:nvPr>
            <p:ph idx="1"/>
          </p:nvPr>
        </p:nvSpPr>
        <p:spPr/>
        <p:txBody>
          <a:bodyPr/>
          <a:lstStyle/>
          <a:p>
            <a:r>
              <a:rPr lang="es-MX" dirty="0" smtClean="0"/>
              <a:t>Hay ciertos criterios de veracidad para determinar si la publicidad es engañosa.</a:t>
            </a:r>
          </a:p>
          <a:p>
            <a:r>
              <a:rPr lang="es-MX" dirty="0" smtClean="0"/>
              <a:t>Que es la verdad? La verdad tiene muchos grados y exige la revisión de diferentes situaciones.</a:t>
            </a:r>
          </a:p>
          <a:p>
            <a:endParaRPr lang="es-MX" dirty="0"/>
          </a:p>
        </p:txBody>
      </p:sp>
    </p:spTree>
    <p:extLst>
      <p:ext uri="{BB962C8B-B14F-4D97-AF65-F5344CB8AC3E}">
        <p14:creationId xmlns:p14="http://schemas.microsoft.com/office/powerpoint/2010/main" val="228983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Mentira Explicita</a:t>
            </a:r>
            <a:endParaRPr lang="es-MX" dirty="0"/>
          </a:p>
        </p:txBody>
      </p:sp>
      <p:sp>
        <p:nvSpPr>
          <p:cNvPr id="3" name="Marcador de contenido 2"/>
          <p:cNvSpPr>
            <a:spLocks noGrp="1"/>
          </p:cNvSpPr>
          <p:nvPr>
            <p:ph idx="1"/>
          </p:nvPr>
        </p:nvSpPr>
        <p:spPr/>
        <p:txBody>
          <a:bodyPr/>
          <a:lstStyle/>
          <a:p>
            <a:r>
              <a:rPr lang="es-MX" dirty="0" smtClean="0"/>
              <a:t>Es una afirmación que contradice a los hechos sin ambigüedad.</a:t>
            </a:r>
          </a:p>
          <a:p>
            <a:r>
              <a:rPr lang="es-MX" dirty="0" smtClean="0"/>
              <a:t>Mentira explicita, falsedad, tergiversación son sinónimos.</a:t>
            </a:r>
          </a:p>
          <a:p>
            <a:r>
              <a:rPr lang="es-MX" dirty="0" smtClean="0"/>
              <a:t>Un ejemplo es la afirmación general de </a:t>
            </a:r>
            <a:r>
              <a:rPr lang="es-MX" dirty="0" err="1" smtClean="0"/>
              <a:t>Walmart</a:t>
            </a:r>
            <a:r>
              <a:rPr lang="es-MX" dirty="0" smtClean="0"/>
              <a:t> de que siempre tiene los precios mas bajos. Tal aseveración se contradice con la existencia de un solo caso en que una tienda rival ofrezca el mismo producto a precio mas bajo.</a:t>
            </a:r>
            <a:endParaRPr lang="es-MX" dirty="0"/>
          </a:p>
        </p:txBody>
      </p:sp>
    </p:spTree>
    <p:extLst>
      <p:ext uri="{BB962C8B-B14F-4D97-AF65-F5344CB8AC3E}">
        <p14:creationId xmlns:p14="http://schemas.microsoft.com/office/powerpoint/2010/main" val="1711625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190</TotalTime>
  <Words>3009</Words>
  <Application>Microsoft Office PowerPoint</Application>
  <PresentationFormat>Panorámica</PresentationFormat>
  <Paragraphs>178</Paragraphs>
  <Slides>64</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64</vt:i4>
      </vt:variant>
    </vt:vector>
  </HeadingPairs>
  <TitlesOfParts>
    <vt:vector size="69" baseType="lpstr">
      <vt:lpstr>Arial</vt:lpstr>
      <vt:lpstr>Calibri</vt:lpstr>
      <vt:lpstr>Century Gothic</vt:lpstr>
      <vt:lpstr>Wingdings 3</vt:lpstr>
      <vt:lpstr>Ion</vt:lpstr>
      <vt:lpstr>El Marco Legal de la Publicidad y las Promociones</vt:lpstr>
      <vt:lpstr>Presentación de PowerPoint</vt:lpstr>
      <vt:lpstr>Presentación de PowerPoint</vt:lpstr>
      <vt:lpstr>Presentación de PowerPoint</vt:lpstr>
      <vt:lpstr>El significado de la verdad en la comunicacion</vt:lpstr>
      <vt:lpstr>Presentación de PowerPoint</vt:lpstr>
      <vt:lpstr>Presentación de PowerPoint</vt:lpstr>
      <vt:lpstr>Evaluacion de la verdad </vt:lpstr>
      <vt:lpstr>Mentira Explicita</vt:lpstr>
      <vt:lpstr>Presentación de PowerPoint</vt:lpstr>
      <vt:lpstr>Declaracion engañosa</vt:lpstr>
      <vt:lpstr>Asegura Profeco roles Bimbo por publicidad engañosa </vt:lpstr>
      <vt:lpstr>Audiencia significativa</vt:lpstr>
      <vt:lpstr>Justificacion</vt:lpstr>
      <vt:lpstr>Materia y Daño</vt:lpstr>
      <vt:lpstr>Conclusion</vt:lpstr>
      <vt:lpstr>Autobalanza</vt:lpstr>
      <vt:lpstr>Deslealtad</vt:lpstr>
      <vt:lpstr>Procedimiento de actuación de la CFC</vt:lpstr>
      <vt:lpstr>Regulación de formas publicitarias específicas.</vt:lpstr>
      <vt:lpstr>Publicidad comparativa</vt:lpstr>
      <vt:lpstr>Publicidad testimonial</vt:lpstr>
      <vt:lpstr>Figurantes</vt:lpstr>
      <vt:lpstr>Famosos</vt:lpstr>
      <vt:lpstr>Expertos</vt:lpstr>
      <vt:lpstr>Demostraciones</vt:lpstr>
      <vt:lpstr>Garantías </vt:lpstr>
      <vt:lpstr>Presentación de PowerPoint</vt:lpstr>
      <vt:lpstr>Regulación de las promociones de ventas </vt:lpstr>
      <vt:lpstr>Presentación de PowerPoint</vt:lpstr>
      <vt:lpstr>Tipos de promociones de ventas   </vt:lpstr>
      <vt:lpstr>Presentación de PowerPoint</vt:lpstr>
      <vt:lpstr>Presentación de PowerPoint</vt:lpstr>
      <vt:lpstr>Presentación de PowerPoint</vt:lpstr>
      <vt:lpstr>Presentación de PowerPoint</vt:lpstr>
      <vt:lpstr>Presentación de PowerPoint</vt:lpstr>
      <vt:lpstr>Se prohíbe la oferta conjunta que obliga a comprar dos o más artículos, salvo en los siguientes casos: </vt:lpstr>
      <vt:lpstr>Presentación de PowerPoint</vt:lpstr>
      <vt:lpstr>Variación de las promociones de ventas </vt:lpstr>
      <vt:lpstr>Presentación de PowerPoint</vt:lpstr>
      <vt:lpstr>Presentación de PowerPoint</vt:lpstr>
      <vt:lpstr>REGULACION DE LOS MEDIOS PUBLICITARIOS. </vt:lpstr>
      <vt:lpstr>Presentación de PowerPoint</vt:lpstr>
      <vt:lpstr>Presentación de PowerPoint</vt:lpstr>
      <vt:lpstr>AREAS CON REGULACION ESPECÍFICA EN LA TELEVISIÓN. </vt:lpstr>
      <vt:lpstr>Presentación de PowerPoint</vt:lpstr>
      <vt:lpstr>Presentación de PowerPoint</vt:lpstr>
      <vt:lpstr>Presentación de PowerPoint</vt:lpstr>
      <vt:lpstr>Presentación de PowerPoint</vt:lpstr>
      <vt:lpstr>Presentación de PowerPoint</vt:lpstr>
      <vt:lpstr>Presentación de PowerPoint</vt:lpstr>
      <vt:lpstr>Publicidad e información del medio</vt:lpstr>
      <vt:lpstr>Emplazamiento de productos</vt:lpstr>
      <vt:lpstr>Programa patrocinado</vt:lpstr>
      <vt:lpstr>Infomercial </vt:lpstr>
      <vt:lpstr>Telemarketing </vt:lpstr>
      <vt:lpstr>Presentación de PowerPoint</vt:lpstr>
      <vt:lpstr>Publicidad y venta por correo</vt:lpstr>
      <vt:lpstr>Presentación de PowerPoint</vt:lpstr>
      <vt:lpstr>Autorregulación</vt:lpstr>
      <vt:lpstr>Autorregulación en la empresa</vt:lpstr>
      <vt:lpstr>Autorregulación en las asociaciones empresariales</vt:lpstr>
      <vt:lpstr>Autorregulación publicitaria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Marco Legal de la Publicidad y las Promociones</dc:title>
  <dc:creator>Felipe Fierro</dc:creator>
  <cp:lastModifiedBy>beto</cp:lastModifiedBy>
  <cp:revision>17</cp:revision>
  <dcterms:created xsi:type="dcterms:W3CDTF">2014-02-17T13:18:43Z</dcterms:created>
  <dcterms:modified xsi:type="dcterms:W3CDTF">2014-02-28T04:28:18Z</dcterms:modified>
</cp:coreProperties>
</file>