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56" r:id="rId2"/>
    <p:sldId id="257" r:id="rId3"/>
    <p:sldId id="258" r:id="rId4"/>
    <p:sldId id="259" r:id="rId5"/>
    <p:sldId id="260" r:id="rId6"/>
    <p:sldId id="266" r:id="rId7"/>
    <p:sldId id="261" r:id="rId8"/>
    <p:sldId id="262" r:id="rId9"/>
    <p:sldId id="263" r:id="rId10"/>
    <p:sldId id="267" r:id="rId11"/>
    <p:sldId id="268" r:id="rId12"/>
    <p:sldId id="264" r:id="rId13"/>
    <p:sldId id="265" r:id="rId14"/>
    <p:sldId id="269" r:id="rId15"/>
    <p:sldId id="270" r:id="rId16"/>
    <p:sldId id="271" r:id="rId17"/>
    <p:sldId id="281" r:id="rId18"/>
    <p:sldId id="272" r:id="rId19"/>
    <p:sldId id="282" r:id="rId20"/>
    <p:sldId id="273" r:id="rId21"/>
    <p:sldId id="274" r:id="rId22"/>
    <p:sldId id="283" r:id="rId23"/>
    <p:sldId id="275" r:id="rId24"/>
    <p:sldId id="276" r:id="rId25"/>
    <p:sldId id="278" r:id="rId26"/>
    <p:sldId id="279" r:id="rId27"/>
    <p:sldId id="280" r:id="rId28"/>
    <p:sldId id="277" r:id="rId29"/>
    <p:sldId id="284" r:id="rId30"/>
    <p:sldId id="285"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196259-D431-4BF5-8102-46E208C3431B}" type="datetimeFigureOut">
              <a:rPr lang="ru-RU" smtClean="0"/>
              <a:pPr/>
              <a:t>13.02.2014</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82CFFB-F513-4651-9D7D-439B96577122}" type="slidenum">
              <a:rPr lang="ru-RU" smtClean="0"/>
              <a:pPr/>
              <a:t>‹Nº›</a:t>
            </a:fld>
            <a:endParaRPr lang="ru-RU"/>
          </a:p>
        </p:txBody>
      </p:sp>
    </p:spTree>
    <p:extLst>
      <p:ext uri="{BB962C8B-B14F-4D97-AF65-F5344CB8AC3E}">
        <p14:creationId xmlns:p14="http://schemas.microsoft.com/office/powerpoint/2010/main" val="2038867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a:p>
        </p:txBody>
      </p:sp>
      <p:sp>
        <p:nvSpPr>
          <p:cNvPr id="4" name="Slide Number Placeholder 3"/>
          <p:cNvSpPr>
            <a:spLocks noGrp="1"/>
          </p:cNvSpPr>
          <p:nvPr>
            <p:ph type="sldNum" sz="quarter" idx="10"/>
          </p:nvPr>
        </p:nvSpPr>
        <p:spPr/>
        <p:txBody>
          <a:bodyPr/>
          <a:lstStyle/>
          <a:p>
            <a:fld id="{5F82CFFB-F513-4651-9D7D-439B96577122}"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F00449B-85A4-4BB0-983D-61C5102CAB68}" type="datetimeFigureOut">
              <a:rPr lang="ru-RU" smtClean="0"/>
              <a:pPr/>
              <a:t>13.02.2014</a:t>
            </a:fld>
            <a:endParaRPr lang="ru-RU"/>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4D8021A0-9D5F-4A34-91EE-64829328AFD0}" type="slidenum">
              <a:rPr lang="ru-RU" smtClean="0"/>
              <a:pPr/>
              <a:t>‹Nº›</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F00449B-85A4-4BB0-983D-61C5102CAB68}" type="datetimeFigureOut">
              <a:rPr lang="ru-RU" smtClean="0"/>
              <a:pPr/>
              <a:t>13.02.2014</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4D8021A0-9D5F-4A34-91EE-64829328AFD0}" type="slidenum">
              <a:rPr lang="ru-RU" smtClean="0"/>
              <a:pPr/>
              <a:t>‹Nº›</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AF00449B-85A4-4BB0-983D-61C5102CAB68}" type="datetimeFigureOut">
              <a:rPr lang="ru-RU" smtClean="0"/>
              <a:pPr/>
              <a:t>13.02.2014</a:t>
            </a:fld>
            <a:endParaRPr lang="ru-RU"/>
          </a:p>
        </p:txBody>
      </p:sp>
      <p:sp>
        <p:nvSpPr>
          <p:cNvPr id="5" name="4 Marcador de pie de página"/>
          <p:cNvSpPr>
            <a:spLocks noGrp="1"/>
          </p:cNvSpPr>
          <p:nvPr>
            <p:ph type="ftr" sz="quarter" idx="11"/>
          </p:nvPr>
        </p:nvSpPr>
        <p:spPr>
          <a:xfrm>
            <a:off x="457201" y="6248207"/>
            <a:ext cx="5573483" cy="365125"/>
          </a:xfrm>
        </p:spPr>
        <p:txBody>
          <a:bodyPr/>
          <a:lstStyle/>
          <a:p>
            <a:endParaRPr lang="ru-RU"/>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4D8021A0-9D5F-4A34-91EE-64829328AFD0}" type="slidenum">
              <a:rPr lang="ru-RU" smtClean="0"/>
              <a:pPr/>
              <a:t>‹Nº›</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AF00449B-85A4-4BB0-983D-61C5102CAB68}" type="datetimeFigureOut">
              <a:rPr lang="ru-RU" smtClean="0"/>
              <a:pPr/>
              <a:t>13.02.2014</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4D8021A0-9D5F-4A34-91EE-64829328AFD0}" type="slidenum">
              <a:rPr lang="ru-RU" smtClean="0"/>
              <a:pPr/>
              <a:t>‹Nº›</a:t>
            </a:fld>
            <a:endParaRPr lang="ru-RU"/>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AF00449B-85A4-4BB0-983D-61C5102CAB68}" type="datetimeFigureOut">
              <a:rPr lang="ru-RU" smtClean="0"/>
              <a:pPr/>
              <a:t>13.02.2014</a:t>
            </a:fld>
            <a:endParaRPr lang="ru-RU"/>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D8021A0-9D5F-4A34-91EE-64829328AFD0}" type="slidenum">
              <a:rPr lang="ru-RU" smtClean="0"/>
              <a:pPr/>
              <a:t>‹Nº›</a:t>
            </a:fld>
            <a:endParaRPr lang="ru-RU"/>
          </a:p>
        </p:txBody>
      </p:sp>
      <p:sp>
        <p:nvSpPr>
          <p:cNvPr id="14" name="13 Marcador de pie de página"/>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AF00449B-85A4-4BB0-983D-61C5102CAB68}" type="datetimeFigureOut">
              <a:rPr lang="ru-RU" smtClean="0"/>
              <a:pPr/>
              <a:t>13.02.2014</a:t>
            </a:fld>
            <a:endParaRPr lang="ru-RU"/>
          </a:p>
        </p:txBody>
      </p:sp>
      <p:sp>
        <p:nvSpPr>
          <p:cNvPr id="10" name="9 Marcador de número de diapositiva"/>
          <p:cNvSpPr>
            <a:spLocks noGrp="1"/>
          </p:cNvSpPr>
          <p:nvPr>
            <p:ph type="sldNum" sz="quarter" idx="16"/>
          </p:nvPr>
        </p:nvSpPr>
        <p:spPr/>
        <p:txBody>
          <a:bodyPr rtlCol="0"/>
          <a:lstStyle/>
          <a:p>
            <a:fld id="{4D8021A0-9D5F-4A34-91EE-64829328AFD0}" type="slidenum">
              <a:rPr lang="ru-RU" smtClean="0"/>
              <a:pPr/>
              <a:t>‹Nº›</a:t>
            </a:fld>
            <a:endParaRPr lang="ru-RU"/>
          </a:p>
        </p:txBody>
      </p:sp>
      <p:sp>
        <p:nvSpPr>
          <p:cNvPr id="12" name="11 Marcador de pie de página"/>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AF00449B-85A4-4BB0-983D-61C5102CAB68}" type="datetimeFigureOut">
              <a:rPr lang="ru-RU" smtClean="0"/>
              <a:pPr/>
              <a:t>13.02.2014</a:t>
            </a:fld>
            <a:endParaRPr lang="ru-RU"/>
          </a:p>
        </p:txBody>
      </p:sp>
      <p:sp>
        <p:nvSpPr>
          <p:cNvPr id="12" name="11 Marcador de número de diapositiva"/>
          <p:cNvSpPr>
            <a:spLocks noGrp="1"/>
          </p:cNvSpPr>
          <p:nvPr>
            <p:ph type="sldNum" sz="quarter" idx="16"/>
          </p:nvPr>
        </p:nvSpPr>
        <p:spPr/>
        <p:txBody>
          <a:bodyPr rtlCol="0"/>
          <a:lstStyle/>
          <a:p>
            <a:fld id="{4D8021A0-9D5F-4A34-91EE-64829328AFD0}" type="slidenum">
              <a:rPr lang="ru-RU" smtClean="0"/>
              <a:pPr/>
              <a:t>‹Nº›</a:t>
            </a:fld>
            <a:endParaRPr lang="ru-RU"/>
          </a:p>
        </p:txBody>
      </p:sp>
      <p:sp>
        <p:nvSpPr>
          <p:cNvPr id="14" name="13 Marcador de pie de página"/>
          <p:cNvSpPr>
            <a:spLocks noGrp="1"/>
          </p:cNvSpPr>
          <p:nvPr>
            <p:ph type="ftr" sz="quarter" idx="17"/>
          </p:nvPr>
        </p:nvSpPr>
        <p:spPr/>
        <p:txBody>
          <a:bodyPr rtlCol="0"/>
          <a:lstStyle/>
          <a:p>
            <a:endParaRPr lang="ru-RU"/>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AF00449B-85A4-4BB0-983D-61C5102CAB68}" type="datetimeFigureOut">
              <a:rPr lang="ru-RU" smtClean="0"/>
              <a:pPr/>
              <a:t>13.02.2014</a:t>
            </a:fld>
            <a:endParaRPr lang="ru-RU"/>
          </a:p>
        </p:txBody>
      </p:sp>
      <p:sp>
        <p:nvSpPr>
          <p:cNvPr id="4" name="3 Marcador de pie de página"/>
          <p:cNvSpPr>
            <a:spLocks noGrp="1"/>
          </p:cNvSpPr>
          <p:nvPr>
            <p:ph type="ftr" sz="quarter" idx="11"/>
          </p:nvPr>
        </p:nvSpPr>
        <p:spPr/>
        <p:txBody>
          <a:bodyPr/>
          <a:lstStyle/>
          <a:p>
            <a:endParaRPr lang="ru-RU"/>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4D8021A0-9D5F-4A34-91EE-64829328AFD0}" type="slidenum">
              <a:rPr lang="ru-RU" smtClean="0"/>
              <a:pPr/>
              <a:t>‹Nº›</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F00449B-85A4-4BB0-983D-61C5102CAB68}" type="datetimeFigureOut">
              <a:rPr lang="ru-RU" smtClean="0"/>
              <a:pPr/>
              <a:t>13.02.2014</a:t>
            </a:fld>
            <a:endParaRPr lang="ru-RU"/>
          </a:p>
        </p:txBody>
      </p:sp>
      <p:sp>
        <p:nvSpPr>
          <p:cNvPr id="3" name="2 Marcador de pie de página"/>
          <p:cNvSpPr>
            <a:spLocks noGrp="1"/>
          </p:cNvSpPr>
          <p:nvPr>
            <p:ph type="ftr" sz="quarter" idx="11"/>
          </p:nvPr>
        </p:nvSpPr>
        <p:spPr/>
        <p:txBody>
          <a:bodyPr/>
          <a:lstStyle/>
          <a:p>
            <a:endParaRPr lang="ru-RU"/>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4D8021A0-9D5F-4A34-91EE-64829328AFD0}" type="slidenum">
              <a:rPr lang="ru-RU" smtClean="0"/>
              <a:pPr/>
              <a:t>‹Nº›</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AF00449B-85A4-4BB0-983D-61C5102CAB68}" type="datetimeFigureOut">
              <a:rPr lang="ru-RU" smtClean="0"/>
              <a:pPr/>
              <a:t>13.02.2014</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4D8021A0-9D5F-4A34-91EE-64829328AFD0}" type="slidenum">
              <a:rPr lang="ru-RU" smtClean="0"/>
              <a:pPr/>
              <a:t>‹Nº›</a:t>
            </a:fld>
            <a:endParaRPr lang="ru-RU"/>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AF00449B-85A4-4BB0-983D-61C5102CAB68}" type="datetimeFigureOut">
              <a:rPr lang="ru-RU" smtClean="0"/>
              <a:pPr/>
              <a:t>13.02.2014</a:t>
            </a:fld>
            <a:endParaRPr lang="ru-RU"/>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4D8021A0-9D5F-4A34-91EE-64829328AFD0}" type="slidenum">
              <a:rPr lang="ru-RU" smtClean="0"/>
              <a:pPr/>
              <a:t>‹Nº›</a:t>
            </a:fld>
            <a:endParaRPr lang="ru-RU"/>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ru-RU"/>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F00449B-85A4-4BB0-983D-61C5102CAB68}" type="datetimeFigureOut">
              <a:rPr lang="ru-RU" smtClean="0"/>
              <a:pPr/>
              <a:t>13.02.2014</a:t>
            </a:fld>
            <a:endParaRPr lang="ru-RU"/>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D8021A0-9D5F-4A34-91EE-64829328AFD0}" type="slidenum">
              <a:rPr lang="ru-RU" smtClean="0"/>
              <a:pPr/>
              <a:t>‹Nº›</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ru-RU"/>
              <a:t>Evolución de la publicidad y la promoción de ventas como decisiones estratégicas.</a:t>
            </a:r>
          </a:p>
        </p:txBody>
      </p:sp>
      <p:sp>
        <p:nvSpPr>
          <p:cNvPr id="3" name="Subtitle 2"/>
          <p:cNvSpPr>
            <a:spLocks noGrp="1"/>
          </p:cNvSpPr>
          <p:nvPr>
            <p:ph type="subTitle" idx="1"/>
          </p:nvPr>
        </p:nvSpPr>
        <p:spPr/>
        <p:txBody>
          <a:bodyPr/>
          <a:lstStyle/>
          <a:p>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27584" y="1556792"/>
            <a:ext cx="4752528" cy="2520280"/>
          </a:xfr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4005064"/>
            <a:ext cx="6096000" cy="2552700"/>
          </a:xfrm>
          <a:prstGeom prst="rect">
            <a:avLst/>
          </a:prstGeom>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2120" y="1556791"/>
            <a:ext cx="3416424" cy="5000973"/>
          </a:xfrm>
          <a:prstGeom prst="rect">
            <a:avLst/>
          </a:prstGeom>
        </p:spPr>
      </p:pic>
    </p:spTree>
    <p:extLst>
      <p:ext uri="{BB962C8B-B14F-4D97-AF65-F5344CB8AC3E}">
        <p14:creationId xmlns:p14="http://schemas.microsoft.com/office/powerpoint/2010/main" val="2967295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Comercial Aspirina - 1982 - from YouTube by Offliberty.mp4">
            <a:hlinkClick r:id="" action="ppaction://media"/>
          </p:cNvPr>
          <p:cNvPicPr>
            <a:picLocks noGrp="1" noChangeAspect="1"/>
          </p:cNvPicPr>
          <p:nvPr>
            <p:ph sz="quarter" idx="1"/>
            <a:videoFile r:link="rId2"/>
            <p:extLst>
              <p:ext uri="{DAA4B4D4-6D71-4841-9C94-3DE7FCFB9230}">
                <p14:media xmlns:p14="http://schemas.microsoft.com/office/powerpoint/2010/main" r:embed="rId1"/>
              </p:ext>
            </p:extLst>
          </p:nvPr>
        </p:nvPicPr>
        <p:blipFill>
          <a:blip r:embed="rId4"/>
          <a:stretch>
            <a:fillRect/>
          </a:stretch>
        </p:blipFill>
        <p:spPr>
          <a:xfrm>
            <a:off x="1317625" y="1600200"/>
            <a:ext cx="6743700" cy="4495800"/>
          </a:xfrm>
        </p:spPr>
      </p:pic>
    </p:spTree>
    <p:extLst>
      <p:ext uri="{BB962C8B-B14F-4D97-AF65-F5344CB8AC3E}">
        <p14:creationId xmlns:p14="http://schemas.microsoft.com/office/powerpoint/2010/main" val="8266795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endParaRPr lang="en-US" dirty="0"/>
          </a:p>
        </p:txBody>
      </p:sp>
      <p:sp>
        <p:nvSpPr>
          <p:cNvPr id="3" name="Shape 2"/>
          <p:cNvSpPr>
            <a:spLocks noGrp="1"/>
          </p:cNvSpPr>
          <p:nvPr>
            <p:ph sz="quarter" idx="1"/>
          </p:nvPr>
        </p:nvSpPr>
        <p:spPr/>
        <p:txBody>
          <a:bodyPr/>
          <a:lstStyle/>
          <a:p>
            <a:r>
              <a:rPr lang="en-US" dirty="0"/>
              <a:t>F.G. kinsman, una fábrica embotelladora de medicamentos patentados en augusta se percató del potencial de la publicidad en revistas y comenzó a sacar títulos semanales mensuales para poder publicar anuncios. Ésto impuso a los empresarios publicar muchos otros tipos de publicaciones de difusión masiva. Comenzó la era de las revistas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endParaRPr lang="en-US" dirty="0"/>
          </a:p>
        </p:txBody>
      </p:sp>
      <p:sp>
        <p:nvSpPr>
          <p:cNvPr id="3" name="Shape 2"/>
          <p:cNvSpPr>
            <a:spLocks noGrp="1"/>
          </p:cNvSpPr>
          <p:nvPr>
            <p:ph sz="quarter" idx="1"/>
          </p:nvPr>
        </p:nvSpPr>
        <p:spPr/>
        <p:txBody>
          <a:bodyPr/>
          <a:lstStyle/>
          <a:p>
            <a:r>
              <a:rPr lang="en-US" dirty="0"/>
              <a:t>Montgomery ward el representante de una tienda de confecciones de chicago se dio cuenta de qué un anuncio con una imagen del producto podia incrementar las ventas en comparación con otro sólo con textó; y un anuncio a color vendia 3 veces más artículos que uno en blanco y negro.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p:txBody>
          <a:bodyPr>
            <a:normAutofit fontScale="92500"/>
          </a:bodyPr>
          <a:lstStyle/>
          <a:p>
            <a:pPr algn="ctr"/>
            <a:r>
              <a:rPr lang="es-MX" sz="4000" dirty="0"/>
              <a:t>FUNDAMENTOS DE LA ESTRATEGIA DE MARKETING</a:t>
            </a:r>
          </a:p>
          <a:p>
            <a:endParaRPr lang="es-MX" dirty="0"/>
          </a:p>
        </p:txBody>
      </p:sp>
      <p:sp>
        <p:nvSpPr>
          <p:cNvPr id="4" name="3 Título"/>
          <p:cNvSpPr>
            <a:spLocks noGrp="1"/>
          </p:cNvSpPr>
          <p:nvPr>
            <p:ph type="title"/>
          </p:nvPr>
        </p:nvSpPr>
        <p:spPr/>
        <p:txBody>
          <a:bodyPr/>
          <a:lstStyle/>
          <a:p>
            <a:endParaRPr lang="es-MX" dirty="0"/>
          </a:p>
        </p:txBody>
      </p:sp>
    </p:spTree>
    <p:extLst>
      <p:ext uri="{BB962C8B-B14F-4D97-AF65-F5344CB8AC3E}">
        <p14:creationId xmlns:p14="http://schemas.microsoft.com/office/powerpoint/2010/main" val="1834548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2648" y="548680"/>
            <a:ext cx="8153400" cy="670520"/>
          </a:xfrm>
        </p:spPr>
        <p:txBody>
          <a:bodyPr>
            <a:normAutofit fontScale="90000"/>
          </a:bodyPr>
          <a:lstStyle/>
          <a:p>
            <a:r>
              <a:rPr lang="es-MX" b="1" i="1" dirty="0"/>
              <a:t>Se basa en cuatro principios fundamentales:</a:t>
            </a:r>
            <a:r>
              <a:rPr lang="es-MX" dirty="0"/>
              <a:t/>
            </a:r>
            <a:br>
              <a:rPr lang="es-MX" dirty="0"/>
            </a:br>
            <a:endParaRPr lang="es-MX" dirty="0"/>
          </a:p>
        </p:txBody>
      </p:sp>
      <p:sp>
        <p:nvSpPr>
          <p:cNvPr id="3" name="2 Marcador de contenido"/>
          <p:cNvSpPr>
            <a:spLocks noGrp="1"/>
          </p:cNvSpPr>
          <p:nvPr>
            <p:ph sz="quarter" idx="1"/>
          </p:nvPr>
        </p:nvSpPr>
        <p:spPr>
          <a:xfrm>
            <a:off x="612648" y="1700808"/>
            <a:ext cx="8153400" cy="4395192"/>
          </a:xfrm>
        </p:spPr>
        <p:txBody>
          <a:bodyPr>
            <a:normAutofit fontScale="92500" lnSpcReduction="10000"/>
          </a:bodyPr>
          <a:lstStyle/>
          <a:p>
            <a:pPr lvl="0"/>
            <a:r>
              <a:rPr lang="es-MX" b="1" u="sng" dirty="0"/>
              <a:t>LA ORIENTACION AL CONSUMIDOR</a:t>
            </a:r>
            <a:r>
              <a:rPr lang="es-MX" b="1" dirty="0"/>
              <a:t>.- </a:t>
            </a:r>
            <a:r>
              <a:rPr lang="es-MX" dirty="0"/>
              <a:t>Hace referencia a la búsqueda de la satisfacción del consumidor como objetivo prioritario de una empresa, antes que el diseño del producto, las ventas, los beneficios o cualquier otro objetivo.</a:t>
            </a:r>
          </a:p>
          <a:p>
            <a:r>
              <a:rPr lang="es-MX" dirty="0"/>
              <a:t>El consumidor debe desear el producto tanto como para comprarlo, de forma que la empresa logre una venta.</a:t>
            </a:r>
            <a:r>
              <a:rPr lang="es-MX" b="1" dirty="0"/>
              <a:t> </a:t>
            </a:r>
            <a:endParaRPr lang="es-MX" dirty="0"/>
          </a:p>
          <a:p>
            <a:r>
              <a:rPr lang="es-MX" dirty="0"/>
              <a:t>Algunas empresas pasan por alto este principio, en apariencia evidente, debido a algunas limitaciones del comportamiento humano:</a:t>
            </a:r>
          </a:p>
          <a:p>
            <a:endParaRPr lang="es-MX" dirty="0"/>
          </a:p>
        </p:txBody>
      </p:sp>
    </p:spTree>
    <p:extLst>
      <p:ext uri="{BB962C8B-B14F-4D97-AF65-F5344CB8AC3E}">
        <p14:creationId xmlns:p14="http://schemas.microsoft.com/office/powerpoint/2010/main" val="2994924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normAutofit fontScale="92500" lnSpcReduction="20000"/>
          </a:bodyPr>
          <a:lstStyle/>
          <a:p>
            <a:pPr lvl="0"/>
            <a:r>
              <a:rPr lang="es-MX" b="1" dirty="0"/>
              <a:t>ERROR DE AUTO-PERCEPCION.- </a:t>
            </a:r>
            <a:r>
              <a:rPr lang="es-MX" dirty="0"/>
              <a:t>Es una valoración falsa de la realidad, que lleva a las personas a considerar sus cualidades y pertenencias mejores de lo que realmente son. </a:t>
            </a:r>
          </a:p>
          <a:p>
            <a:r>
              <a:rPr lang="es-MX" dirty="0"/>
              <a:t>Cuando las empresas tienen buena racha con un producto tienden a pensar que es invencible. Es probable que no analicen  las verdaderas causas del éxito.</a:t>
            </a:r>
          </a:p>
          <a:p>
            <a:r>
              <a:rPr lang="es-MX" dirty="0"/>
              <a:t>Pueden llegar a proyectar el presente en el futuro y asumir que el crecimiento continuara durante mucho tiempo. Esta respuesta al éxito se denomina </a:t>
            </a:r>
            <a:r>
              <a:rPr lang="es-MX" b="1" u="sng" dirty="0"/>
              <a:t>trampa del éxito</a:t>
            </a:r>
            <a:r>
              <a:rPr lang="es-MX" dirty="0"/>
              <a:t>.</a:t>
            </a:r>
          </a:p>
          <a:p>
            <a:endParaRPr lang="es-MX" dirty="0"/>
          </a:p>
        </p:txBody>
      </p:sp>
    </p:spTree>
    <p:extLst>
      <p:ext uri="{BB962C8B-B14F-4D97-AF65-F5344CB8AC3E}">
        <p14:creationId xmlns:p14="http://schemas.microsoft.com/office/powerpoint/2010/main" val="151438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Comercial Coca Cola Vainilla - Mexico - from YouTube by Offliberty.mp4">
            <a:hlinkClick r:id="" action="ppaction://media"/>
          </p:cNvPr>
          <p:cNvPicPr>
            <a:picLocks noGrp="1" noChangeAspect="1"/>
          </p:cNvPicPr>
          <p:nvPr>
            <p:ph sz="quarter" idx="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p:spPr>
      </p:pic>
    </p:spTree>
    <p:extLst>
      <p:ext uri="{BB962C8B-B14F-4D97-AF65-F5344CB8AC3E}">
        <p14:creationId xmlns:p14="http://schemas.microsoft.com/office/powerpoint/2010/main" val="36473904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normAutofit fontScale="92500" lnSpcReduction="20000"/>
          </a:bodyPr>
          <a:lstStyle/>
          <a:p>
            <a:pPr lvl="0"/>
            <a:r>
              <a:rPr lang="es-MX" b="1" dirty="0"/>
              <a:t>ORIENTACION HACIA EL PRODUCTO.-</a:t>
            </a:r>
            <a:r>
              <a:rPr lang="es-MX" dirty="0"/>
              <a:t> Consiste en centrarse en los productos como clave del éxito. Esta filosofía a menudo afecta a los directores de empresas de tecnología. Pueden fabricar excelentes artículos pero que nadie quiere por que no invierten lo suficiente para investigar lo que demandan los consumidores.</a:t>
            </a:r>
          </a:p>
          <a:p>
            <a:r>
              <a:rPr lang="es-MX" dirty="0"/>
              <a:t>Una de las </a:t>
            </a:r>
            <a:r>
              <a:rPr lang="es-MX" dirty="0" smtClean="0"/>
              <a:t>razones </a:t>
            </a:r>
            <a:r>
              <a:rPr lang="es-MX" dirty="0"/>
              <a:t>por las que Apple triunfo inicialmente más que muchos otros fabricantes de ordenadores fue que Steve Jobs y sus colegas se centraron con gran determinación en la comodidad del consumidor más que en la fuerza de la tecnología.</a:t>
            </a:r>
          </a:p>
          <a:p>
            <a:endParaRPr lang="es-MX" dirty="0"/>
          </a:p>
        </p:txBody>
      </p:sp>
    </p:spTree>
    <p:extLst>
      <p:ext uri="{BB962C8B-B14F-4D97-AF65-F5344CB8AC3E}">
        <p14:creationId xmlns:p14="http://schemas.microsoft.com/office/powerpoint/2010/main" val="1735002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Apple comercial - from YouTube by Offliberty.mp4">
            <a:hlinkClick r:id="" action="ppaction://media"/>
          </p:cNvPr>
          <p:cNvPicPr>
            <a:picLocks noGrp="1" noChangeAspect="1"/>
          </p:cNvPicPr>
          <p:nvPr>
            <p:ph sz="quarter" idx="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p:spPr>
      </p:pic>
    </p:spTree>
    <p:extLst>
      <p:ext uri="{BB962C8B-B14F-4D97-AF65-F5344CB8AC3E}">
        <p14:creationId xmlns:p14="http://schemas.microsoft.com/office/powerpoint/2010/main" val="10776976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
          <p:cNvSpPr>
            <a:spLocks noGrp="1"/>
          </p:cNvSpPr>
          <p:nvPr>
            <p:ph type="title"/>
          </p:nvPr>
        </p:nvSpPr>
        <p:spPr/>
        <p:txBody>
          <a:bodyPr>
            <a:normAutofit fontScale="90000"/>
          </a:bodyPr>
          <a:lstStyle/>
          <a:p>
            <a:r>
              <a:rPr lang="en-US" dirty="0"/>
              <a:t>La historia de la publicidad y la promoción de ventas.</a:t>
            </a:r>
          </a:p>
        </p:txBody>
      </p:sp>
      <p:sp>
        <p:nvSpPr>
          <p:cNvPr id="3" name="Shape 2"/>
          <p:cNvSpPr>
            <a:spLocks noGrp="1"/>
          </p:cNvSpPr>
          <p:nvPr>
            <p:ph sz="quarter" idx="1"/>
          </p:nvPr>
        </p:nvSpPr>
        <p:spPr/>
        <p:txBody>
          <a:bodyPr/>
          <a:lstStyle/>
          <a:p>
            <a:r>
              <a:rPr dirty="0"/>
              <a:t>Procter &amp; Gamble </a:t>
            </a:r>
            <a:r>
              <a:rPr dirty="0" err="1"/>
              <a:t>es</a:t>
            </a:r>
            <a:r>
              <a:rPr dirty="0"/>
              <a:t> </a:t>
            </a:r>
            <a:r>
              <a:rPr dirty="0" err="1"/>
              <a:t>actualmente</a:t>
            </a:r>
            <a:r>
              <a:rPr dirty="0"/>
              <a:t> </a:t>
            </a:r>
            <a:r>
              <a:rPr dirty="0" err="1"/>
              <a:t>uno</a:t>
            </a:r>
            <a:r>
              <a:rPr dirty="0"/>
              <a:t> de los </a:t>
            </a:r>
            <a:r>
              <a:rPr dirty="0" err="1"/>
              <a:t>primeros</a:t>
            </a:r>
            <a:r>
              <a:rPr dirty="0"/>
              <a:t> </a:t>
            </a:r>
            <a:r>
              <a:rPr dirty="0" err="1"/>
              <a:t>anunciantes</a:t>
            </a:r>
            <a:r>
              <a:rPr dirty="0"/>
              <a:t> en </a:t>
            </a:r>
            <a:r>
              <a:rPr dirty="0" err="1"/>
              <a:t>Estados</a:t>
            </a:r>
            <a:r>
              <a:rPr dirty="0"/>
              <a:t> </a:t>
            </a:r>
            <a:r>
              <a:rPr dirty="0" err="1" smtClean="0"/>
              <a:t>Unido</a:t>
            </a:r>
            <a:r>
              <a:rPr lang="es-MX" dirty="0" smtClean="0"/>
              <a:t>s</a:t>
            </a:r>
            <a:r>
              <a:rPr dirty="0" smtClean="0"/>
              <a:t> </a:t>
            </a:r>
            <a:r>
              <a:rPr dirty="0"/>
              <a:t>en </a:t>
            </a:r>
            <a:r>
              <a:rPr dirty="0" err="1"/>
              <a:t>otros</a:t>
            </a:r>
            <a:r>
              <a:rPr dirty="0"/>
              <a:t> </a:t>
            </a:r>
            <a:r>
              <a:rPr dirty="0" err="1"/>
              <a:t>muchos</a:t>
            </a:r>
            <a:r>
              <a:rPr dirty="0"/>
              <a:t> </a:t>
            </a:r>
            <a:r>
              <a:rPr dirty="0" err="1"/>
              <a:t>paises</a:t>
            </a:r>
            <a:r>
              <a:rPr dirty="0"/>
              <a:t>. </a:t>
            </a:r>
            <a:r>
              <a:rPr dirty="0" err="1"/>
              <a:t>Posee</a:t>
            </a:r>
            <a:r>
              <a:rPr dirty="0"/>
              <a:t> </a:t>
            </a:r>
            <a:r>
              <a:rPr dirty="0" err="1"/>
              <a:t>una</a:t>
            </a:r>
            <a:r>
              <a:rPr dirty="0"/>
              <a:t> </a:t>
            </a:r>
            <a:r>
              <a:rPr dirty="0" err="1"/>
              <a:t>variada</a:t>
            </a:r>
            <a:r>
              <a:rPr dirty="0"/>
              <a:t> </a:t>
            </a:r>
            <a:r>
              <a:rPr dirty="0" err="1"/>
              <a:t>cartera</a:t>
            </a:r>
            <a:r>
              <a:rPr dirty="0"/>
              <a:t> de </a:t>
            </a:r>
            <a:r>
              <a:rPr dirty="0" err="1"/>
              <a:t>marcas</a:t>
            </a:r>
            <a:r>
              <a:rPr dirty="0"/>
              <a:t> </a:t>
            </a:r>
            <a:r>
              <a:rPr dirty="0" err="1"/>
              <a:t>muy</a:t>
            </a:r>
            <a:r>
              <a:rPr dirty="0"/>
              <a:t> </a:t>
            </a:r>
            <a:r>
              <a:rPr dirty="0" err="1"/>
              <a:t>conocidas</a:t>
            </a:r>
            <a:r>
              <a:rPr dirty="0"/>
              <a:t> y </a:t>
            </a:r>
            <a:r>
              <a:rPr dirty="0" err="1"/>
              <a:t>rentables</a:t>
            </a:r>
            <a:r>
              <a:rPr dirty="0"/>
              <a:t> </a:t>
            </a:r>
            <a:r>
              <a:rPr dirty="0" err="1"/>
              <a:t>Pero</a:t>
            </a:r>
            <a:r>
              <a:rPr dirty="0"/>
              <a:t> la </a:t>
            </a:r>
            <a:r>
              <a:rPr dirty="0" err="1"/>
              <a:t>empresa</a:t>
            </a:r>
            <a:r>
              <a:rPr dirty="0"/>
              <a:t> </a:t>
            </a:r>
            <a:r>
              <a:rPr dirty="0" err="1"/>
              <a:t>comenzó</a:t>
            </a:r>
            <a:r>
              <a:rPr dirty="0"/>
              <a:t> </a:t>
            </a:r>
            <a:r>
              <a:rPr dirty="0" err="1"/>
              <a:t>como</a:t>
            </a:r>
            <a:r>
              <a:rPr dirty="0"/>
              <a:t> </a:t>
            </a:r>
            <a:r>
              <a:rPr dirty="0" err="1"/>
              <a:t>una</a:t>
            </a:r>
            <a:r>
              <a:rPr dirty="0"/>
              <a:t> </a:t>
            </a:r>
            <a:r>
              <a:rPr dirty="0" err="1"/>
              <a:t>pequeña</a:t>
            </a:r>
            <a:r>
              <a:rPr dirty="0"/>
              <a:t> y </a:t>
            </a:r>
            <a:r>
              <a:rPr dirty="0" err="1"/>
              <a:t>sencilla</a:t>
            </a:r>
            <a:r>
              <a:rPr dirty="0"/>
              <a:t> </a:t>
            </a:r>
            <a:r>
              <a:rPr dirty="0" err="1"/>
              <a:t>fábrica</a:t>
            </a:r>
            <a:r>
              <a:rPr dirty="0"/>
              <a:t> de </a:t>
            </a:r>
            <a:r>
              <a:rPr dirty="0" err="1"/>
              <a:t>velas</a:t>
            </a:r>
            <a:r>
              <a:rPr dirty="0"/>
              <a:t>.</a:t>
            </a:r>
            <a:endParaRPr lang="en-US" dirty="0"/>
          </a:p>
          <a:p>
            <a:endParaRPr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lstStyle/>
          <a:p>
            <a:pPr lvl="0"/>
            <a:r>
              <a:rPr lang="es-MX" b="1" dirty="0"/>
              <a:t>ORENTACION HACIA EL SERVICIO.-</a:t>
            </a:r>
            <a:r>
              <a:rPr lang="es-MX" dirty="0"/>
              <a:t> Puede afectar a los proveedores de servicios tradicionales, que se dirigen al desarrollo mental o espiritual, como las organizaciones educativas o religiosas. Estas instituciones pueden pensar que lo que ofrecen es tan sano y atractivo que no hace falta venderlo a sus clientes.</a:t>
            </a:r>
          </a:p>
          <a:p>
            <a:endParaRPr lang="es-MX" dirty="0"/>
          </a:p>
        </p:txBody>
      </p:sp>
    </p:spTree>
    <p:extLst>
      <p:ext uri="{BB962C8B-B14F-4D97-AF65-F5344CB8AC3E}">
        <p14:creationId xmlns:p14="http://schemas.microsoft.com/office/powerpoint/2010/main" val="3786645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normAutofit fontScale="92500" lnSpcReduction="20000"/>
          </a:bodyPr>
          <a:lstStyle/>
          <a:p>
            <a:pPr lvl="0"/>
            <a:r>
              <a:rPr lang="es-MX" b="1" dirty="0"/>
              <a:t>ORIENTACION HACIA LAS VENTAS.- </a:t>
            </a:r>
            <a:r>
              <a:rPr lang="es-MX" dirty="0"/>
              <a:t>Consiste en considerar a estas como clave del éxito. Pueden surgir de la presión competitiva y de la preocupación legitima del empresario por motivar y premiar a un eficiente equipo de vendedores.</a:t>
            </a:r>
          </a:p>
          <a:p>
            <a:r>
              <a:rPr lang="es-MX" dirty="0"/>
              <a:t>Cuando la orientación hacia las ventas predomina en la empresa, los directivos pueden pasar por alto los intereses de los compradores. A la larga, si el consumidor está descontento o sus necesidades cambian, la empresa así orientada no lograra alcanzar los objetivos de ventas, por muy buenos que sean los incentivos.</a:t>
            </a:r>
          </a:p>
          <a:p>
            <a:endParaRPr lang="es-MX" dirty="0"/>
          </a:p>
        </p:txBody>
      </p:sp>
    </p:spTree>
    <p:extLst>
      <p:ext uri="{BB962C8B-B14F-4D97-AF65-F5344CB8AC3E}">
        <p14:creationId xmlns:p14="http://schemas.microsoft.com/office/powerpoint/2010/main" val="2893375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Blackberry comercial.mov - from YouTube by Offliberty.mp4">
            <a:hlinkClick r:id="" action="ppaction://media"/>
          </p:cNvPr>
          <p:cNvPicPr>
            <a:picLocks noGrp="1" noChangeAspect="1"/>
          </p:cNvPicPr>
          <p:nvPr>
            <p:ph sz="quarter" idx="1"/>
            <a:videoFile r:link="rId2"/>
            <p:extLst>
              <p:ext uri="{DAA4B4D4-6D71-4841-9C94-3DE7FCFB9230}">
                <p14:media xmlns:p14="http://schemas.microsoft.com/office/powerpoint/2010/main" r:embed="rId1"/>
              </p:ext>
            </p:extLst>
          </p:nvPr>
        </p:nvPicPr>
        <p:blipFill>
          <a:blip r:embed="rId4"/>
          <a:stretch>
            <a:fillRect/>
          </a:stretch>
        </p:blipFill>
        <p:spPr>
          <a:xfrm>
            <a:off x="0" y="0"/>
            <a:ext cx="9928413" cy="7293714"/>
          </a:xfrm>
        </p:spPr>
      </p:pic>
    </p:spTree>
    <p:extLst>
      <p:ext uri="{BB962C8B-B14F-4D97-AF65-F5344CB8AC3E}">
        <p14:creationId xmlns:p14="http://schemas.microsoft.com/office/powerpoint/2010/main" val="37384471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normAutofit fontScale="85000" lnSpcReduction="20000"/>
          </a:bodyPr>
          <a:lstStyle/>
          <a:p>
            <a:pPr lvl="0"/>
            <a:r>
              <a:rPr lang="es-MX" b="1" dirty="0"/>
              <a:t>ORIENTACION AL BENEFICIO.- </a:t>
            </a:r>
            <a:r>
              <a:rPr lang="es-MX" dirty="0"/>
              <a:t>Consiste en centrarse en las ganancias a corto plazo a costa del bienestar del consumidor a largo plazo. Hay varios factores que llevan a los empresarios a adoptar una orientación a corto plazo. En primer lugar están bajo presión de los accionistas para mantener alto el valor bursátil de la compañía. En segundo término, se premia a los directores medios y bajos de la empresa para que aumenten las ventas o los beneficios a corto plazo.</a:t>
            </a:r>
          </a:p>
          <a:p>
            <a:r>
              <a:rPr lang="es-MX" dirty="0"/>
              <a:t>En un ambiente así los empresarios estarán a favor de productos y estrategias con eficacia inmediata, aunque no se adapten al bienestar futuro del consumidor.</a:t>
            </a:r>
          </a:p>
          <a:p>
            <a:endParaRPr lang="es-MX" dirty="0"/>
          </a:p>
        </p:txBody>
      </p:sp>
    </p:spTree>
    <p:extLst>
      <p:ext uri="{BB962C8B-B14F-4D97-AF65-F5344CB8AC3E}">
        <p14:creationId xmlns:p14="http://schemas.microsoft.com/office/powerpoint/2010/main" val="19205571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lstStyle/>
          <a:p>
            <a:pPr lvl="0"/>
            <a:r>
              <a:rPr lang="es-MX" b="1" dirty="0"/>
              <a:t>CONCLUSION.- </a:t>
            </a:r>
            <a:r>
              <a:rPr lang="es-MX" dirty="0"/>
              <a:t>La atención al consumidor debe prevalecer sobre la atención a los productos las ventas o los beneficios. La orientación al consumidor es vital no solo para la estrategia de marketing, sino también para la estrategia de comunicación. Luego al diseñar esta última debe prevalecer la atención a las necesidades del consumidor sobre el desarrollo creativo.</a:t>
            </a:r>
          </a:p>
          <a:p>
            <a:endParaRPr lang="es-MX" dirty="0"/>
          </a:p>
        </p:txBody>
      </p:sp>
    </p:spTree>
    <p:extLst>
      <p:ext uri="{BB962C8B-B14F-4D97-AF65-F5344CB8AC3E}">
        <p14:creationId xmlns:p14="http://schemas.microsoft.com/office/powerpoint/2010/main" val="3931723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normAutofit fontScale="85000" lnSpcReduction="20000"/>
          </a:bodyPr>
          <a:lstStyle/>
          <a:p>
            <a:pPr lvl="0"/>
            <a:r>
              <a:rPr lang="es-MX" b="1" u="sng" dirty="0"/>
              <a:t>LA SEGMENTACION</a:t>
            </a:r>
            <a:r>
              <a:rPr lang="es-MX" b="1" dirty="0"/>
              <a:t>.-</a:t>
            </a:r>
            <a:r>
              <a:rPr lang="es-MX" dirty="0"/>
              <a:t> Cuando un mercado crece tiende a diversificarse abarcando gran variedad de consumidores, que presentan distintas necesidades. La </a:t>
            </a:r>
            <a:r>
              <a:rPr lang="es-MX" b="1" dirty="0"/>
              <a:t>segmentación del mercado </a:t>
            </a:r>
            <a:r>
              <a:rPr lang="es-MX" dirty="0"/>
              <a:t>es la división conceptual del mercado en grupos de consumidores relativamente homogéneos para atender mejor a cada grupo. Lo contrario de la segmentación se denomina </a:t>
            </a:r>
            <a:r>
              <a:rPr lang="es-MX" b="1" dirty="0"/>
              <a:t>marketing diferenciado</a:t>
            </a:r>
            <a:r>
              <a:rPr lang="es-MX" dirty="0"/>
              <a:t>, y consiste en que la empresa venda un producto estándar a todo el mercado. La segmentación es el resultado natural de la orientación al consumidor. Debido a que las necesidades de los clientes </a:t>
            </a:r>
            <a:r>
              <a:rPr lang="es-MX" dirty="0" smtClean="0"/>
              <a:t>varían </a:t>
            </a:r>
            <a:r>
              <a:rPr lang="es-MX" dirty="0"/>
              <a:t>, una orientación al consumidor intentara identificar estas diferencias y </a:t>
            </a:r>
            <a:r>
              <a:rPr lang="es-MX" dirty="0" smtClean="0"/>
              <a:t>satisfacerlas </a:t>
            </a:r>
            <a:r>
              <a:rPr lang="es-MX" dirty="0"/>
              <a:t>de manera especifica. </a:t>
            </a:r>
          </a:p>
          <a:p>
            <a:endParaRPr lang="es-MX" dirty="0"/>
          </a:p>
        </p:txBody>
      </p:sp>
    </p:spTree>
    <p:extLst>
      <p:ext uri="{BB962C8B-B14F-4D97-AF65-F5344CB8AC3E}">
        <p14:creationId xmlns:p14="http://schemas.microsoft.com/office/powerpoint/2010/main" val="41448290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lstStyle/>
          <a:p>
            <a:r>
              <a:rPr lang="es-MX" dirty="0"/>
              <a:t>El principal problema al que se enfrentan los empresarios es como </a:t>
            </a:r>
            <a:r>
              <a:rPr lang="es-MX" dirty="0" err="1"/>
              <a:t>deterinar</a:t>
            </a:r>
            <a:r>
              <a:rPr lang="es-MX" dirty="0"/>
              <a:t> los segmentos de mercado. </a:t>
            </a:r>
          </a:p>
          <a:p>
            <a:r>
              <a:rPr lang="es-MX" dirty="0"/>
              <a:t>La segmentación se basa en cinco tipos de criterios:</a:t>
            </a:r>
          </a:p>
          <a:p>
            <a:endParaRPr lang="es-MX" dirty="0"/>
          </a:p>
        </p:txBody>
      </p:sp>
    </p:spTree>
    <p:extLst>
      <p:ext uri="{BB962C8B-B14F-4D97-AF65-F5344CB8AC3E}">
        <p14:creationId xmlns:p14="http://schemas.microsoft.com/office/powerpoint/2010/main" val="34044128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normAutofit fontScale="92500" lnSpcReduction="20000"/>
          </a:bodyPr>
          <a:lstStyle/>
          <a:p>
            <a:pPr lvl="0"/>
            <a:r>
              <a:rPr lang="es-MX" b="1" dirty="0"/>
              <a:t>SEGMENTACION DEMOGRAFICA.- </a:t>
            </a:r>
            <a:r>
              <a:rPr lang="es-MX" dirty="0"/>
              <a:t>Se incluyen variables como el sexo, la edad, el nivel de estudios, los ingresos, el ciclo de vida familiar y el tamaño del hogar. Esta es probablemente la mas evidente para los empresarios.</a:t>
            </a:r>
          </a:p>
          <a:p>
            <a:pPr lvl="0"/>
            <a:r>
              <a:rPr lang="es-MX" b="1" dirty="0"/>
              <a:t>SEGMENTACION GEOGRAFICA.</a:t>
            </a:r>
            <a:r>
              <a:rPr lang="es-MX" dirty="0"/>
              <a:t>- Supone la </a:t>
            </a:r>
            <a:r>
              <a:rPr lang="es-MX" dirty="0" err="1"/>
              <a:t>dentificacion</a:t>
            </a:r>
            <a:r>
              <a:rPr lang="es-MX" dirty="0"/>
              <a:t> de diferencias de consumo ligadas a determinados territorios. Estas diferencias pueden estar motivadas por la topografía, el clima, la cultura, también puede haber diferencias en ámbitos mas </a:t>
            </a:r>
            <a:r>
              <a:rPr lang="es-MX" dirty="0" err="1"/>
              <a:t>reducidosm</a:t>
            </a:r>
            <a:r>
              <a:rPr lang="es-MX" dirty="0"/>
              <a:t> como las que hay entre las ciudades de una región, o incluso entre las tiendas de una ciudad. </a:t>
            </a:r>
          </a:p>
          <a:p>
            <a:endParaRPr lang="es-MX" dirty="0"/>
          </a:p>
        </p:txBody>
      </p:sp>
    </p:spTree>
    <p:extLst>
      <p:ext uri="{BB962C8B-B14F-4D97-AF65-F5344CB8AC3E}">
        <p14:creationId xmlns:p14="http://schemas.microsoft.com/office/powerpoint/2010/main" val="1138260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normAutofit fontScale="92500" lnSpcReduction="20000"/>
          </a:bodyPr>
          <a:lstStyle/>
          <a:p>
            <a:pPr lvl="0"/>
            <a:r>
              <a:rPr lang="es-MX" b="1" cap="all" dirty="0"/>
              <a:t>Segmentación </a:t>
            </a:r>
            <a:r>
              <a:rPr lang="es-MX" b="1" cap="all" dirty="0" err="1"/>
              <a:t>geodeografica</a:t>
            </a:r>
            <a:r>
              <a:rPr lang="es-MX" b="1" cap="all" dirty="0"/>
              <a:t>.- </a:t>
            </a:r>
            <a:r>
              <a:rPr lang="es-MX" cap="all" dirty="0"/>
              <a:t>S</a:t>
            </a:r>
            <a:r>
              <a:rPr lang="es-MX" dirty="0"/>
              <a:t>e basa en una combinación de dato demográficos y geográficos. Estos datos se pueden obtener de fuentes de información publicas, como el censo, o de encuestas periódicas realizadas con tal fin. La base de datos contiene las características demográficas de los hogares ubicados en las correspondientes zonas geográficas.</a:t>
            </a:r>
          </a:p>
          <a:p>
            <a:r>
              <a:rPr lang="es-MX" cap="all" dirty="0"/>
              <a:t>E</a:t>
            </a:r>
            <a:r>
              <a:rPr lang="es-MX" dirty="0"/>
              <a:t>ste tipo de segmentación es muy útil para los minoristas y para aquellos servicios que de alguna forma </a:t>
            </a:r>
            <a:r>
              <a:rPr lang="es-MX" dirty="0" err="1"/>
              <a:t>estan</a:t>
            </a:r>
            <a:r>
              <a:rPr lang="es-MX" dirty="0"/>
              <a:t> limitados por la ubicación. Les permite dirigirse a las zonas que mas se adapten a su oferta.</a:t>
            </a:r>
          </a:p>
          <a:p>
            <a:endParaRPr lang="es-MX" dirty="0"/>
          </a:p>
        </p:txBody>
      </p:sp>
    </p:spTree>
    <p:extLst>
      <p:ext uri="{BB962C8B-B14F-4D97-AF65-F5344CB8AC3E}">
        <p14:creationId xmlns:p14="http://schemas.microsoft.com/office/powerpoint/2010/main" val="533417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lstStyle/>
          <a:p>
            <a:pPr lvl="0"/>
            <a:r>
              <a:rPr lang="es-MX" b="1" dirty="0"/>
              <a:t>SEGMENTACION POR USO.- </a:t>
            </a:r>
            <a:r>
              <a:rPr lang="es-MX" dirty="0"/>
              <a:t>Consiste en identificar grupos de consumidores con pautas de comportamiento comunes en cuanto al uso de un producto. Los empresarios pueden utilizar los recursos de una empresa de manera mas eficaz si se centran en esos clientes y no en todo el mercado.</a:t>
            </a:r>
          </a:p>
          <a:p>
            <a:endParaRPr lang="es-MX" dirty="0"/>
          </a:p>
        </p:txBody>
      </p:sp>
    </p:spTree>
    <p:extLst>
      <p:ext uri="{BB962C8B-B14F-4D97-AF65-F5344CB8AC3E}">
        <p14:creationId xmlns:p14="http://schemas.microsoft.com/office/powerpoint/2010/main" val="3447091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endParaRPr lang="en-US" dirty="0"/>
          </a:p>
        </p:txBody>
      </p:sp>
      <p:sp>
        <p:nvSpPr>
          <p:cNvPr id="3" name="Shape 2"/>
          <p:cNvSpPr>
            <a:spLocks noGrp="1"/>
          </p:cNvSpPr>
          <p:nvPr>
            <p:ph sz="quarter" idx="1"/>
          </p:nvPr>
        </p:nvSpPr>
        <p:spPr>
          <a:xfrm>
            <a:off x="457200" y="1600200"/>
            <a:ext cx="8242498" cy="5635809"/>
          </a:xfrm>
        </p:spPr>
        <p:txBody>
          <a:bodyPr/>
          <a:lstStyle/>
          <a:p>
            <a:r>
              <a:rPr lang="en-US" dirty="0"/>
              <a:t>En aquel momento la publicidad consistía en anuncios regionales, había muy poca publicidad de cobertura nacional. </a:t>
            </a:r>
          </a:p>
          <a:p>
            <a:r>
              <a:rPr lang="en-US" dirty="0"/>
              <a:t>Con Procter &amp; Gamble todo eso cambió, </a:t>
            </a:r>
            <a:r>
              <a:rPr lang="en-US" dirty="0" smtClean="0"/>
              <a:t>para, vender </a:t>
            </a:r>
            <a:r>
              <a:rPr lang="en-US" dirty="0" err="1" smtClean="0"/>
              <a:t>comenzó</a:t>
            </a:r>
            <a:r>
              <a:rPr lang="en-US" dirty="0" smtClean="0"/>
              <a:t> </a:t>
            </a:r>
            <a:r>
              <a:rPr lang="en-US" dirty="0"/>
              <a:t>a comprar espacios en revistas y periódicos  desarrollando innovaciones y lanzando productos mejorados modificados y nuevos.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normAutofit fontScale="92500" lnSpcReduction="10000"/>
          </a:bodyPr>
          <a:lstStyle/>
          <a:p>
            <a:pPr lvl="0"/>
            <a:r>
              <a:rPr lang="es-MX" b="1" dirty="0"/>
              <a:t>SEGMENTACION PSICOGRAFICA O POR ESTILO DE VIDA.- </a:t>
            </a:r>
            <a:r>
              <a:rPr lang="es-MX" dirty="0"/>
              <a:t>Se basa en el modus vivendi de la gente. Se emplea por que personas con diferentes rasgos demográficos y de zonas distantes pueden tener ciertas similitudes en cuanto a las opiniones, valores y actitudes personales. Estas manifestaciones comunes avece sestan asociados a la demanda de productos específicos, a la compra en determinados establecimientos.</a:t>
            </a:r>
          </a:p>
          <a:p>
            <a:r>
              <a:rPr lang="es-MX" dirty="0"/>
              <a:t> </a:t>
            </a:r>
          </a:p>
          <a:p>
            <a:endParaRPr lang="es-MX" dirty="0"/>
          </a:p>
        </p:txBody>
      </p:sp>
    </p:spTree>
    <p:extLst>
      <p:ext uri="{BB962C8B-B14F-4D97-AF65-F5344CB8AC3E}">
        <p14:creationId xmlns:p14="http://schemas.microsoft.com/office/powerpoint/2010/main" val="2899682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endParaRPr lang="en-US" dirty="0"/>
          </a:p>
        </p:txBody>
      </p:sp>
      <p:sp>
        <p:nvSpPr>
          <p:cNvPr id="3" name="Shape 2"/>
          <p:cNvSpPr>
            <a:spLocks noGrp="1"/>
          </p:cNvSpPr>
          <p:nvPr>
            <p:ph sz="quarter" idx="1"/>
          </p:nvPr>
        </p:nvSpPr>
        <p:spPr/>
        <p:txBody>
          <a:bodyPr/>
          <a:lstStyle/>
          <a:p>
            <a:r>
              <a:rPr lang="en-US" dirty="0"/>
              <a:t> la particular forma publicidad actual se desarrolló con los mercados capitalistas en estados unidos.</a:t>
            </a:r>
          </a:p>
          <a:p>
            <a:r>
              <a:rPr lang="en-US" dirty="0"/>
              <a:t>En aquella epoca la mayoría de la publicidad se centraba principalmente en tres artículos: tierra esclavos fugitivos y transportes.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endParaRPr lang="en-US" dirty="0"/>
          </a:p>
        </p:txBody>
      </p:sp>
      <p:sp>
        <p:nvSpPr>
          <p:cNvPr id="3" name="Shape 2"/>
          <p:cNvSpPr>
            <a:spLocks noGrp="1"/>
          </p:cNvSpPr>
          <p:nvPr>
            <p:ph sz="quarter" idx="1"/>
          </p:nvPr>
        </p:nvSpPr>
        <p:spPr/>
        <p:txBody>
          <a:bodyPr/>
          <a:lstStyle/>
          <a:p>
            <a:r>
              <a:rPr lang="en-US" dirty="0"/>
              <a:t>Los principales medios publicitarios en carteles folletos y periódicos. La creatividad publicitaria en prensa se basaban diseñar frases o textos atractivos qué pueden repetir varias veces en cada </a:t>
            </a:r>
            <a:r>
              <a:rPr lang="en-US" dirty="0" err="1"/>
              <a:t>anuncio</a:t>
            </a:r>
            <a:r>
              <a:rPr lang="en-US" dirty="0" smtClean="0"/>
              <a:t>.</a:t>
            </a:r>
          </a:p>
          <a:p>
            <a:endParaRPr lang="en-U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800725"/>
            <a:ext cx="3621192" cy="3068960"/>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3545146"/>
            <a:ext cx="2332249" cy="331285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lstStyle/>
          <a:p>
            <a:r>
              <a:rPr lang="en-US" dirty="0" err="1"/>
              <a:t>Desde</a:t>
            </a:r>
            <a:r>
              <a:rPr lang="en-US" dirty="0"/>
              <a:t> la </a:t>
            </a:r>
            <a:r>
              <a:rPr lang="en-US" dirty="0" err="1"/>
              <a:t>guerra</a:t>
            </a:r>
            <a:r>
              <a:rPr lang="en-US" dirty="0"/>
              <a:t> de </a:t>
            </a:r>
            <a:r>
              <a:rPr lang="en-US" dirty="0" err="1"/>
              <a:t>secesión</a:t>
            </a:r>
            <a:r>
              <a:rPr lang="en-US" dirty="0"/>
              <a:t> hasta la </a:t>
            </a:r>
            <a:r>
              <a:rPr lang="en-US" dirty="0" err="1"/>
              <a:t>primera</a:t>
            </a:r>
            <a:r>
              <a:rPr lang="en-US" dirty="0"/>
              <a:t> </a:t>
            </a:r>
            <a:r>
              <a:rPr lang="en-US" dirty="0" err="1"/>
              <a:t>guerra</a:t>
            </a:r>
            <a:r>
              <a:rPr lang="en-US" dirty="0"/>
              <a:t> </a:t>
            </a:r>
            <a:r>
              <a:rPr lang="en-US" dirty="0" err="1"/>
              <a:t>mundial</a:t>
            </a:r>
            <a:r>
              <a:rPr lang="en-US" dirty="0"/>
              <a:t> se </a:t>
            </a:r>
            <a:r>
              <a:rPr lang="en-US" dirty="0" err="1"/>
              <a:t>produjeron</a:t>
            </a:r>
            <a:r>
              <a:rPr lang="en-US" dirty="0"/>
              <a:t> </a:t>
            </a:r>
            <a:r>
              <a:rPr lang="en-US" dirty="0" err="1"/>
              <a:t>cambios</a:t>
            </a:r>
            <a:r>
              <a:rPr lang="en-US" dirty="0"/>
              <a:t> notables en los </a:t>
            </a:r>
            <a:r>
              <a:rPr lang="en-US" dirty="0" err="1"/>
              <a:t>mercados</a:t>
            </a:r>
            <a:r>
              <a:rPr lang="en-US" dirty="0"/>
              <a:t> y </a:t>
            </a:r>
            <a:r>
              <a:rPr lang="en-US" dirty="0" err="1"/>
              <a:t>por</a:t>
            </a:r>
            <a:r>
              <a:rPr lang="en-US" dirty="0"/>
              <a:t> </a:t>
            </a:r>
            <a:r>
              <a:rPr lang="en-US" dirty="0" err="1"/>
              <a:t>tanto</a:t>
            </a:r>
            <a:r>
              <a:rPr lang="en-US" dirty="0"/>
              <a:t> </a:t>
            </a:r>
            <a:r>
              <a:rPr lang="en-US" dirty="0" err="1"/>
              <a:t>también</a:t>
            </a:r>
            <a:r>
              <a:rPr lang="en-US" dirty="0"/>
              <a:t> en la </a:t>
            </a:r>
            <a:r>
              <a:rPr lang="en-US" dirty="0" err="1" smtClean="0"/>
              <a:t>practica</a:t>
            </a:r>
            <a:r>
              <a:rPr lang="en-US" dirty="0" smtClean="0"/>
              <a:t> </a:t>
            </a:r>
            <a:r>
              <a:rPr lang="en-US" dirty="0" err="1" smtClean="0"/>
              <a:t>pubicitaria</a:t>
            </a:r>
            <a:r>
              <a:rPr lang="en-US" dirty="0" smtClean="0"/>
              <a:t>. </a:t>
            </a:r>
            <a:endParaRPr lang="en-US" dirty="0"/>
          </a:p>
          <a:p>
            <a:endParaRPr lang="es-MX" dirty="0"/>
          </a:p>
        </p:txBody>
      </p:sp>
    </p:spTree>
    <p:extLst>
      <p:ext uri="{BB962C8B-B14F-4D97-AF65-F5344CB8AC3E}">
        <p14:creationId xmlns:p14="http://schemas.microsoft.com/office/powerpoint/2010/main" val="3995538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endParaRPr lang="en-US" dirty="0"/>
          </a:p>
        </p:txBody>
      </p:sp>
      <p:sp>
        <p:nvSpPr>
          <p:cNvPr id="3" name="Shape 2"/>
          <p:cNvSpPr>
            <a:spLocks noGrp="1"/>
          </p:cNvSpPr>
          <p:nvPr>
            <p:ph sz="quarter" idx="1"/>
          </p:nvPr>
        </p:nvSpPr>
        <p:spPr/>
        <p:txBody>
          <a:bodyPr/>
          <a:lstStyle/>
          <a:p>
            <a:r>
              <a:rPr lang="en-US" dirty="0"/>
              <a:t>El avances en la fabricación de aparatos cosméticos comida y artículos de limpieza cambió de forma radical estilo de vida de las personas.</a:t>
            </a:r>
          </a:p>
          <a:p>
            <a:r>
              <a:rPr lang="en-US" dirty="0"/>
              <a:t>La evolución de la economía provocó cambios radicales en la creación de marcas los medios de comunicación las agencias de publicidad.</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dirty="0"/>
              <a:t>La creación de marcas </a:t>
            </a:r>
          </a:p>
        </p:txBody>
      </p:sp>
      <p:sp>
        <p:nvSpPr>
          <p:cNvPr id="3" name="Shape 2"/>
          <p:cNvSpPr>
            <a:spLocks noGrp="1"/>
          </p:cNvSpPr>
          <p:nvPr>
            <p:ph sz="quarter" idx="1"/>
          </p:nvPr>
        </p:nvSpPr>
        <p:spPr/>
        <p:txBody>
          <a:bodyPr/>
          <a:lstStyle/>
          <a:p>
            <a:r>
              <a:rPr lang="en-US" dirty="0"/>
              <a:t>La fabricación en serie afectó a publicidad de dos formas:</a:t>
            </a:r>
          </a:p>
          <a:p>
            <a:r>
              <a:rPr lang="en-US" dirty="0"/>
              <a:t>Gracias a ella un fabricante de los grandes mercados lo único que debía hacer era producir un artículo algo mejor que los competidores para captar a los clientes.</a:t>
            </a:r>
          </a:p>
          <a:p>
            <a:r>
              <a:rPr lang="en-US" dirty="0"/>
              <a:t>La fabricación en serie que requería un envasado más adecuado del producto.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endParaRPr lang="en-US" dirty="0"/>
          </a:p>
        </p:txBody>
      </p:sp>
      <p:sp>
        <p:nvSpPr>
          <p:cNvPr id="3" name="Shape 2"/>
          <p:cNvSpPr>
            <a:spLocks noGrp="1"/>
          </p:cNvSpPr>
          <p:nvPr>
            <p:ph sz="quarter" idx="1"/>
          </p:nvPr>
        </p:nvSpPr>
        <p:spPr/>
        <p:txBody>
          <a:bodyPr/>
          <a:lstStyle/>
          <a:p>
            <a:r>
              <a:rPr lang="en-US" dirty="0"/>
              <a:t>Gracias a esto le facilitó la creación de una marca para los paquetes con un diseño y nombre únicos. La publicidad era la manera de transmitir al consumidor la calidad única de productos que se identificaban por marcas y paquetes específicos.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Droid Sans"/>
        <a:ea typeface="Droid Sans"/>
        <a:cs typeface="Droid Sans"/>
      </a:majorFont>
      <a:minorFont>
        <a:latin typeface="Droid Sans"/>
        <a:ea typeface="Droid Sans"/>
        <a:cs typeface="Droid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1550</TotalTime>
  <Words>1495</Words>
  <Application>Microsoft Office PowerPoint</Application>
  <PresentationFormat>Presentación en pantalla (4:3)</PresentationFormat>
  <Paragraphs>45</Paragraphs>
  <Slides>30</Slides>
  <Notes>1</Notes>
  <HiddenSlides>0</HiddenSlides>
  <MMClips>4</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Intermedio</vt:lpstr>
      <vt:lpstr>Evolución de la publicidad y la promoción de ventas como decisiones estratégicas.</vt:lpstr>
      <vt:lpstr>La historia de la publicidad y la promoción de ventas.</vt:lpstr>
      <vt:lpstr>Presentación de PowerPoint</vt:lpstr>
      <vt:lpstr>Presentación de PowerPoint</vt:lpstr>
      <vt:lpstr>Presentación de PowerPoint</vt:lpstr>
      <vt:lpstr>Presentación de PowerPoint</vt:lpstr>
      <vt:lpstr>Presentación de PowerPoint</vt:lpstr>
      <vt:lpstr>La creación de marcas </vt:lpstr>
      <vt:lpstr>Presentación de PowerPoint</vt:lpstr>
      <vt:lpstr>Presentación de PowerPoint</vt:lpstr>
      <vt:lpstr>Presentación de PowerPoint</vt:lpstr>
      <vt:lpstr>Presentación de PowerPoint</vt:lpstr>
      <vt:lpstr>Presentación de PowerPoint</vt:lpstr>
      <vt:lpstr>Presentación de PowerPoint</vt:lpstr>
      <vt:lpstr>Se basa en cuatro principios fundamentales: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Memo</dc:creator>
  <cp:lastModifiedBy>Memo</cp:lastModifiedBy>
  <cp:revision>15</cp:revision>
  <dcterms:modified xsi:type="dcterms:W3CDTF">2014-02-13T22:10:34Z</dcterms:modified>
</cp:coreProperties>
</file>