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8" r:id="rId3"/>
    <p:sldId id="269" r:id="rId4"/>
    <p:sldId id="270" r:id="rId5"/>
    <p:sldId id="257" r:id="rId6"/>
    <p:sldId id="258" r:id="rId7"/>
    <p:sldId id="259" r:id="rId8"/>
    <p:sldId id="266" r:id="rId9"/>
    <p:sldId id="267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58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21187-3698-41CE-A386-5957E651E3FD}" type="datetimeFigureOut">
              <a:rPr lang="es-MX" smtClean="0"/>
              <a:t>30/09/2014</a:t>
            </a:fld>
            <a:endParaRPr lang="es-MX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5153A-52B1-4518-8E79-30AFB1FDEA01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21187-3698-41CE-A386-5957E651E3FD}" type="datetimeFigureOut">
              <a:rPr lang="es-MX" smtClean="0"/>
              <a:t>30/09/2014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5153A-52B1-4518-8E79-30AFB1FDEA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21187-3698-41CE-A386-5957E651E3FD}" type="datetimeFigureOut">
              <a:rPr lang="es-MX" smtClean="0"/>
              <a:t>30/09/2014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5153A-52B1-4518-8E79-30AFB1FDEA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21187-3698-41CE-A386-5957E651E3FD}" type="datetimeFigureOut">
              <a:rPr lang="es-MX" smtClean="0"/>
              <a:t>30/09/2014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5153A-52B1-4518-8E79-30AFB1FDEA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21187-3698-41CE-A386-5957E651E3FD}" type="datetimeFigureOut">
              <a:rPr lang="es-MX" smtClean="0"/>
              <a:t>30/09/2014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5153A-52B1-4518-8E79-30AFB1FDEA01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21187-3698-41CE-A386-5957E651E3FD}" type="datetimeFigureOut">
              <a:rPr lang="es-MX" smtClean="0"/>
              <a:t>30/09/2014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5153A-52B1-4518-8E79-30AFB1FDEA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21187-3698-41CE-A386-5957E651E3FD}" type="datetimeFigureOut">
              <a:rPr lang="es-MX" smtClean="0"/>
              <a:t>30/09/2014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5153A-52B1-4518-8E79-30AFB1FDEA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21187-3698-41CE-A386-5957E651E3FD}" type="datetimeFigureOut">
              <a:rPr lang="es-MX" smtClean="0"/>
              <a:t>30/09/2014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5153A-52B1-4518-8E79-30AFB1FDEA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21187-3698-41CE-A386-5957E651E3FD}" type="datetimeFigureOut">
              <a:rPr lang="es-MX" smtClean="0"/>
              <a:t>30/09/2014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5153A-52B1-4518-8E79-30AFB1FDEA01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21187-3698-41CE-A386-5957E651E3FD}" type="datetimeFigureOut">
              <a:rPr lang="es-MX" smtClean="0"/>
              <a:t>30/09/2014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5153A-52B1-4518-8E79-30AFB1FDEA0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B21187-3698-41CE-A386-5957E651E3FD}" type="datetimeFigureOut">
              <a:rPr lang="es-MX" smtClean="0"/>
              <a:t>30/09/2014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B5153A-52B1-4518-8E79-30AFB1FDEA01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EB21187-3698-41CE-A386-5957E651E3FD}" type="datetimeFigureOut">
              <a:rPr lang="es-MX" smtClean="0"/>
              <a:t>30/09/2014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B5153A-52B1-4518-8E79-30AFB1FDEA01}" type="slidenum">
              <a:rPr lang="es-MX" smtClean="0"/>
              <a:t>‹Nº›</a:t>
            </a:fld>
            <a:endParaRPr lang="es-MX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91680" y="1052736"/>
            <a:ext cx="5723468" cy="2354265"/>
          </a:xfrm>
        </p:spPr>
        <p:txBody>
          <a:bodyPr>
            <a:normAutofit/>
          </a:bodyPr>
          <a:lstStyle/>
          <a:p>
            <a:r>
              <a:rPr lang="es-MX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SIMAPRO</a:t>
            </a:r>
            <a:endParaRPr lang="es-MX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27200" y="3429000"/>
            <a:ext cx="5712179" cy="2088232"/>
          </a:xfrm>
        </p:spPr>
        <p:txBody>
          <a:bodyPr>
            <a:noAutofit/>
          </a:bodyPr>
          <a:lstStyle/>
          <a:p>
            <a:r>
              <a:rPr lang="es-MX" sz="2800" b="1" dirty="0" smtClean="0"/>
              <a:t>ALEJANDRA TELLEZ</a:t>
            </a:r>
          </a:p>
          <a:p>
            <a:r>
              <a:rPr lang="es-MX" sz="2800" b="1" dirty="0" smtClean="0"/>
              <a:t>JORGE BAEZ</a:t>
            </a:r>
          </a:p>
          <a:p>
            <a:r>
              <a:rPr lang="es-MX" sz="2800" b="1" dirty="0" smtClean="0"/>
              <a:t>VICTOR MENDOZA</a:t>
            </a:r>
          </a:p>
          <a:p>
            <a:r>
              <a:rPr lang="es-MX" sz="2800" b="1" dirty="0" smtClean="0"/>
              <a:t>ITZEL ANCHONDO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2663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FILOSOFIAS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700808"/>
            <a:ext cx="6984776" cy="4248472"/>
          </a:xfrm>
        </p:spPr>
        <p:txBody>
          <a:bodyPr>
            <a:normAutofit fontScale="85000" lnSpcReduction="20000"/>
          </a:bodyPr>
          <a:lstStyle/>
          <a:p>
            <a:pPr hangingPunct="0"/>
            <a:r>
              <a:rPr lang="es-MX" dirty="0" smtClean="0"/>
              <a:t> </a:t>
            </a:r>
            <a:r>
              <a:rPr lang="es-MX" dirty="0"/>
              <a:t>Dialogo social: se refiere al dialogo de los empleados con la empresa, sobre las necesidades y los aciertos que se tienen; negociar acuerdos.</a:t>
            </a:r>
          </a:p>
          <a:p>
            <a:pPr marL="0" indent="0" hangingPunct="0">
              <a:buNone/>
            </a:pPr>
            <a:r>
              <a:rPr lang="es-MX" dirty="0"/>
              <a:t> </a:t>
            </a:r>
          </a:p>
          <a:p>
            <a:pPr hangingPunct="0"/>
            <a:r>
              <a:rPr lang="es-MX" dirty="0" smtClean="0"/>
              <a:t> </a:t>
            </a:r>
            <a:r>
              <a:rPr lang="es-MX" dirty="0"/>
              <a:t>Comunicación de abajo hacia arriba y viceversa</a:t>
            </a:r>
          </a:p>
          <a:p>
            <a:pPr marL="0" indent="0" hangingPunct="0">
              <a:buNone/>
            </a:pPr>
            <a:endParaRPr lang="es-MX" dirty="0"/>
          </a:p>
          <a:p>
            <a:pPr hangingPunct="0"/>
            <a:r>
              <a:rPr lang="es-MX" dirty="0" smtClean="0"/>
              <a:t> </a:t>
            </a:r>
            <a:r>
              <a:rPr lang="es-MX" dirty="0"/>
              <a:t>Inteligencia y ambición colectiva: tener los mismos objetivos y la misma mentalidad para llegar al objetivo.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2225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764704"/>
            <a:ext cx="7632848" cy="5328592"/>
          </a:xfrm>
        </p:spPr>
        <p:txBody>
          <a:bodyPr>
            <a:normAutofit lnSpcReduction="10000"/>
          </a:bodyPr>
          <a:lstStyle/>
          <a:p>
            <a:pPr hangingPunct="0"/>
            <a:endParaRPr lang="es-MX" dirty="0"/>
          </a:p>
          <a:p>
            <a:pPr hangingPunct="0"/>
            <a:r>
              <a:rPr lang="es-MX" dirty="0" smtClean="0"/>
              <a:t> </a:t>
            </a:r>
            <a:r>
              <a:rPr lang="es-MX" dirty="0"/>
              <a:t>Mejora continua e innovación </a:t>
            </a:r>
            <a:endParaRPr lang="es-MX" dirty="0" smtClean="0"/>
          </a:p>
          <a:p>
            <a:pPr marL="82296" indent="0" hangingPunct="0">
              <a:buNone/>
            </a:pPr>
            <a:r>
              <a:rPr lang="es-MX" dirty="0"/>
              <a:t> </a:t>
            </a:r>
            <a:r>
              <a:rPr lang="es-MX" dirty="0" smtClean="0"/>
              <a:t>  permanente</a:t>
            </a:r>
            <a:endParaRPr lang="es-MX" dirty="0"/>
          </a:p>
          <a:p>
            <a:pPr marL="0" indent="0" hangingPunct="0">
              <a:buNone/>
            </a:pPr>
            <a:endParaRPr lang="es-MX" dirty="0"/>
          </a:p>
          <a:p>
            <a:pPr hangingPunct="0"/>
            <a:r>
              <a:rPr lang="es-MX" dirty="0" smtClean="0"/>
              <a:t> </a:t>
            </a:r>
            <a:r>
              <a:rPr lang="es-MX" dirty="0"/>
              <a:t>Red de aprendizaje abierta: generar una red de aprendizaje entre organizaciones, universidades, centros de aprendizaje, etc.</a:t>
            </a:r>
          </a:p>
          <a:p>
            <a:pPr hangingPunct="0"/>
            <a:endParaRPr lang="es-MX" dirty="0"/>
          </a:p>
          <a:p>
            <a:pPr hangingPunct="0"/>
            <a:r>
              <a:rPr lang="es-MX" dirty="0" smtClean="0"/>
              <a:t> </a:t>
            </a:r>
            <a:r>
              <a:rPr lang="es-MX" dirty="0"/>
              <a:t>Enfocada a cadena de resultados e impactos.</a:t>
            </a:r>
          </a:p>
          <a:p>
            <a:endParaRPr lang="es-MX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4664"/>
            <a:ext cx="2200275" cy="20764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5945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65245" cy="1202485"/>
          </a:xfrm>
        </p:spPr>
        <p:txBody>
          <a:bodyPr/>
          <a:lstStyle/>
          <a:p>
            <a:r>
              <a:rPr lang="es-MX" dirty="0" smtClean="0"/>
              <a:t>CARACTERISTICAS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556792"/>
            <a:ext cx="7560840" cy="4752528"/>
          </a:xfrm>
        </p:spPr>
        <p:txBody>
          <a:bodyPr>
            <a:noAutofit/>
          </a:bodyPr>
          <a:lstStyle/>
          <a:p>
            <a:pPr hangingPunct="0"/>
            <a:r>
              <a:rPr lang="es-MX" sz="2000" dirty="0"/>
              <a:t>Flexibilidad: es posible aplicar el sistema a cualquier organización, sin importar su situación, el tamaño o el sector al que este enfocada la organización.</a:t>
            </a:r>
          </a:p>
          <a:p>
            <a:pPr marL="0" indent="0" hangingPunct="0">
              <a:buNone/>
            </a:pPr>
            <a:endParaRPr lang="es-MX" sz="2000" dirty="0"/>
          </a:p>
          <a:p>
            <a:pPr hangingPunct="0"/>
            <a:r>
              <a:rPr lang="es-MX" sz="2000" dirty="0" smtClean="0"/>
              <a:t> </a:t>
            </a:r>
            <a:r>
              <a:rPr lang="es-MX" sz="2000" dirty="0"/>
              <a:t>Integral: No solo propone mejorar la eficiencia y la calidad, también involucra las condiciones de trabajo y actitud del personal.</a:t>
            </a:r>
          </a:p>
          <a:p>
            <a:pPr marL="0" indent="0" hangingPunct="0">
              <a:buNone/>
            </a:pPr>
            <a:r>
              <a:rPr lang="es-MX" sz="2000" dirty="0"/>
              <a:t> </a:t>
            </a:r>
          </a:p>
          <a:p>
            <a:pPr hangingPunct="0"/>
            <a:r>
              <a:rPr lang="es-MX" sz="2000" dirty="0" smtClean="0"/>
              <a:t> </a:t>
            </a:r>
            <a:r>
              <a:rPr lang="es-MX" sz="2000" dirty="0"/>
              <a:t>Incluyente: Es aplicable a todo el personal de todos los niveles dentro de la organización, promueve la participación proactiva para alcanzar los objetivos mediante indicadores y reflexiones.</a:t>
            </a:r>
          </a:p>
          <a:p>
            <a:pPr marL="0" indent="0" hangingPunct="0">
              <a:buNone/>
            </a:pPr>
            <a:r>
              <a:rPr lang="es-MX" sz="2000" dirty="0"/>
              <a:t> </a:t>
            </a:r>
          </a:p>
          <a:p>
            <a:r>
              <a:rPr lang="es-MX" sz="2000" dirty="0" smtClean="0"/>
              <a:t> </a:t>
            </a:r>
            <a:r>
              <a:rPr lang="es-MX" sz="2000" dirty="0"/>
              <a:t>Permanente: Se organizan por ciclos por lo que la mejora nunca termina.</a:t>
            </a:r>
          </a:p>
        </p:txBody>
      </p:sp>
    </p:spTree>
    <p:extLst>
      <p:ext uri="{BB962C8B-B14F-4D97-AF65-F5344CB8AC3E}">
        <p14:creationId xmlns:p14="http://schemas.microsoft.com/office/powerpoint/2010/main" val="268729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ETAPAS BASICAS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844824"/>
            <a:ext cx="7416824" cy="4320480"/>
          </a:xfrm>
        </p:spPr>
        <p:txBody>
          <a:bodyPr>
            <a:normAutofit fontScale="92500" lnSpcReduction="20000"/>
          </a:bodyPr>
          <a:lstStyle/>
          <a:p>
            <a:pPr hangingPunct="0"/>
            <a:r>
              <a:rPr lang="es-MX" dirty="0" smtClean="0"/>
              <a:t> </a:t>
            </a:r>
            <a:r>
              <a:rPr lang="es-MX" dirty="0"/>
              <a:t>Visualización de problemas y soluciones: El trabajador ve los posibles problemas técnicos, de actitud y de comunicación, e intenta generar algunas soluciones.</a:t>
            </a:r>
          </a:p>
          <a:p>
            <a:pPr marL="0" indent="0" hangingPunct="0">
              <a:buNone/>
            </a:pPr>
            <a:r>
              <a:rPr lang="es-MX" dirty="0"/>
              <a:t> </a:t>
            </a:r>
          </a:p>
          <a:p>
            <a:pPr hangingPunct="0"/>
            <a:r>
              <a:rPr lang="es-MX" dirty="0" smtClean="0"/>
              <a:t>Medición</a:t>
            </a:r>
            <a:r>
              <a:rPr lang="es-MX" dirty="0"/>
              <a:t>: Los objetivos, indicadores y metas correspondientes a la eficiencia, calidad, condiciones y medio ambiente son generadas. Es posible sumas indicadores de diferentes tipos en uno mismo gracias a SIMAPRO</a:t>
            </a:r>
            <a:r>
              <a:rPr lang="es-MX" dirty="0" smtClean="0"/>
              <a:t>.</a:t>
            </a:r>
            <a:r>
              <a:rPr lang="es-MX" dirty="0"/>
              <a:t>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830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764704"/>
            <a:ext cx="7344816" cy="5400600"/>
          </a:xfrm>
        </p:spPr>
        <p:txBody>
          <a:bodyPr>
            <a:normAutofit fontScale="85000" lnSpcReduction="10000"/>
          </a:bodyPr>
          <a:lstStyle/>
          <a:p>
            <a:pPr hangingPunct="0"/>
            <a:r>
              <a:rPr lang="es-MX" dirty="0" smtClean="0"/>
              <a:t> </a:t>
            </a:r>
            <a:r>
              <a:rPr lang="es-MX" dirty="0"/>
              <a:t>Retroalimentación: En juntas de retroalimentación se reflexiona críticamente el comportamiento de los parámetros establecidos y las propuestas de mejora y su seguimiento.</a:t>
            </a:r>
          </a:p>
          <a:p>
            <a:pPr marL="0" indent="0" hangingPunct="0">
              <a:buNone/>
            </a:pPr>
            <a:r>
              <a:rPr lang="es-MX" dirty="0"/>
              <a:t> </a:t>
            </a:r>
          </a:p>
          <a:p>
            <a:pPr hangingPunct="0"/>
            <a:r>
              <a:rPr lang="es-MX" dirty="0" smtClean="0"/>
              <a:t>Capacitación </a:t>
            </a:r>
            <a:r>
              <a:rPr lang="es-MX" dirty="0"/>
              <a:t>a través de guías de autoformación y evaluación por competencias (GAEC): Manuales elaborados por trabajadores, con contenido definido a partir de las capacidades a desarrollar, con un formato gráfico sencillo que es adaptado a cada organización.</a:t>
            </a:r>
          </a:p>
          <a:p>
            <a:pPr marL="0" indent="0" hangingPunct="0">
              <a:buNone/>
            </a:pPr>
            <a:r>
              <a:rPr lang="es-MX" dirty="0"/>
              <a:t>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8900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437112"/>
            <a:ext cx="1872208" cy="218506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965245" cy="1202485"/>
          </a:xfrm>
        </p:spPr>
        <p:txBody>
          <a:bodyPr/>
          <a:lstStyle/>
          <a:p>
            <a:r>
              <a:rPr lang="es-MX" dirty="0" smtClean="0"/>
              <a:t>HISTORIA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628800"/>
            <a:ext cx="7416824" cy="4608512"/>
          </a:xfrm>
        </p:spPr>
        <p:txBody>
          <a:bodyPr>
            <a:noAutofit/>
          </a:bodyPr>
          <a:lstStyle/>
          <a:p>
            <a:r>
              <a:rPr lang="es-MX" sz="2800" dirty="0"/>
              <a:t>SIMAPRO fue desarrollado originalmente por el profesor </a:t>
            </a:r>
            <a:r>
              <a:rPr lang="es-MX" sz="2800" dirty="0" err="1"/>
              <a:t>Pritchard</a:t>
            </a:r>
            <a:r>
              <a:rPr lang="es-MX" sz="2800" dirty="0"/>
              <a:t>, de la Universidad de Texas, en los años ochenta, con el nombre en inglés </a:t>
            </a:r>
            <a:r>
              <a:rPr lang="es-MX" sz="2800" dirty="0" err="1"/>
              <a:t>Promes</a:t>
            </a:r>
            <a:r>
              <a:rPr lang="es-MX" sz="2800" dirty="0"/>
              <a:t>. Como antecedentes conceptuales, PROMES se basa en la teoría de la motivación presentada por </a:t>
            </a:r>
            <a:r>
              <a:rPr lang="es-MX" sz="2800" dirty="0" err="1"/>
              <a:t>Naylor</a:t>
            </a:r>
            <a:r>
              <a:rPr lang="es-MX" sz="2800" dirty="0"/>
              <a:t>, </a:t>
            </a:r>
            <a:r>
              <a:rPr lang="es-MX" sz="2800" dirty="0" err="1"/>
              <a:t>Pritchard</a:t>
            </a:r>
            <a:r>
              <a:rPr lang="es-MX" sz="2800" dirty="0"/>
              <a:t> y </a:t>
            </a:r>
            <a:r>
              <a:rPr lang="es-MX" sz="2800" dirty="0" err="1"/>
              <a:t>Ilgen</a:t>
            </a:r>
            <a:r>
              <a:rPr lang="es-MX" sz="2800" dirty="0"/>
              <a:t> (1980</a:t>
            </a:r>
            <a:r>
              <a:rPr lang="es-MX" sz="2800" dirty="0" smtClean="0"/>
              <a:t>).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32289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HISTORIA EN MEXICO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424206"/>
            <a:ext cx="7344816" cy="4464495"/>
          </a:xfrm>
        </p:spPr>
        <p:txBody>
          <a:bodyPr>
            <a:normAutofit lnSpcReduction="10000"/>
          </a:bodyPr>
          <a:lstStyle/>
          <a:p>
            <a:r>
              <a:rPr lang="es-MX" sz="3200" dirty="0"/>
              <a:t>En 1995 llegó a México a través de un convenio con la Universidad de </a:t>
            </a:r>
            <a:r>
              <a:rPr lang="es-MX" sz="3200" dirty="0" err="1"/>
              <a:t>Tilburg</a:t>
            </a:r>
            <a:r>
              <a:rPr lang="es-MX" sz="3200" dirty="0"/>
              <a:t> (Holanda) y la Oficina de la OIT de México. Se adaptó y se aplicó a modo de prueba en una empresa del sector azucarero. Se fue extendiendo en ese sector, y en el año 2005 había 17 empresas de esa rama que lo estaban aplicando</a:t>
            </a:r>
            <a:r>
              <a:rPr lang="es-MX" dirty="0"/>
              <a:t>.</a:t>
            </a:r>
          </a:p>
          <a:p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953000"/>
            <a:ext cx="190500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193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PAISES DONDE SE ENCUENTRA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268760"/>
            <a:ext cx="7488832" cy="4032449"/>
          </a:xfrm>
        </p:spPr>
        <p:txBody>
          <a:bodyPr>
            <a:normAutofit/>
          </a:bodyPr>
          <a:lstStyle/>
          <a:p>
            <a:pPr hangingPunct="0"/>
            <a:r>
              <a:rPr lang="es-MX" sz="3200" dirty="0"/>
              <a:t>En Chile: en los sectores frutícola exportador, vitivinícola, minería, ladrillos.</a:t>
            </a:r>
          </a:p>
          <a:p>
            <a:pPr hangingPunct="0"/>
            <a:r>
              <a:rPr lang="es-MX" sz="3200" dirty="0"/>
              <a:t>En Cuba: en el sector azucarero.</a:t>
            </a:r>
          </a:p>
          <a:p>
            <a:pPr hangingPunct="0"/>
            <a:r>
              <a:rPr lang="es-MX" sz="3200" dirty="0"/>
              <a:t>En México: en los sectores azucarero, turismo y autopartes.</a:t>
            </a:r>
          </a:p>
          <a:p>
            <a:pPr hangingPunct="0"/>
            <a:r>
              <a:rPr lang="es-MX" sz="3200" dirty="0"/>
              <a:t>En República Dominicana: en los sectores azucarero, turismo, confección.</a:t>
            </a:r>
          </a:p>
          <a:p>
            <a:endParaRPr lang="es-MX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452" y="4941168"/>
            <a:ext cx="3182548" cy="177591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92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¿</a:t>
            </a:r>
            <a:r>
              <a:rPr lang="en-US" dirty="0" smtClean="0"/>
              <a:t>QUE ES?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772816"/>
            <a:ext cx="6687845" cy="4248471"/>
          </a:xfrm>
        </p:spPr>
        <p:txBody>
          <a:bodyPr/>
          <a:lstStyle/>
          <a:p>
            <a:r>
              <a:rPr lang="es-MX" dirty="0">
                <a:latin typeface="Calibri"/>
                <a:ea typeface="Times New Roman"/>
                <a:cs typeface="Times New Roman"/>
              </a:rPr>
              <a:t>(Sistema Integral de Medición y Avance de la </a:t>
            </a:r>
            <a:r>
              <a:rPr lang="es-MX" dirty="0" smtClean="0">
                <a:latin typeface="Calibri"/>
                <a:ea typeface="Times New Roman"/>
                <a:cs typeface="Times New Roman"/>
              </a:rPr>
              <a:t>Productividad </a:t>
            </a:r>
            <a:r>
              <a:rPr lang="es-MX" kern="150" dirty="0" smtClean="0">
                <a:latin typeface="Calibri"/>
                <a:ea typeface="Times New Roman"/>
                <a:cs typeface="Times New Roman"/>
              </a:rPr>
              <a:t>y es un </a:t>
            </a:r>
            <a:r>
              <a:rPr lang="es-MX" kern="150" dirty="0">
                <a:latin typeface="Calibri"/>
                <a:ea typeface="Times New Roman"/>
                <a:cs typeface="Times New Roman"/>
              </a:rPr>
              <a:t>programa de la OIT (Organización Internacional del Trabajo); </a:t>
            </a:r>
            <a:endParaRPr lang="es-MX" dirty="0" smtClean="0">
              <a:latin typeface="Calibri"/>
              <a:ea typeface="Times New Roman"/>
              <a:cs typeface="Times New Roman"/>
            </a:endParaRPr>
          </a:p>
          <a:p>
            <a:r>
              <a:rPr lang="es-MX" dirty="0">
                <a:latin typeface="Calibri"/>
                <a:ea typeface="Times New Roman"/>
                <a:cs typeface="Times New Roman"/>
              </a:rPr>
              <a:t>E</a:t>
            </a:r>
            <a:r>
              <a:rPr lang="es-MX" dirty="0" smtClean="0">
                <a:latin typeface="Calibri"/>
                <a:ea typeface="Times New Roman"/>
                <a:cs typeface="Times New Roman"/>
              </a:rPr>
              <a:t>s </a:t>
            </a:r>
            <a:r>
              <a:rPr lang="es-MX" dirty="0">
                <a:latin typeface="Calibri"/>
                <a:ea typeface="Times New Roman"/>
                <a:cs typeface="Times New Roman"/>
              </a:rPr>
              <a:t>un sistema de manejo de mejoras, el cual tiene el objetivo de mejorar la productividad con base en el Dialogo social y el trabajo decente</a:t>
            </a:r>
            <a:r>
              <a:rPr lang="es-MX" dirty="0" smtClean="0">
                <a:latin typeface="Calibri"/>
                <a:ea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AutoShape 2" descr="Resultado de imagen para LOGO DE LA SIMAPRO"/>
          <p:cNvSpPr>
            <a:spLocks noChangeAspect="1" noChangeArrowheads="1"/>
          </p:cNvSpPr>
          <p:nvPr/>
        </p:nvSpPr>
        <p:spPr bwMode="auto">
          <a:xfrm>
            <a:off x="155575" y="-541338"/>
            <a:ext cx="1838325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 descr="Resultado de imagen para LOGO DE LA SIMAPRO"/>
          <p:cNvSpPr>
            <a:spLocks noChangeAspect="1" noChangeArrowheads="1"/>
          </p:cNvSpPr>
          <p:nvPr/>
        </p:nvSpPr>
        <p:spPr bwMode="auto">
          <a:xfrm>
            <a:off x="307975" y="-388938"/>
            <a:ext cx="1838325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5400"/>
            <a:ext cx="3168352" cy="19497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14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620688"/>
            <a:ext cx="6965245" cy="1202485"/>
          </a:xfrm>
        </p:spPr>
        <p:txBody>
          <a:bodyPr/>
          <a:lstStyle/>
          <a:p>
            <a:r>
              <a:rPr lang="es-MX" dirty="0" smtClean="0"/>
              <a:t>FINALIDAD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844824"/>
            <a:ext cx="7344816" cy="4536504"/>
          </a:xfrm>
        </p:spPr>
        <p:txBody>
          <a:bodyPr>
            <a:normAutofit/>
          </a:bodyPr>
          <a:lstStyle/>
          <a:p>
            <a:pPr hangingPunct="0">
              <a:spcAft>
                <a:spcPts val="0"/>
              </a:spcAft>
            </a:pPr>
            <a:r>
              <a:rPr lang="es-MX" sz="2600" kern="150" dirty="0">
                <a:latin typeface="Calibri"/>
                <a:ea typeface="Times New Roman"/>
                <a:cs typeface="Times New Roman"/>
              </a:rPr>
              <a:t>P</a:t>
            </a:r>
            <a:r>
              <a:rPr lang="es-MX" sz="2600" kern="150" dirty="0" smtClean="0">
                <a:latin typeface="Calibri"/>
                <a:ea typeface="Times New Roman"/>
                <a:cs typeface="Times New Roman"/>
              </a:rPr>
              <a:t>retende </a:t>
            </a:r>
            <a:r>
              <a:rPr lang="es-MX" sz="2600" kern="150" dirty="0">
                <a:latin typeface="Calibri"/>
                <a:ea typeface="Times New Roman"/>
                <a:cs typeface="Times New Roman"/>
              </a:rPr>
              <a:t>la sostenibilidad de las organizaciones a partir de su personal. </a:t>
            </a:r>
            <a:endParaRPr lang="es-MX" sz="2600" kern="150" dirty="0" smtClean="0">
              <a:latin typeface="Calibri"/>
              <a:ea typeface="Times New Roman"/>
              <a:cs typeface="Times New Roman"/>
            </a:endParaRPr>
          </a:p>
          <a:p>
            <a:pPr hangingPunct="0">
              <a:spcAft>
                <a:spcPts val="0"/>
              </a:spcAft>
            </a:pPr>
            <a:r>
              <a:rPr lang="es-MX" sz="2600" kern="150" dirty="0" smtClean="0">
                <a:latin typeface="Calibri"/>
                <a:ea typeface="Times New Roman"/>
                <a:cs typeface="Times New Roman"/>
              </a:rPr>
              <a:t>Están </a:t>
            </a:r>
            <a:r>
              <a:rPr lang="es-MX" sz="2600" kern="150" dirty="0">
                <a:latin typeface="Calibri"/>
                <a:ea typeface="Times New Roman"/>
                <a:cs typeface="Times New Roman"/>
              </a:rPr>
              <a:t>orientadas a la mejora económica, social y ambiental partiendo del dialogo social, el aprendizaje permanente en red y la medición de resultados</a:t>
            </a:r>
            <a:r>
              <a:rPr lang="es-MX" sz="2600" kern="150" dirty="0" smtClean="0">
                <a:latin typeface="Calibri"/>
                <a:ea typeface="Times New Roman"/>
                <a:cs typeface="Times New Roman"/>
              </a:rPr>
              <a:t>. </a:t>
            </a:r>
            <a:r>
              <a:rPr lang="es-MX" sz="2600" kern="150" dirty="0">
                <a:latin typeface="Calibri"/>
                <a:ea typeface="Times New Roman"/>
                <a:cs typeface="Times New Roman"/>
              </a:rPr>
              <a:t> 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293097"/>
            <a:ext cx="2350592" cy="23505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916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63040" y="1484784"/>
            <a:ext cx="6196405" cy="4238285"/>
          </a:xfrm>
        </p:spPr>
        <p:txBody>
          <a:bodyPr>
            <a:normAutofit fontScale="92500" lnSpcReduction="20000"/>
          </a:bodyPr>
          <a:lstStyle/>
          <a:p>
            <a:pPr hangingPunct="0">
              <a:spcAft>
                <a:spcPts val="0"/>
              </a:spcAft>
            </a:pPr>
            <a:r>
              <a:rPr lang="es-MX" kern="150" dirty="0">
                <a:latin typeface="Calibri"/>
                <a:ea typeface="Times New Roman"/>
                <a:cs typeface="Times New Roman"/>
              </a:rPr>
              <a:t>La SIMAPRO concreta uno de los tres pilares del programa de empresas sostenibles de la OIT; el de generar lugares de trabajo sostenibles y responsables.</a:t>
            </a:r>
          </a:p>
          <a:p>
            <a:pPr marL="0" indent="0" hangingPunct="0">
              <a:spcAft>
                <a:spcPts val="0"/>
              </a:spcAft>
              <a:buNone/>
            </a:pPr>
            <a:r>
              <a:rPr lang="es-MX" kern="150" dirty="0">
                <a:latin typeface="Calibri"/>
                <a:ea typeface="Times New Roman"/>
                <a:cs typeface="Times New Roman"/>
              </a:rPr>
              <a:t> </a:t>
            </a:r>
          </a:p>
          <a:p>
            <a:pPr hangingPunct="0">
              <a:spcAft>
                <a:spcPts val="0"/>
              </a:spcAft>
            </a:pPr>
            <a:r>
              <a:rPr lang="es-MX" kern="150" dirty="0">
                <a:latin typeface="Calibri"/>
                <a:ea typeface="Times New Roman"/>
                <a:cs typeface="Times New Roman"/>
              </a:rPr>
              <a:t>Este sistema integral es aplicado principalmente en América Latina ya que la productividad en general es aproximada al 50% o 60%.</a:t>
            </a:r>
          </a:p>
          <a:p>
            <a:pPr hangingPunct="0">
              <a:spcAft>
                <a:spcPts val="0"/>
              </a:spcAft>
            </a:pPr>
            <a:endParaRPr lang="es-MX" kern="150" dirty="0">
              <a:latin typeface="Calibri"/>
              <a:ea typeface="Times New Roman"/>
              <a:cs typeface="Times New Roman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56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PROPOSITO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37234" y="1295807"/>
            <a:ext cx="7335917" cy="4334079"/>
          </a:xfrm>
        </p:spPr>
        <p:txBody>
          <a:bodyPr>
            <a:normAutofit/>
          </a:bodyPr>
          <a:lstStyle/>
          <a:p>
            <a:r>
              <a:rPr lang="es-MX" sz="3600" dirty="0"/>
              <a:t>El propósito de SIMAPRO es mejorar la eficiencia, calidad y condiciones de  trabajo en las organizaciones, a través del involucramiento y compromiso del personal operario, mandos medios y gerencia.</a:t>
            </a:r>
          </a:p>
          <a:p>
            <a:endParaRPr lang="es-MX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725144"/>
            <a:ext cx="2864942" cy="18383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525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65245" cy="1202485"/>
          </a:xfrm>
        </p:spPr>
        <p:txBody>
          <a:bodyPr/>
          <a:lstStyle/>
          <a:p>
            <a:r>
              <a:rPr lang="es-MX" dirty="0" smtClean="0"/>
              <a:t>BENEFICIOS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628800"/>
            <a:ext cx="7632848" cy="4464495"/>
          </a:xfrm>
        </p:spPr>
        <p:txBody>
          <a:bodyPr>
            <a:noAutofit/>
          </a:bodyPr>
          <a:lstStyle/>
          <a:p>
            <a:pPr hangingPunct="0"/>
            <a:r>
              <a:rPr lang="es-MX" sz="2800" dirty="0"/>
              <a:t>Ayuda a cambiar la cultura de trabajo.</a:t>
            </a:r>
          </a:p>
          <a:p>
            <a:pPr hangingPunct="0"/>
            <a:r>
              <a:rPr lang="es-MX" sz="2800" dirty="0"/>
              <a:t>Ayuda a uniformar criterios de operación entre todo el personal.</a:t>
            </a:r>
          </a:p>
          <a:p>
            <a:pPr hangingPunct="0"/>
            <a:r>
              <a:rPr lang="es-MX" sz="2800" dirty="0"/>
              <a:t>Facilita el involucramiento en proyectos de cambio organizacional y de calidad.</a:t>
            </a:r>
          </a:p>
          <a:p>
            <a:pPr hangingPunct="0"/>
            <a:r>
              <a:rPr lang="es-MX" sz="2800" dirty="0"/>
              <a:t>Contribuye a la administración del desempeño en la organización.</a:t>
            </a:r>
          </a:p>
          <a:p>
            <a:pPr hangingPunct="0"/>
            <a:r>
              <a:rPr lang="es-MX" sz="2800" dirty="0"/>
              <a:t>Permite la planeación de cápsulas de capacitación en función de las competencias a desarrollar.</a:t>
            </a:r>
          </a:p>
          <a:p>
            <a:pPr marL="0" indent="0">
              <a:buNone/>
            </a:pP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29050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</TotalTime>
  <Words>567</Words>
  <Application>Microsoft Office PowerPoint</Application>
  <PresentationFormat>Presentación en pantalla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Aharoni</vt:lpstr>
      <vt:lpstr>Calibri</vt:lpstr>
      <vt:lpstr>Gill Sans MT</vt:lpstr>
      <vt:lpstr>Times New Roman</vt:lpstr>
      <vt:lpstr>Verdana</vt:lpstr>
      <vt:lpstr>Wingdings 2</vt:lpstr>
      <vt:lpstr>Solsticio</vt:lpstr>
      <vt:lpstr>SIMAPRO</vt:lpstr>
      <vt:lpstr>HISTORIA</vt:lpstr>
      <vt:lpstr>HISTORIA EN MEXICO</vt:lpstr>
      <vt:lpstr>PAISES DONDE SE ENCUENTRA</vt:lpstr>
      <vt:lpstr>¿QUE ES?</vt:lpstr>
      <vt:lpstr>FINALIDAD</vt:lpstr>
      <vt:lpstr>Presentación de PowerPoint</vt:lpstr>
      <vt:lpstr>PROPOSITO</vt:lpstr>
      <vt:lpstr>BENEFICIOS</vt:lpstr>
      <vt:lpstr>FILOSOFIAS</vt:lpstr>
      <vt:lpstr>Presentación de PowerPoint</vt:lpstr>
      <vt:lpstr>CARACTERISTICAS</vt:lpstr>
      <vt:lpstr>ETAPAS BASICAS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SIMAPRO</dc:title>
  <dc:creator>Itzel Anchondo</dc:creator>
  <cp:lastModifiedBy>Salon 95</cp:lastModifiedBy>
  <cp:revision>5</cp:revision>
  <dcterms:created xsi:type="dcterms:W3CDTF">2014-09-29T22:39:49Z</dcterms:created>
  <dcterms:modified xsi:type="dcterms:W3CDTF">2014-09-30T14:46:11Z</dcterms:modified>
</cp:coreProperties>
</file>