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1"/>
  </p:notesMasterIdLst>
  <p:sldIdLst>
    <p:sldId id="256" r:id="rId2"/>
    <p:sldId id="257" r:id="rId3"/>
    <p:sldId id="266" r:id="rId4"/>
    <p:sldId id="259" r:id="rId5"/>
    <p:sldId id="260" r:id="rId6"/>
    <p:sldId id="265" r:id="rId7"/>
    <p:sldId id="261" r:id="rId8"/>
    <p:sldId id="262" r:id="rId9"/>
    <p:sldId id="263"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F32958-1CE2-43F9-94F4-197D236233D3}" type="datetimeFigureOut">
              <a:rPr lang="es-ES" smtClean="0"/>
              <a:pPr/>
              <a:t>09/09/2014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159063-FB32-457C-979F-132A2D1F4655}"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F159063-FB32-457C-979F-132A2D1F4655}" type="slidenum">
              <a:rPr lang="es-ES" smtClean="0"/>
              <a:pPr/>
              <a:t>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87C89396-EA49-4498-8E34-B786011A17D1}" type="datetimeFigureOut">
              <a:rPr lang="es-ES" smtClean="0"/>
              <a:pPr/>
              <a:t>09/09/2014</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C01CC10B-98A1-4C92-9A0C-2216FB920AD1}"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7C89396-EA49-4498-8E34-B786011A17D1}" type="datetimeFigureOut">
              <a:rPr lang="es-ES" smtClean="0"/>
              <a:pPr/>
              <a:t>09/09/2014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01CC10B-98A1-4C92-9A0C-2216FB920AD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7C89396-EA49-4498-8E34-B786011A17D1}" type="datetimeFigureOut">
              <a:rPr lang="es-ES" smtClean="0"/>
              <a:pPr/>
              <a:t>09/09/2014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01CC10B-98A1-4C92-9A0C-2216FB920AD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7C89396-EA49-4498-8E34-B786011A17D1}" type="datetimeFigureOut">
              <a:rPr lang="es-ES" smtClean="0"/>
              <a:pPr/>
              <a:t>09/09/2014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01CC10B-98A1-4C92-9A0C-2216FB920AD1}"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7C89396-EA49-4498-8E34-B786011A17D1}" type="datetimeFigureOut">
              <a:rPr lang="es-ES" smtClean="0"/>
              <a:pPr/>
              <a:t>09/09/2014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01CC10B-98A1-4C92-9A0C-2216FB920AD1}"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7C89396-EA49-4498-8E34-B786011A17D1}" type="datetimeFigureOut">
              <a:rPr lang="es-ES" smtClean="0"/>
              <a:pPr/>
              <a:t>09/09/2014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C01CC10B-98A1-4C92-9A0C-2216FB920AD1}"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7C89396-EA49-4498-8E34-B786011A17D1}" type="datetimeFigureOut">
              <a:rPr lang="es-ES" smtClean="0"/>
              <a:pPr/>
              <a:t>09/09/2014</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C01CC10B-98A1-4C92-9A0C-2216FB920AD1}"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87C89396-EA49-4498-8E34-B786011A17D1}" type="datetimeFigureOut">
              <a:rPr lang="es-ES" smtClean="0"/>
              <a:pPr/>
              <a:t>09/09/2014</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C01CC10B-98A1-4C92-9A0C-2216FB920AD1}"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87C89396-EA49-4498-8E34-B786011A17D1}" type="datetimeFigureOut">
              <a:rPr lang="es-ES" smtClean="0"/>
              <a:pPr/>
              <a:t>09/09/2014</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C01CC10B-98A1-4C92-9A0C-2216FB920AD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87C89396-EA49-4498-8E34-B786011A17D1}" type="datetimeFigureOut">
              <a:rPr lang="es-ES" smtClean="0"/>
              <a:pPr/>
              <a:t>09/09/2014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C01CC10B-98A1-4C92-9A0C-2216FB920AD1}"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87C89396-EA49-4498-8E34-B786011A17D1}" type="datetimeFigureOut">
              <a:rPr lang="es-ES" smtClean="0"/>
              <a:pPr/>
              <a:t>09/09/2014</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C01CC10B-98A1-4C92-9A0C-2216FB920AD1}"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C89396-EA49-4498-8E34-B786011A17D1}" type="datetimeFigureOut">
              <a:rPr lang="es-ES" smtClean="0"/>
              <a:pPr/>
              <a:t>09/09/2014</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1CC10B-98A1-4C92-9A0C-2216FB920AD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79712" y="0"/>
            <a:ext cx="7329292" cy="2808312"/>
          </a:xfrm>
        </p:spPr>
        <p:txBody>
          <a:bodyPr>
            <a:normAutofit/>
          </a:bodyPr>
          <a:lstStyle/>
          <a:p>
            <a:pPr algn="ctr"/>
            <a:r>
              <a:rPr lang="es-MX" sz="4800" dirty="0" smtClean="0">
                <a:solidFill>
                  <a:srgbClr val="00B0F0"/>
                </a:solidFill>
                <a:latin typeface="Aharoni" pitchFamily="2" charset="-79"/>
                <a:cs typeface="Aharoni" pitchFamily="2" charset="-79"/>
              </a:rPr>
              <a:t>METODO DE INVESTIGACION DE CAMPO</a:t>
            </a:r>
            <a:endParaRPr lang="es-ES" sz="4800" dirty="0">
              <a:solidFill>
                <a:srgbClr val="00B0F0"/>
              </a:solidFill>
              <a:latin typeface="Aharoni" pitchFamily="2" charset="-79"/>
              <a:cs typeface="Aharoni" pitchFamily="2" charset="-79"/>
            </a:endParaRPr>
          </a:p>
        </p:txBody>
      </p:sp>
      <p:sp>
        <p:nvSpPr>
          <p:cNvPr id="4" name="3 CuadroTexto"/>
          <p:cNvSpPr txBox="1"/>
          <p:nvPr/>
        </p:nvSpPr>
        <p:spPr>
          <a:xfrm>
            <a:off x="1187624" y="5733256"/>
            <a:ext cx="3286148" cy="400110"/>
          </a:xfrm>
          <a:prstGeom prst="rect">
            <a:avLst/>
          </a:prstGeom>
          <a:noFill/>
        </p:spPr>
        <p:txBody>
          <a:bodyPr wrap="square" rtlCol="0">
            <a:spAutoFit/>
          </a:bodyPr>
          <a:lstStyle/>
          <a:p>
            <a:pPr algn="ctr"/>
            <a:r>
              <a:rPr lang="es-ES" sz="2000" dirty="0" smtClean="0">
                <a:latin typeface="Berlin Sans FB Demi" pitchFamily="34" charset="0"/>
              </a:rPr>
              <a:t>Alan Cruz Mendoza 272496</a:t>
            </a:r>
            <a:endParaRPr lang="es-ES" sz="2000" dirty="0">
              <a:latin typeface="Berlin Sans FB Demi" pitchFamily="34" charset="0"/>
            </a:endParaRPr>
          </a:p>
        </p:txBody>
      </p:sp>
      <p:pic>
        <p:nvPicPr>
          <p:cNvPr id="22530" name="Picture 2" descr="http://upload.wikimedia.org/wikipedia/commons/b/b7/LogoFCA.png"/>
          <p:cNvPicPr>
            <a:picLocks noChangeAspect="1" noChangeArrowheads="1"/>
          </p:cNvPicPr>
          <p:nvPr/>
        </p:nvPicPr>
        <p:blipFill>
          <a:blip r:embed="rId2" cstate="print"/>
          <a:srcRect/>
          <a:stretch>
            <a:fillRect/>
          </a:stretch>
        </p:blipFill>
        <p:spPr bwMode="auto">
          <a:xfrm>
            <a:off x="899592" y="476672"/>
            <a:ext cx="1368152" cy="1860432"/>
          </a:xfrm>
          <a:prstGeom prst="rect">
            <a:avLst/>
          </a:prstGeom>
          <a:noFill/>
        </p:spPr>
      </p:pic>
      <p:pic>
        <p:nvPicPr>
          <p:cNvPr id="22532" name="Picture 4" descr="http://runrun.es/wp-content/uploads/2012/10/sociedad.jpg"/>
          <p:cNvPicPr>
            <a:picLocks noChangeAspect="1" noChangeArrowheads="1"/>
          </p:cNvPicPr>
          <p:nvPr/>
        </p:nvPicPr>
        <p:blipFill>
          <a:blip r:embed="rId3" cstate="print"/>
          <a:srcRect l="3479" t="6646" r="4336" b="13599"/>
          <a:stretch>
            <a:fillRect/>
          </a:stretch>
        </p:blipFill>
        <p:spPr bwMode="auto">
          <a:xfrm>
            <a:off x="4139952" y="2996952"/>
            <a:ext cx="2880320" cy="1956444"/>
          </a:xfrm>
          <a:prstGeom prst="rect">
            <a:avLst/>
          </a:prstGeom>
          <a:noFill/>
          <a:ln>
            <a:solidFill>
              <a:schemeClr val="bg1"/>
            </a:solidFill>
          </a:ln>
          <a:effectLst>
            <a:softEdge rad="63500"/>
          </a:effectLst>
        </p:spPr>
      </p:pic>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2.bp.blogspot.com/-wObY8QQCNWM/UVyX77FuWGI/AAAAAAAAEU8/lPXqxQjrUug/s1600/investigacion.jpg"/>
          <p:cNvPicPr>
            <a:picLocks noChangeAspect="1" noChangeArrowheads="1"/>
          </p:cNvPicPr>
          <p:nvPr/>
        </p:nvPicPr>
        <p:blipFill>
          <a:blip r:embed="rId2" cstate="print"/>
          <a:srcRect/>
          <a:stretch>
            <a:fillRect/>
          </a:stretch>
        </p:blipFill>
        <p:spPr bwMode="auto">
          <a:xfrm>
            <a:off x="4572000" y="3789040"/>
            <a:ext cx="3888432" cy="2328042"/>
          </a:xfrm>
          <a:prstGeom prst="rect">
            <a:avLst/>
          </a:prstGeom>
          <a:noFill/>
        </p:spPr>
      </p:pic>
      <p:sp>
        <p:nvSpPr>
          <p:cNvPr id="3" name="2 Marcador de contenido"/>
          <p:cNvSpPr>
            <a:spLocks noGrp="1"/>
          </p:cNvSpPr>
          <p:nvPr>
            <p:ph idx="1"/>
          </p:nvPr>
        </p:nvSpPr>
        <p:spPr>
          <a:xfrm>
            <a:off x="0" y="404664"/>
            <a:ext cx="7239000" cy="4846320"/>
          </a:xfrm>
        </p:spPr>
        <p:txBody>
          <a:bodyPr/>
          <a:lstStyle/>
          <a:p>
            <a:pPr algn="ctr">
              <a:buNone/>
            </a:pPr>
            <a:r>
              <a:rPr lang="es-ES" sz="2800" dirty="0" smtClean="0">
                <a:latin typeface="Baskerville Old Face" pitchFamily="18" charset="0"/>
              </a:rPr>
              <a:t>Este tipo de investigación se apoya en informaciones que provienen entre otras, de entrevistas, cuestionarios, encuestas y observaciones. Como es compatible desarrollar este tipo de investigación junto a la investigación de carácter documental, se recomienda que primero se consulten las fuentes de la de carácter documental, a fin de evitar una duplicidad de trabajos. </a:t>
            </a:r>
          </a:p>
          <a:p>
            <a:endParaRPr lang="es-ES" dirty="0">
              <a:solidFill>
                <a:schemeClr val="bg1">
                  <a:lumMod val="95000"/>
                  <a:lumOff val="5000"/>
                </a:schemeClr>
              </a:solidFill>
              <a:latin typeface="Baskerville Old Face" pitchFamily="18"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http://4.bp.blogspot.com/-O8XFugKkFLI/UMFY8LkypaI/AAAAAAAAAGA/zOBHzyNzzSw/s400/mry.bmp"/>
          <p:cNvPicPr>
            <a:picLocks noChangeAspect="1" noChangeArrowheads="1"/>
          </p:cNvPicPr>
          <p:nvPr/>
        </p:nvPicPr>
        <p:blipFill>
          <a:blip r:embed="rId2" cstate="print"/>
          <a:srcRect/>
          <a:stretch>
            <a:fillRect/>
          </a:stretch>
        </p:blipFill>
        <p:spPr bwMode="auto">
          <a:xfrm>
            <a:off x="1691680" y="2132856"/>
            <a:ext cx="5751288" cy="3600400"/>
          </a:xfrm>
          <a:prstGeom prst="rect">
            <a:avLst/>
          </a:prstGeom>
          <a:noFill/>
        </p:spPr>
      </p:pic>
      <p:pic>
        <p:nvPicPr>
          <p:cNvPr id="61446" name="Picture 6" descr="http://2.bp.blogspot.com/__unjyt5wWDM/THkQnPyaC2I/AAAAAAAAABE/14iokJJ7MgA/s320/cientifico+4.jpg"/>
          <p:cNvPicPr>
            <a:picLocks noChangeAspect="1" noChangeArrowheads="1"/>
          </p:cNvPicPr>
          <p:nvPr/>
        </p:nvPicPr>
        <p:blipFill>
          <a:blip r:embed="rId3" cstate="print"/>
          <a:srcRect/>
          <a:stretch>
            <a:fillRect/>
          </a:stretch>
        </p:blipFill>
        <p:spPr bwMode="auto">
          <a:xfrm>
            <a:off x="6228184" y="908720"/>
            <a:ext cx="2305050" cy="1981201"/>
          </a:xfrm>
          <a:prstGeom prst="rect">
            <a:avLst/>
          </a:prstGeom>
          <a:noFill/>
        </p:spPr>
      </p:pic>
      <p:pic>
        <p:nvPicPr>
          <p:cNvPr id="61448" name="Picture 8" descr="http://ec.l.thumbs.canstockphoto.com/canstock14508709.jpg"/>
          <p:cNvPicPr>
            <a:picLocks noChangeAspect="1" noChangeArrowheads="1"/>
          </p:cNvPicPr>
          <p:nvPr/>
        </p:nvPicPr>
        <p:blipFill>
          <a:blip r:embed="rId4" cstate="print"/>
          <a:srcRect/>
          <a:stretch>
            <a:fillRect/>
          </a:stretch>
        </p:blipFill>
        <p:spPr bwMode="auto">
          <a:xfrm>
            <a:off x="1187624" y="836712"/>
            <a:ext cx="1656184" cy="21233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1446"/>
                                        </p:tgtEl>
                                        <p:attrNameLst>
                                          <p:attrName>style.visibility</p:attrName>
                                        </p:attrNameLst>
                                      </p:cBhvr>
                                      <p:to>
                                        <p:strVal val="visible"/>
                                      </p:to>
                                    </p:set>
                                    <p:animEffect transition="in" filter="wipe(down)">
                                      <p:cBhvr>
                                        <p:cTn id="7" dur="580">
                                          <p:stCondLst>
                                            <p:cond delay="0"/>
                                          </p:stCondLst>
                                        </p:cTn>
                                        <p:tgtEl>
                                          <p:spTgt spid="61446"/>
                                        </p:tgtEl>
                                      </p:cBhvr>
                                    </p:animEffect>
                                    <p:anim calcmode="lin" valueType="num">
                                      <p:cBhvr>
                                        <p:cTn id="8" dur="1822" tmFilter="0,0; 0.14,0.36; 0.43,0.73; 0.71,0.91; 1.0,1.0">
                                          <p:stCondLst>
                                            <p:cond delay="0"/>
                                          </p:stCondLst>
                                        </p:cTn>
                                        <p:tgtEl>
                                          <p:spTgt spid="6144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144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144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144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1446"/>
                                        </p:tgtEl>
                                        <p:attrNameLst>
                                          <p:attrName>ppt_y</p:attrName>
                                        </p:attrNameLst>
                                      </p:cBhvr>
                                      <p:tavLst>
                                        <p:tav tm="0" fmla="#ppt_y-sin(pi*$)/81">
                                          <p:val>
                                            <p:fltVal val="0"/>
                                          </p:val>
                                        </p:tav>
                                        <p:tav tm="100000">
                                          <p:val>
                                            <p:fltVal val="1"/>
                                          </p:val>
                                        </p:tav>
                                      </p:tavLst>
                                    </p:anim>
                                    <p:animScale>
                                      <p:cBhvr>
                                        <p:cTn id="13" dur="26">
                                          <p:stCondLst>
                                            <p:cond delay="650"/>
                                          </p:stCondLst>
                                        </p:cTn>
                                        <p:tgtEl>
                                          <p:spTgt spid="61446"/>
                                        </p:tgtEl>
                                      </p:cBhvr>
                                      <p:to x="100000" y="60000"/>
                                    </p:animScale>
                                    <p:animScale>
                                      <p:cBhvr>
                                        <p:cTn id="14" dur="166" decel="50000">
                                          <p:stCondLst>
                                            <p:cond delay="676"/>
                                          </p:stCondLst>
                                        </p:cTn>
                                        <p:tgtEl>
                                          <p:spTgt spid="61446"/>
                                        </p:tgtEl>
                                      </p:cBhvr>
                                      <p:to x="100000" y="100000"/>
                                    </p:animScale>
                                    <p:animScale>
                                      <p:cBhvr>
                                        <p:cTn id="15" dur="26">
                                          <p:stCondLst>
                                            <p:cond delay="1312"/>
                                          </p:stCondLst>
                                        </p:cTn>
                                        <p:tgtEl>
                                          <p:spTgt spid="61446"/>
                                        </p:tgtEl>
                                      </p:cBhvr>
                                      <p:to x="100000" y="80000"/>
                                    </p:animScale>
                                    <p:animScale>
                                      <p:cBhvr>
                                        <p:cTn id="16" dur="166" decel="50000">
                                          <p:stCondLst>
                                            <p:cond delay="1338"/>
                                          </p:stCondLst>
                                        </p:cTn>
                                        <p:tgtEl>
                                          <p:spTgt spid="61446"/>
                                        </p:tgtEl>
                                      </p:cBhvr>
                                      <p:to x="100000" y="100000"/>
                                    </p:animScale>
                                    <p:animScale>
                                      <p:cBhvr>
                                        <p:cTn id="17" dur="26">
                                          <p:stCondLst>
                                            <p:cond delay="1642"/>
                                          </p:stCondLst>
                                        </p:cTn>
                                        <p:tgtEl>
                                          <p:spTgt spid="61446"/>
                                        </p:tgtEl>
                                      </p:cBhvr>
                                      <p:to x="100000" y="90000"/>
                                    </p:animScale>
                                    <p:animScale>
                                      <p:cBhvr>
                                        <p:cTn id="18" dur="166" decel="50000">
                                          <p:stCondLst>
                                            <p:cond delay="1668"/>
                                          </p:stCondLst>
                                        </p:cTn>
                                        <p:tgtEl>
                                          <p:spTgt spid="61446"/>
                                        </p:tgtEl>
                                      </p:cBhvr>
                                      <p:to x="100000" y="100000"/>
                                    </p:animScale>
                                    <p:animScale>
                                      <p:cBhvr>
                                        <p:cTn id="19" dur="26">
                                          <p:stCondLst>
                                            <p:cond delay="1808"/>
                                          </p:stCondLst>
                                        </p:cTn>
                                        <p:tgtEl>
                                          <p:spTgt spid="61446"/>
                                        </p:tgtEl>
                                      </p:cBhvr>
                                      <p:to x="100000" y="95000"/>
                                    </p:animScale>
                                    <p:animScale>
                                      <p:cBhvr>
                                        <p:cTn id="20" dur="166" decel="50000">
                                          <p:stCondLst>
                                            <p:cond delay="1834"/>
                                          </p:stCondLst>
                                        </p:cTn>
                                        <p:tgtEl>
                                          <p:spTgt spid="6144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61448"/>
                                        </p:tgtEl>
                                        <p:attrNameLst>
                                          <p:attrName>style.visibility</p:attrName>
                                        </p:attrNameLst>
                                      </p:cBhvr>
                                      <p:to>
                                        <p:strVal val="visible"/>
                                      </p:to>
                                    </p:set>
                                    <p:animEffect transition="in" filter="blinds(horizontal)">
                                      <p:cBhvr>
                                        <p:cTn id="25" dur="500"/>
                                        <p:tgtEl>
                                          <p:spTgt spid="61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683568" y="1340768"/>
            <a:ext cx="8069540" cy="2592288"/>
          </a:xfrm>
        </p:spPr>
        <p:txBody>
          <a:bodyPr>
            <a:normAutofit fontScale="85000" lnSpcReduction="20000"/>
          </a:bodyPr>
          <a:lstStyle/>
          <a:p>
            <a:pPr algn="just">
              <a:buNone/>
            </a:pPr>
            <a:r>
              <a:rPr lang="es-ES" dirty="0" smtClean="0">
                <a:solidFill>
                  <a:schemeClr val="bg1"/>
                </a:solidFill>
                <a:latin typeface="Baskerville Old Face" pitchFamily="18" charset="0"/>
              </a:rPr>
              <a:t>Mediante este método, la evaluación del desempeño la efectúa al superior (jefe), pero con asesoría de un especialista (staff) en evaluación del desempeño. El especialista va a cada una de las secciones para entrevistar a los jefes sobre el desempeño de sus respectivos subordinados. Aunque la evaluación sea responsabilidad de línea de cada jefe, hay un énfasis en la función de staff en asesorar de manera más completa a cada jefe.</a:t>
            </a:r>
          </a:p>
          <a:p>
            <a:endParaRPr lang="es-ES" dirty="0"/>
          </a:p>
        </p:txBody>
      </p:sp>
      <p:sp>
        <p:nvSpPr>
          <p:cNvPr id="2" name="1 Título"/>
          <p:cNvSpPr>
            <a:spLocks noGrp="1"/>
          </p:cNvSpPr>
          <p:nvPr>
            <p:ph type="title"/>
          </p:nvPr>
        </p:nvSpPr>
        <p:spPr>
          <a:xfrm>
            <a:off x="1043608" y="0"/>
            <a:ext cx="7242048" cy="1143000"/>
          </a:xfrm>
        </p:spPr>
        <p:txBody>
          <a:bodyPr/>
          <a:lstStyle/>
          <a:p>
            <a:pPr algn="ctr"/>
            <a:r>
              <a:rPr lang="es-ES" dirty="0" smtClean="0">
                <a:solidFill>
                  <a:srgbClr val="00B050"/>
                </a:solidFill>
                <a:latin typeface="Aharoni" pitchFamily="2" charset="-79"/>
                <a:cs typeface="Aharoni" pitchFamily="2" charset="-79"/>
              </a:rPr>
              <a:t>Características</a:t>
            </a:r>
            <a:endParaRPr lang="es-ES" dirty="0">
              <a:solidFill>
                <a:srgbClr val="00B050"/>
              </a:solidFill>
              <a:latin typeface="Aharoni" pitchFamily="2" charset="-79"/>
              <a:cs typeface="Aharoni" pitchFamily="2" charset="-79"/>
            </a:endParaRPr>
          </a:p>
        </p:txBody>
      </p:sp>
      <p:pic>
        <p:nvPicPr>
          <p:cNvPr id="20486" name="Picture 6" descr="http://image.slidesharecdn.com/organizacionensistemas-131118184117-phpapp01/95/organizacin-linea-y-staff-1-638.jpg?cb=1384821751"/>
          <p:cNvPicPr>
            <a:picLocks noChangeAspect="1" noChangeArrowheads="1"/>
          </p:cNvPicPr>
          <p:nvPr/>
        </p:nvPicPr>
        <p:blipFill>
          <a:blip r:embed="rId2" cstate="print"/>
          <a:srcRect l="7943" t="27078" r="3981"/>
          <a:stretch>
            <a:fillRect/>
          </a:stretch>
        </p:blipFill>
        <p:spPr bwMode="auto">
          <a:xfrm>
            <a:off x="3203848" y="3645024"/>
            <a:ext cx="4032448" cy="2506660"/>
          </a:xfrm>
          <a:prstGeom prst="rect">
            <a:avLst/>
          </a:prstGeom>
          <a:noFill/>
        </p:spPr>
      </p:pic>
    </p:spTree>
  </p:cSld>
  <p:clrMapOvr>
    <a:masterClrMapping/>
  </p:clrMapOvr>
  <p:transition spd="slow">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539552" y="620688"/>
            <a:ext cx="8358246" cy="4500594"/>
          </a:xfrm>
        </p:spPr>
        <p:txBody>
          <a:bodyPr>
            <a:noAutofit/>
          </a:bodyPr>
          <a:lstStyle/>
          <a:p>
            <a:pPr>
              <a:buNone/>
            </a:pPr>
            <a:r>
              <a:rPr lang="es-ES" sz="2000" dirty="0" smtClean="0">
                <a:solidFill>
                  <a:schemeClr val="tx2">
                    <a:lumMod val="90000"/>
                  </a:schemeClr>
                </a:solidFill>
                <a:latin typeface="Baskerville Old Face" pitchFamily="18" charset="0"/>
              </a:rPr>
              <a:t>El especialista en evaluación del desempeño hace una entrevista de evaluación con cada jefe, cumpliendo aproximadamente el siguiente itinerario.</a:t>
            </a:r>
            <a:r>
              <a:rPr lang="es-ES" sz="2000" dirty="0" smtClean="0">
                <a:solidFill>
                  <a:schemeClr val="accent3"/>
                </a:solidFill>
                <a:latin typeface="Baskerville Old Face" pitchFamily="18" charset="0"/>
              </a:rPr>
              <a:t/>
            </a:r>
            <a:br>
              <a:rPr lang="es-ES" sz="2000" dirty="0" smtClean="0">
                <a:solidFill>
                  <a:schemeClr val="accent3"/>
                </a:solidFill>
                <a:latin typeface="Baskerville Old Face" pitchFamily="18" charset="0"/>
              </a:rPr>
            </a:br>
            <a:r>
              <a:rPr lang="es-ES" sz="2000" dirty="0" smtClean="0">
                <a:solidFill>
                  <a:srgbClr val="FF0000"/>
                </a:solidFill>
                <a:latin typeface="Baskerville Old Face" pitchFamily="18" charset="0"/>
              </a:rPr>
              <a:t>a.- Evaluación inicial: </a:t>
            </a:r>
            <a:r>
              <a:rPr lang="es-ES" sz="2000" dirty="0" smtClean="0">
                <a:solidFill>
                  <a:schemeClr val="tx2">
                    <a:lumMod val="90000"/>
                  </a:schemeClr>
                </a:solidFill>
                <a:latin typeface="Baskerville Old Face" pitchFamily="18" charset="0"/>
              </a:rPr>
              <a:t>el desempeño de cada funcionario se evalúa inicialmente en uno de los tres aspectos siguientes:</a:t>
            </a:r>
            <a:br>
              <a:rPr lang="es-ES" sz="2000" dirty="0" smtClean="0">
                <a:solidFill>
                  <a:schemeClr val="tx2">
                    <a:lumMod val="90000"/>
                  </a:schemeClr>
                </a:solidFill>
                <a:latin typeface="Baskerville Old Face" pitchFamily="18" charset="0"/>
              </a:rPr>
            </a:br>
            <a:r>
              <a:rPr lang="es-ES" sz="2000" dirty="0" smtClean="0">
                <a:solidFill>
                  <a:schemeClr val="tx2">
                    <a:lumMod val="90000"/>
                  </a:schemeClr>
                </a:solidFill>
                <a:latin typeface="Baskerville Old Face" pitchFamily="18" charset="0"/>
              </a:rPr>
              <a:t>- Desempeño más que satisfactorio.</a:t>
            </a:r>
            <a:br>
              <a:rPr lang="es-ES" sz="2000" dirty="0" smtClean="0">
                <a:solidFill>
                  <a:schemeClr val="tx2">
                    <a:lumMod val="90000"/>
                  </a:schemeClr>
                </a:solidFill>
                <a:latin typeface="Baskerville Old Face" pitchFamily="18" charset="0"/>
              </a:rPr>
            </a:br>
            <a:r>
              <a:rPr lang="es-ES" sz="2000" dirty="0" smtClean="0">
                <a:solidFill>
                  <a:schemeClr val="tx2">
                    <a:lumMod val="90000"/>
                  </a:schemeClr>
                </a:solidFill>
                <a:latin typeface="Baskerville Old Face" pitchFamily="18" charset="0"/>
              </a:rPr>
              <a:t>- Desempeño satisfactorio.</a:t>
            </a:r>
            <a:br>
              <a:rPr lang="es-ES" sz="2000" dirty="0" smtClean="0">
                <a:solidFill>
                  <a:schemeClr val="tx2">
                    <a:lumMod val="90000"/>
                  </a:schemeClr>
                </a:solidFill>
                <a:latin typeface="Baskerville Old Face" pitchFamily="18" charset="0"/>
              </a:rPr>
            </a:br>
            <a:r>
              <a:rPr lang="es-ES" sz="2000" dirty="0" smtClean="0">
                <a:solidFill>
                  <a:schemeClr val="tx2">
                    <a:lumMod val="90000"/>
                  </a:schemeClr>
                </a:solidFill>
                <a:latin typeface="Baskerville Old Face" pitchFamily="18" charset="0"/>
              </a:rPr>
              <a:t>- Desempeño menos que satisfactorio.</a:t>
            </a:r>
            <a:r>
              <a:rPr lang="es-ES" sz="2000" dirty="0" smtClean="0">
                <a:solidFill>
                  <a:schemeClr val="accent3"/>
                </a:solidFill>
                <a:latin typeface="Baskerville Old Face" pitchFamily="18" charset="0"/>
              </a:rPr>
              <a:t/>
            </a:r>
            <a:br>
              <a:rPr lang="es-ES" sz="2000" dirty="0" smtClean="0">
                <a:solidFill>
                  <a:schemeClr val="accent3"/>
                </a:solidFill>
                <a:latin typeface="Baskerville Old Face" pitchFamily="18" charset="0"/>
              </a:rPr>
            </a:br>
            <a:r>
              <a:rPr lang="es-ES" sz="2000" dirty="0" smtClean="0">
                <a:solidFill>
                  <a:srgbClr val="FF0000"/>
                </a:solidFill>
                <a:latin typeface="Baskerville Old Face" pitchFamily="18" charset="0"/>
              </a:rPr>
              <a:t>b.- Análisis suplementario:</a:t>
            </a:r>
            <a:r>
              <a:rPr lang="es-ES" sz="2000" dirty="0" smtClean="0">
                <a:solidFill>
                  <a:schemeClr val="accent3"/>
                </a:solidFill>
                <a:latin typeface="Baskerville Old Face" pitchFamily="18" charset="0"/>
              </a:rPr>
              <a:t> </a:t>
            </a:r>
            <a:r>
              <a:rPr lang="es-ES" sz="2000" dirty="0" smtClean="0">
                <a:solidFill>
                  <a:schemeClr val="tx2">
                    <a:lumMod val="90000"/>
                  </a:schemeClr>
                </a:solidFill>
                <a:latin typeface="Baskerville Old Face" pitchFamily="18" charset="0"/>
              </a:rPr>
              <a:t>una vez definida la evaluación inicial del desempeño de cada funcionario, ese desempeño pasa a ser evaluado con mayor profundidad a través de preguntas del especialista al jefe.</a:t>
            </a:r>
            <a:r>
              <a:rPr lang="es-ES" sz="2000" dirty="0" smtClean="0">
                <a:solidFill>
                  <a:schemeClr val="accent3"/>
                </a:solidFill>
                <a:latin typeface="Baskerville Old Face" pitchFamily="18" charset="0"/>
              </a:rPr>
              <a:t/>
            </a:r>
            <a:br>
              <a:rPr lang="es-ES" sz="2000" dirty="0" smtClean="0">
                <a:solidFill>
                  <a:schemeClr val="accent3"/>
                </a:solidFill>
                <a:latin typeface="Baskerville Old Face" pitchFamily="18" charset="0"/>
              </a:rPr>
            </a:br>
            <a:endParaRPr lang="es-ES" sz="2000" dirty="0">
              <a:solidFill>
                <a:srgbClr val="002060"/>
              </a:solidFill>
              <a:latin typeface="Baskerville Old Face" pitchFamily="18" charset="0"/>
            </a:endParaRPr>
          </a:p>
        </p:txBody>
      </p:sp>
      <p:pic>
        <p:nvPicPr>
          <p:cNvPr id="19460" name="Picture 4" descr="http://gefor.4t.com/casoclinico/fotos/casoclinico1.jpg"/>
          <p:cNvPicPr>
            <a:picLocks noChangeAspect="1" noChangeArrowheads="1"/>
          </p:cNvPicPr>
          <p:nvPr/>
        </p:nvPicPr>
        <p:blipFill>
          <a:blip r:embed="rId2" cstate="print"/>
          <a:srcRect/>
          <a:stretch>
            <a:fillRect/>
          </a:stretch>
        </p:blipFill>
        <p:spPr bwMode="auto">
          <a:xfrm>
            <a:off x="3059832" y="3861048"/>
            <a:ext cx="3200400" cy="2609851"/>
          </a:xfrm>
          <a:prstGeom prst="rect">
            <a:avLst/>
          </a:prstGeom>
          <a:noFill/>
        </p:spPr>
      </p:pic>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amaravalencia.com/es-ES/formacion-valencia/Lists/L_Cursos/Attachments/256/bannercurso.jpg"/>
          <p:cNvPicPr>
            <a:picLocks noChangeAspect="1" noChangeArrowheads="1"/>
          </p:cNvPicPr>
          <p:nvPr/>
        </p:nvPicPr>
        <p:blipFill>
          <a:blip r:embed="rId2" cstate="print"/>
          <a:srcRect/>
          <a:stretch>
            <a:fillRect/>
          </a:stretch>
        </p:blipFill>
        <p:spPr bwMode="auto">
          <a:xfrm>
            <a:off x="3779912" y="1628800"/>
            <a:ext cx="4968552" cy="1820216"/>
          </a:xfrm>
          <a:prstGeom prst="rect">
            <a:avLst/>
          </a:prstGeom>
          <a:noFill/>
        </p:spPr>
      </p:pic>
      <p:sp>
        <p:nvSpPr>
          <p:cNvPr id="3" name="2 Marcador de contenido"/>
          <p:cNvSpPr>
            <a:spLocks noGrp="1"/>
          </p:cNvSpPr>
          <p:nvPr>
            <p:ph idx="1"/>
          </p:nvPr>
        </p:nvSpPr>
        <p:spPr>
          <a:xfrm>
            <a:off x="467544" y="620688"/>
            <a:ext cx="7772400" cy="4572000"/>
          </a:xfrm>
        </p:spPr>
        <p:txBody>
          <a:bodyPr>
            <a:normAutofit/>
          </a:bodyPr>
          <a:lstStyle/>
          <a:p>
            <a:pPr>
              <a:buNone/>
            </a:pPr>
            <a:r>
              <a:rPr lang="es-ES" sz="2400" dirty="0" smtClean="0">
                <a:solidFill>
                  <a:srgbClr val="FF0000"/>
                </a:solidFill>
                <a:latin typeface="Baskerville Old Face" pitchFamily="18" charset="0"/>
              </a:rPr>
              <a:t>c.- Planeamiento: </a:t>
            </a:r>
            <a:r>
              <a:rPr lang="es-ES" sz="2400" dirty="0" smtClean="0">
                <a:solidFill>
                  <a:schemeClr val="tx2">
                    <a:lumMod val="90000"/>
                  </a:schemeClr>
                </a:solidFill>
                <a:latin typeface="Baskerville Old Face" pitchFamily="18" charset="0"/>
              </a:rPr>
              <a:t>una vez analizado el desempeño se elabora un plan de acción, que puede implicar:</a:t>
            </a:r>
            <a:br>
              <a:rPr lang="es-ES" sz="2400" dirty="0" smtClean="0">
                <a:solidFill>
                  <a:schemeClr val="tx2">
                    <a:lumMod val="90000"/>
                  </a:schemeClr>
                </a:solidFill>
                <a:latin typeface="Baskerville Old Face" pitchFamily="18" charset="0"/>
              </a:rPr>
            </a:br>
            <a:r>
              <a:rPr lang="es-ES" sz="2400" dirty="0" smtClean="0">
                <a:solidFill>
                  <a:schemeClr val="tx2">
                    <a:lumMod val="90000"/>
                  </a:schemeClr>
                </a:solidFill>
                <a:latin typeface="Baskerville Old Face" pitchFamily="18" charset="0"/>
              </a:rPr>
              <a:t>- Consejería al funcionario.</a:t>
            </a:r>
            <a:br>
              <a:rPr lang="es-ES" sz="2400" dirty="0" smtClean="0">
                <a:solidFill>
                  <a:schemeClr val="tx2">
                    <a:lumMod val="90000"/>
                  </a:schemeClr>
                </a:solidFill>
                <a:latin typeface="Baskerville Old Face" pitchFamily="18" charset="0"/>
              </a:rPr>
            </a:br>
            <a:r>
              <a:rPr lang="es-ES" sz="2400" dirty="0" smtClean="0">
                <a:solidFill>
                  <a:schemeClr val="tx2">
                    <a:lumMod val="90000"/>
                  </a:schemeClr>
                </a:solidFill>
                <a:latin typeface="Baskerville Old Face" pitchFamily="18" charset="0"/>
              </a:rPr>
              <a:t>- Readaptación del funcionario. </a:t>
            </a:r>
          </a:p>
          <a:p>
            <a:pPr>
              <a:buNone/>
            </a:pPr>
            <a:r>
              <a:rPr lang="es-ES" sz="2400" dirty="0" smtClean="0">
                <a:solidFill>
                  <a:schemeClr val="tx2">
                    <a:lumMod val="90000"/>
                  </a:schemeClr>
                </a:solidFill>
                <a:latin typeface="Baskerville Old Face" pitchFamily="18" charset="0"/>
              </a:rPr>
              <a:t>     - Mantenimiento en el cargo actual. </a:t>
            </a:r>
            <a:br>
              <a:rPr lang="es-ES" sz="2400" dirty="0" smtClean="0">
                <a:solidFill>
                  <a:schemeClr val="tx2">
                    <a:lumMod val="90000"/>
                  </a:schemeClr>
                </a:solidFill>
                <a:latin typeface="Baskerville Old Face" pitchFamily="18" charset="0"/>
              </a:rPr>
            </a:br>
            <a:r>
              <a:rPr lang="es-ES" sz="2400" dirty="0" smtClean="0">
                <a:solidFill>
                  <a:schemeClr val="tx2">
                    <a:lumMod val="90000"/>
                  </a:schemeClr>
                </a:solidFill>
                <a:latin typeface="Baskerville Old Face" pitchFamily="18" charset="0"/>
              </a:rPr>
              <a:t>- Entrenamiento.</a:t>
            </a:r>
            <a:br>
              <a:rPr lang="es-ES" sz="2400" dirty="0" smtClean="0">
                <a:solidFill>
                  <a:schemeClr val="tx2">
                    <a:lumMod val="90000"/>
                  </a:schemeClr>
                </a:solidFill>
                <a:latin typeface="Baskerville Old Face" pitchFamily="18" charset="0"/>
              </a:rPr>
            </a:br>
            <a:r>
              <a:rPr lang="es-ES" sz="2400" dirty="0" smtClean="0">
                <a:solidFill>
                  <a:schemeClr val="tx2">
                    <a:lumMod val="90000"/>
                  </a:schemeClr>
                </a:solidFill>
                <a:latin typeface="Baskerville Old Face" pitchFamily="18" charset="0"/>
              </a:rPr>
              <a:t>- Desvinculación y sustitución.</a:t>
            </a:r>
            <a:br>
              <a:rPr lang="es-ES" sz="2400" dirty="0" smtClean="0">
                <a:solidFill>
                  <a:schemeClr val="tx2">
                    <a:lumMod val="90000"/>
                  </a:schemeClr>
                </a:solidFill>
                <a:latin typeface="Baskerville Old Face" pitchFamily="18" charset="0"/>
              </a:rPr>
            </a:br>
            <a:r>
              <a:rPr lang="es-ES" sz="2400" dirty="0" smtClean="0">
                <a:solidFill>
                  <a:schemeClr val="tx2">
                    <a:lumMod val="90000"/>
                  </a:schemeClr>
                </a:solidFill>
                <a:latin typeface="Baskerville Old Face" pitchFamily="18" charset="0"/>
              </a:rPr>
              <a:t>- Promoción a otro cargo.</a:t>
            </a:r>
            <a:r>
              <a:rPr lang="es-ES" sz="2400" dirty="0" smtClean="0">
                <a:solidFill>
                  <a:schemeClr val="accent3"/>
                </a:solidFill>
                <a:latin typeface="Baskerville Old Face" pitchFamily="18" charset="0"/>
              </a:rPr>
              <a:t/>
            </a:r>
            <a:br>
              <a:rPr lang="es-ES" sz="2400" dirty="0" smtClean="0">
                <a:solidFill>
                  <a:schemeClr val="accent3"/>
                </a:solidFill>
                <a:latin typeface="Baskerville Old Face" pitchFamily="18" charset="0"/>
              </a:rPr>
            </a:br>
            <a:r>
              <a:rPr lang="es-ES" sz="2400" dirty="0" smtClean="0">
                <a:solidFill>
                  <a:srgbClr val="FF0000"/>
                </a:solidFill>
                <a:latin typeface="Baskerville Old Face" pitchFamily="18" charset="0"/>
              </a:rPr>
              <a:t>d.- Seguimiento: </a:t>
            </a:r>
            <a:r>
              <a:rPr lang="es-ES" sz="2400" dirty="0" smtClean="0">
                <a:solidFill>
                  <a:schemeClr val="tx2">
                    <a:lumMod val="90000"/>
                  </a:schemeClr>
                </a:solidFill>
                <a:latin typeface="Baskerville Old Face" pitchFamily="18" charset="0"/>
              </a:rPr>
              <a:t>se trata de una verificación o comprobación del desempeño de cada funcionario.</a:t>
            </a:r>
          </a:p>
          <a:p>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comenzandodecero.com/wp-content/uploads/2013/04/ventajas-de-los-acortadores-de-urls.jpg"/>
          <p:cNvPicPr>
            <a:picLocks noChangeAspect="1" noChangeArrowheads="1"/>
          </p:cNvPicPr>
          <p:nvPr/>
        </p:nvPicPr>
        <p:blipFill>
          <a:blip r:embed="rId2" cstate="print"/>
          <a:srcRect/>
          <a:stretch>
            <a:fillRect/>
          </a:stretch>
        </p:blipFill>
        <p:spPr bwMode="auto">
          <a:xfrm>
            <a:off x="6372200" y="2348880"/>
            <a:ext cx="2476500" cy="3019425"/>
          </a:xfrm>
          <a:prstGeom prst="rect">
            <a:avLst/>
          </a:prstGeom>
          <a:noFill/>
        </p:spPr>
      </p:pic>
      <p:sp>
        <p:nvSpPr>
          <p:cNvPr id="3" name="2 Marcador de contenido"/>
          <p:cNvSpPr>
            <a:spLocks noGrp="1"/>
          </p:cNvSpPr>
          <p:nvPr>
            <p:ph idx="1"/>
          </p:nvPr>
        </p:nvSpPr>
        <p:spPr>
          <a:xfrm>
            <a:off x="285720" y="1428736"/>
            <a:ext cx="7239000" cy="5169876"/>
          </a:xfrm>
        </p:spPr>
        <p:txBody>
          <a:bodyPr>
            <a:normAutofit fontScale="92500"/>
          </a:bodyPr>
          <a:lstStyle/>
          <a:p>
            <a:pPr>
              <a:buNone/>
            </a:pPr>
            <a:r>
              <a:rPr lang="es-ES" sz="2400" dirty="0" smtClean="0">
                <a:solidFill>
                  <a:schemeClr val="tx2">
                    <a:lumMod val="75000"/>
                  </a:schemeClr>
                </a:solidFill>
                <a:latin typeface="Baskerville Old Face" pitchFamily="18" charset="0"/>
              </a:rPr>
              <a:t>Proporciona una relación provechosa con el especialista en evaluación, quien presta al supervisor una asesoría y también un entrenamiento de alto nivel en la evaluación de personal.</a:t>
            </a:r>
          </a:p>
          <a:p>
            <a:pPr>
              <a:buNone/>
            </a:pPr>
            <a:r>
              <a:rPr lang="es-ES" sz="2400" dirty="0" smtClean="0">
                <a:solidFill>
                  <a:schemeClr val="tx2">
                    <a:lumMod val="75000"/>
                  </a:schemeClr>
                </a:solidFill>
                <a:latin typeface="Baskerville Old Face" pitchFamily="18" charset="0"/>
              </a:rPr>
              <a:t>Permite efectuar una evaluación profunda, imparcial y objetiva de cada funcionario, localizando las causas de comportamiento y las fuentes de problemas.</a:t>
            </a:r>
          </a:p>
          <a:p>
            <a:pPr>
              <a:buNone/>
            </a:pPr>
            <a:r>
              <a:rPr lang="es-ES" sz="2400" dirty="0" smtClean="0">
                <a:solidFill>
                  <a:schemeClr val="tx2">
                    <a:lumMod val="75000"/>
                  </a:schemeClr>
                </a:solidFill>
                <a:latin typeface="Baskerville Old Face" pitchFamily="18" charset="0"/>
              </a:rPr>
              <a:t>Permite un planeamiento de acción capaz de retirar los obstáculos y proporcionar mejoramiento del desempeño.</a:t>
            </a:r>
          </a:p>
          <a:p>
            <a:pPr>
              <a:buNone/>
            </a:pPr>
            <a:r>
              <a:rPr lang="es-ES" sz="2400" dirty="0" smtClean="0">
                <a:solidFill>
                  <a:schemeClr val="tx2">
                    <a:lumMod val="75000"/>
                  </a:schemeClr>
                </a:solidFill>
                <a:latin typeface="Baskerville Old Face" pitchFamily="18" charset="0"/>
              </a:rPr>
              <a:t>Acentúa la responsabilidad de línea y la función de staff en la evaluación de personal.</a:t>
            </a:r>
          </a:p>
          <a:p>
            <a:pPr>
              <a:buNone/>
            </a:pPr>
            <a:r>
              <a:rPr lang="es-ES" sz="2400" dirty="0" smtClean="0">
                <a:solidFill>
                  <a:schemeClr val="tx2">
                    <a:lumMod val="75000"/>
                  </a:schemeClr>
                </a:solidFill>
                <a:latin typeface="Baskerville Old Face" pitchFamily="18" charset="0"/>
              </a:rPr>
              <a:t>Es el método más completo de evaluación.</a:t>
            </a:r>
            <a:r>
              <a:rPr lang="es-ES" sz="2000" dirty="0" smtClean="0">
                <a:latin typeface="Baskerville Old Face" pitchFamily="18" charset="0"/>
              </a:rPr>
              <a:t/>
            </a:r>
            <a:br>
              <a:rPr lang="es-ES" sz="2000" dirty="0" smtClean="0">
                <a:latin typeface="Baskerville Old Face" pitchFamily="18" charset="0"/>
              </a:rPr>
            </a:br>
            <a:r>
              <a:rPr lang="es-ES" sz="2000" dirty="0" smtClean="0"/>
              <a:t/>
            </a:r>
            <a:br>
              <a:rPr lang="es-ES" sz="2000" dirty="0" smtClean="0"/>
            </a:br>
            <a:r>
              <a:rPr lang="es-ES" sz="2000" dirty="0" smtClean="0"/>
              <a:t/>
            </a:r>
            <a:br>
              <a:rPr lang="es-ES" sz="2000" dirty="0" smtClean="0"/>
            </a:br>
            <a:endParaRPr lang="es-ES" sz="2000" dirty="0">
              <a:latin typeface="Berlin Sans FB Demi" pitchFamily="34" charset="0"/>
            </a:endParaRPr>
          </a:p>
        </p:txBody>
      </p:sp>
      <p:sp>
        <p:nvSpPr>
          <p:cNvPr id="2" name="1 Título"/>
          <p:cNvSpPr>
            <a:spLocks noGrp="1"/>
          </p:cNvSpPr>
          <p:nvPr>
            <p:ph type="title"/>
          </p:nvPr>
        </p:nvSpPr>
        <p:spPr/>
        <p:txBody>
          <a:bodyPr>
            <a:normAutofit fontScale="90000"/>
          </a:bodyPr>
          <a:lstStyle/>
          <a:p>
            <a:pPr algn="ctr"/>
            <a:r>
              <a:rPr lang="es-ES" sz="4000" dirty="0" smtClean="0">
                <a:solidFill>
                  <a:srgbClr val="FFC000"/>
                </a:solidFill>
                <a:latin typeface="Aharoni" pitchFamily="2" charset="-79"/>
                <a:cs typeface="Aharoni" pitchFamily="2" charset="-79"/>
              </a:rPr>
              <a:t>Ventajas</a:t>
            </a:r>
            <a:r>
              <a:rPr lang="es-ES" dirty="0" smtClean="0"/>
              <a:t/>
            </a:r>
            <a:br>
              <a:rPr lang="es-ES" dirty="0" smtClean="0"/>
            </a:br>
            <a:endParaRPr lang="es-ES" dirty="0"/>
          </a:p>
        </p:txBody>
      </p:sp>
    </p:spTree>
  </p:cSld>
  <p:clrMapOvr>
    <a:masterClrMapping/>
  </p:clrMapOvr>
  <p:transition spd="slow">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3933056"/>
            <a:ext cx="7239000" cy="2605402"/>
          </a:xfrm>
        </p:spPr>
        <p:txBody>
          <a:bodyPr>
            <a:noAutofit/>
          </a:bodyPr>
          <a:lstStyle/>
          <a:p>
            <a:pPr>
              <a:buNone/>
            </a:pPr>
            <a:r>
              <a:rPr lang="es-ES" sz="2800" dirty="0" smtClean="0">
                <a:latin typeface="Baskerville Old Face" pitchFamily="18" charset="0"/>
              </a:rPr>
              <a:t>Tiene elevado costo operacional, por la actuación de un especialista en evaluación.</a:t>
            </a:r>
          </a:p>
          <a:p>
            <a:pPr>
              <a:buNone/>
            </a:pPr>
            <a:r>
              <a:rPr lang="es-ES" sz="2800" dirty="0" smtClean="0">
                <a:latin typeface="Baskerville Old Face" pitchFamily="18" charset="0"/>
              </a:rPr>
              <a:t>Hay retardo en el procesamiento por causa de la entrevista uno a uno con respecto a cada funcionario subordinado y al supervisor.</a:t>
            </a:r>
          </a:p>
          <a:p>
            <a:endParaRPr lang="es-ES" sz="2800" dirty="0"/>
          </a:p>
        </p:txBody>
      </p:sp>
      <p:sp>
        <p:nvSpPr>
          <p:cNvPr id="2" name="1 Título"/>
          <p:cNvSpPr>
            <a:spLocks noGrp="1"/>
          </p:cNvSpPr>
          <p:nvPr>
            <p:ph type="title"/>
          </p:nvPr>
        </p:nvSpPr>
        <p:spPr>
          <a:xfrm>
            <a:off x="539552" y="404664"/>
            <a:ext cx="7239000" cy="1143000"/>
          </a:xfrm>
        </p:spPr>
        <p:txBody>
          <a:bodyPr/>
          <a:lstStyle/>
          <a:p>
            <a:pPr algn="ctr"/>
            <a:r>
              <a:rPr lang="es-MX" sz="3600" dirty="0" smtClean="0">
                <a:solidFill>
                  <a:srgbClr val="00B0F0"/>
                </a:solidFill>
                <a:latin typeface="Aharoni" pitchFamily="2" charset="-79"/>
                <a:cs typeface="Aharoni" pitchFamily="2" charset="-79"/>
              </a:rPr>
              <a:t>DESVENTAJAS</a:t>
            </a:r>
            <a:endParaRPr lang="es-ES" sz="3600" dirty="0">
              <a:solidFill>
                <a:srgbClr val="00B0F0"/>
              </a:solidFill>
              <a:latin typeface="Aharoni" pitchFamily="2" charset="-79"/>
              <a:cs typeface="Aharoni" pitchFamily="2" charset="-79"/>
            </a:endParaRPr>
          </a:p>
        </p:txBody>
      </p:sp>
      <p:pic>
        <p:nvPicPr>
          <p:cNvPr id="17410" name="Picture 2" descr="http://revertirladiabetescritica.com/wp-content/uploads/2014/01/Desventajas-de-Revertir-la-Diabetes.jpg"/>
          <p:cNvPicPr>
            <a:picLocks noChangeAspect="1" noChangeArrowheads="1"/>
          </p:cNvPicPr>
          <p:nvPr/>
        </p:nvPicPr>
        <p:blipFill>
          <a:blip r:embed="rId3" cstate="print"/>
          <a:srcRect/>
          <a:stretch>
            <a:fillRect/>
          </a:stretch>
        </p:blipFill>
        <p:spPr bwMode="auto">
          <a:xfrm>
            <a:off x="2771800" y="1484784"/>
            <a:ext cx="2838450" cy="2486026"/>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4" descr="http://1.bp.blogspot.com/_cWAeEZ--XJM/SaLs369pQVI/AAAAAAAAABw/c0bBo6dhAQ0/s320/untitled.bmp"/>
          <p:cNvPicPr>
            <a:picLocks noChangeAspect="1" noChangeArrowheads="1"/>
          </p:cNvPicPr>
          <p:nvPr/>
        </p:nvPicPr>
        <p:blipFill>
          <a:blip r:embed="rId2" cstate="print"/>
          <a:srcRect/>
          <a:stretch>
            <a:fillRect/>
          </a:stretch>
        </p:blipFill>
        <p:spPr bwMode="auto">
          <a:xfrm>
            <a:off x="3635896" y="3645024"/>
            <a:ext cx="2905124" cy="2296865"/>
          </a:xfrm>
          <a:prstGeom prst="rect">
            <a:avLst/>
          </a:prstGeom>
          <a:noFill/>
        </p:spPr>
      </p:pic>
      <p:sp>
        <p:nvSpPr>
          <p:cNvPr id="2" name="1 Título"/>
          <p:cNvSpPr>
            <a:spLocks noGrp="1"/>
          </p:cNvSpPr>
          <p:nvPr>
            <p:ph type="title"/>
          </p:nvPr>
        </p:nvSpPr>
        <p:spPr>
          <a:xfrm>
            <a:off x="1115616" y="980728"/>
            <a:ext cx="7239000" cy="1143000"/>
          </a:xfrm>
        </p:spPr>
        <p:txBody>
          <a:bodyPr>
            <a:noAutofit/>
          </a:bodyPr>
          <a:lstStyle/>
          <a:p>
            <a:pPr algn="ctr"/>
            <a:r>
              <a:rPr lang="es-ES" sz="8000" dirty="0" smtClean="0">
                <a:solidFill>
                  <a:schemeClr val="accent3">
                    <a:lumMod val="75000"/>
                  </a:schemeClr>
                </a:solidFill>
                <a:latin typeface="Cooper Black" pitchFamily="18" charset="0"/>
              </a:rPr>
              <a:t>Gracias por su atención</a:t>
            </a:r>
            <a:endParaRPr lang="es-ES" sz="8000" dirty="0">
              <a:solidFill>
                <a:schemeClr val="accent3">
                  <a:lumMod val="75000"/>
                </a:schemeClr>
              </a:solidFill>
              <a:latin typeface="Cooper Black" pitchFamily="18" charset="0"/>
            </a:endParaRPr>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130</TotalTime>
  <Words>329</Words>
  <Application>Microsoft Office PowerPoint</Application>
  <PresentationFormat>Presentación en pantalla (4:3)</PresentationFormat>
  <Paragraphs>19</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Concurrencia</vt:lpstr>
      <vt:lpstr>METODO DE INVESTIGACION DE CAMPO</vt:lpstr>
      <vt:lpstr>Diapositiva 2</vt:lpstr>
      <vt:lpstr>Diapositiva 3</vt:lpstr>
      <vt:lpstr>Características</vt:lpstr>
      <vt:lpstr>Diapositiva 5</vt:lpstr>
      <vt:lpstr>Diapositiva 6</vt:lpstr>
      <vt:lpstr>Ventajas </vt:lpstr>
      <vt:lpstr>DESVENTAJAS</vt:lpstr>
      <vt:lpstr>Gracias por su atención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 DE INVESTIGACION DE CAMPO</dc:title>
  <dc:creator>*-*</dc:creator>
  <cp:lastModifiedBy>Jacky</cp:lastModifiedBy>
  <cp:revision>17</cp:revision>
  <dcterms:created xsi:type="dcterms:W3CDTF">2011-11-21T23:13:23Z</dcterms:created>
  <dcterms:modified xsi:type="dcterms:W3CDTF">2014-09-10T01:28:23Z</dcterms:modified>
</cp:coreProperties>
</file>