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57" r:id="rId7"/>
    <p:sldId id="260" r:id="rId8"/>
    <p:sldId id="277" r:id="rId9"/>
    <p:sldId id="265" r:id="rId10"/>
    <p:sldId id="272" r:id="rId11"/>
    <p:sldId id="273" r:id="rId12"/>
    <p:sldId id="274" r:id="rId13"/>
    <p:sldId id="276" r:id="rId14"/>
    <p:sldId id="275" r:id="rId15"/>
    <p:sldId id="270" r:id="rId16"/>
    <p:sldId id="271" r:id="rId17"/>
    <p:sldId id="278" r:id="rId18"/>
    <p:sldId id="279" r:id="rId19"/>
    <p:sldId id="283" r:id="rId20"/>
    <p:sldId id="280" r:id="rId21"/>
    <p:sldId id="281" r:id="rId22"/>
    <p:sldId id="282"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marca de agu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smtClean="0"/>
              <a:t>Clic para editar título</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marca de agu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s-ES_tradnl" smtClean="0"/>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 para editar título</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s-ES_tradnl" dirty="0" smtClean="0"/>
              <a:t>Arrastre la imagen al marcador de posición o haga clic en el icono para agregar</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D2C864-9362-43C7-A136-D9C41D93A96D}" type="slidenum">
              <a:rPr lang="en-US" smtClean="0"/>
              <a:t>‹Nº›</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4/17/2015</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epevel.wix.com/jellycius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hyperlink" Target="http://es.wikipedia.org/wiki/Euro" TargetMode="External"/><Relationship Id="rId4" Type="http://schemas.openxmlformats.org/officeDocument/2006/relationships/hyperlink" Target="http://es.wikipedia.org/wiki/D%C3%B3lar_estadounidens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18147"/>
            <a:ext cx="6477000" cy="1919870"/>
          </a:xfrm>
        </p:spPr>
        <p:txBody>
          <a:bodyPr/>
          <a:lstStyle/>
          <a:p>
            <a:pPr algn="ctr"/>
            <a:r>
              <a:rPr lang="es-ES" sz="3200" dirty="0" smtClean="0"/>
              <a:t>Universidad Autónoma de Chihuahua</a:t>
            </a:r>
            <a:br>
              <a:rPr lang="es-ES" sz="3200" dirty="0" smtClean="0"/>
            </a:br>
            <a:r>
              <a:rPr lang="es-ES" sz="3200" dirty="0" smtClean="0"/>
              <a:t>Facultad de Contaduría y Administración</a:t>
            </a:r>
            <a:endParaRPr lang="es-ES" sz="3200" dirty="0"/>
          </a:p>
        </p:txBody>
      </p:sp>
      <p:sp>
        <p:nvSpPr>
          <p:cNvPr id="3" name="Subtítulo 2"/>
          <p:cNvSpPr>
            <a:spLocks noGrp="1"/>
          </p:cNvSpPr>
          <p:nvPr>
            <p:ph type="subTitle" idx="1"/>
          </p:nvPr>
        </p:nvSpPr>
        <p:spPr>
          <a:xfrm>
            <a:off x="580768" y="2483707"/>
            <a:ext cx="7463481" cy="3747013"/>
          </a:xfrm>
        </p:spPr>
        <p:txBody>
          <a:bodyPr>
            <a:normAutofit fontScale="40000" lnSpcReduction="20000"/>
          </a:bodyPr>
          <a:lstStyle/>
          <a:p>
            <a:pPr algn="ctr"/>
            <a:r>
              <a:rPr lang="es-ES" sz="4800" dirty="0" smtClean="0"/>
              <a:t>Mercadotecnia Internacional</a:t>
            </a:r>
          </a:p>
          <a:p>
            <a:pPr algn="ctr"/>
            <a:endParaRPr lang="es-ES" sz="4800" dirty="0" smtClean="0"/>
          </a:p>
          <a:p>
            <a:pPr algn="ctr"/>
            <a:r>
              <a:rPr lang="es-ES" sz="4800" dirty="0" smtClean="0"/>
              <a:t>EXPORTACIÓN DE MERMELADA DE MANZANA A LA REPÚBLICA DE COSTA RICA</a:t>
            </a:r>
          </a:p>
          <a:p>
            <a:pPr algn="ctr"/>
            <a:endParaRPr lang="es-ES" sz="4800" dirty="0" smtClean="0"/>
          </a:p>
          <a:p>
            <a:pPr algn="ctr"/>
            <a:r>
              <a:rPr lang="es-ES" sz="4800" dirty="0" smtClean="0"/>
              <a:t>Integrantes:</a:t>
            </a:r>
          </a:p>
          <a:p>
            <a:pPr algn="ctr">
              <a:lnSpc>
                <a:spcPct val="120000"/>
              </a:lnSpc>
            </a:pPr>
            <a:r>
              <a:rPr lang="es-ES" sz="4800" dirty="0" smtClean="0"/>
              <a:t>Alberto Pérez</a:t>
            </a:r>
          </a:p>
          <a:p>
            <a:pPr algn="ctr">
              <a:lnSpc>
                <a:spcPct val="120000"/>
              </a:lnSpc>
            </a:pPr>
            <a:r>
              <a:rPr lang="es-ES" sz="4800" dirty="0" smtClean="0"/>
              <a:t>Verónica Méndez</a:t>
            </a:r>
          </a:p>
          <a:p>
            <a:pPr algn="ctr">
              <a:lnSpc>
                <a:spcPct val="120000"/>
              </a:lnSpc>
            </a:pPr>
            <a:r>
              <a:rPr lang="es-ES" sz="4800" dirty="0" smtClean="0"/>
              <a:t>Mercedes Menchaca</a:t>
            </a:r>
          </a:p>
          <a:p>
            <a:pPr algn="ctr">
              <a:lnSpc>
                <a:spcPct val="120000"/>
              </a:lnSpc>
            </a:pPr>
            <a:r>
              <a:rPr lang="es-ES" sz="4800" dirty="0"/>
              <a:t>Lizzeth Ochoa</a:t>
            </a:r>
          </a:p>
          <a:p>
            <a:pPr algn="ctr">
              <a:lnSpc>
                <a:spcPct val="120000"/>
              </a:lnSpc>
            </a:pPr>
            <a:r>
              <a:rPr lang="es-ES" sz="4800" dirty="0" smtClean="0"/>
              <a:t>Ivonne </a:t>
            </a:r>
            <a:r>
              <a:rPr lang="es-ES" sz="4800" dirty="0" smtClean="0"/>
              <a:t>Talamantes</a:t>
            </a:r>
          </a:p>
          <a:p>
            <a:pPr algn="ctr">
              <a:lnSpc>
                <a:spcPct val="120000"/>
              </a:lnSpc>
            </a:pPr>
            <a:r>
              <a:rPr lang="es-ES" sz="4800" dirty="0" smtClean="0"/>
              <a:t>Edwin Pérez Castillo</a:t>
            </a:r>
            <a:endParaRPr lang="es-ES" sz="4800" dirty="0"/>
          </a:p>
          <a:p>
            <a:pPr algn="ctr"/>
            <a:endParaRPr lang="es-ES" sz="3200" dirty="0" smtClean="0"/>
          </a:p>
        </p:txBody>
      </p:sp>
      <p:pic>
        <p:nvPicPr>
          <p:cNvPr id="4" name="Imagen 3" descr="blasonfca.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52617" y="254071"/>
            <a:ext cx="1997134" cy="2805818"/>
          </a:xfrm>
          <a:prstGeom prst="rect">
            <a:avLst/>
          </a:prstGeom>
        </p:spPr>
      </p:pic>
    </p:spTree>
    <p:extLst>
      <p:ext uri="{BB962C8B-B14F-4D97-AF65-F5344CB8AC3E}">
        <p14:creationId xmlns:p14="http://schemas.microsoft.com/office/powerpoint/2010/main" val="190765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algn="just"/>
            <a:r>
              <a:rPr lang="es-ES" dirty="0" smtClean="0"/>
              <a:t>La marca diferencia un producto del resto de los competidores, por eso es de suma importancia protegerla a través del registro.</a:t>
            </a:r>
          </a:p>
          <a:p>
            <a:pPr algn="just"/>
            <a:r>
              <a:rPr lang="es-ES" dirty="0" smtClean="0"/>
              <a:t>Debido a la influencia que puede  tener una marca </a:t>
            </a:r>
            <a:r>
              <a:rPr lang="es-ES" dirty="0"/>
              <a:t>para determinar el éxito de un producto en el mercado, es esencial que se le dé una protección adecuada.</a:t>
            </a:r>
          </a:p>
        </p:txBody>
      </p:sp>
    </p:spTree>
    <p:extLst>
      <p:ext uri="{BB962C8B-B14F-4D97-AF65-F5344CB8AC3E}">
        <p14:creationId xmlns:p14="http://schemas.microsoft.com/office/powerpoint/2010/main" val="34729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03238"/>
            <a:ext cx="7313613" cy="604380"/>
          </a:xfrm>
        </p:spPr>
        <p:txBody>
          <a:bodyPr/>
          <a:lstStyle/>
          <a:p>
            <a:r>
              <a:rPr lang="es-ES" dirty="0" smtClean="0"/>
              <a:t>Dominio de la marca</a:t>
            </a:r>
            <a:endParaRPr lang="es-ES" dirty="0"/>
          </a:p>
        </p:txBody>
      </p:sp>
      <p:sp>
        <p:nvSpPr>
          <p:cNvPr id="3" name="Marcador de contenido 2"/>
          <p:cNvSpPr>
            <a:spLocks noGrp="1"/>
          </p:cNvSpPr>
          <p:nvPr>
            <p:ph idx="1"/>
          </p:nvPr>
        </p:nvSpPr>
        <p:spPr/>
        <p:txBody>
          <a:bodyPr>
            <a:normAutofit fontScale="92500" lnSpcReduction="10000"/>
          </a:bodyPr>
          <a:lstStyle/>
          <a:p>
            <a:pPr algn="just"/>
            <a:r>
              <a:rPr lang="es-ES" dirty="0"/>
              <a:t>La elección de un </a:t>
            </a:r>
            <a:r>
              <a:rPr lang="es-ES" b="1" dirty="0"/>
              <a:t>nombre de dominio</a:t>
            </a:r>
            <a:r>
              <a:rPr lang="es-ES" dirty="0"/>
              <a:t> se ha transformado en una importante decisión comercial. Un nombre de dominio es el nombre que registran los usuarios de Internet para identificar el sitio Web de su empresa. </a:t>
            </a:r>
            <a:endParaRPr lang="es-ES" dirty="0" smtClean="0"/>
          </a:p>
          <a:p>
            <a:pPr algn="just"/>
            <a:r>
              <a:rPr lang="es-ES" dirty="0"/>
              <a:t>Los nombres de dominio de las empresas pueden registrarse dentro de los "dominios de nivel superior", denominados "TLD". Podrá escoger entre los "dominios genéricos de nivel superior" ("</a:t>
            </a:r>
            <a:r>
              <a:rPr lang="es-ES" dirty="0" err="1"/>
              <a:t>gTLD</a:t>
            </a:r>
            <a:r>
              <a:rPr lang="es-ES" dirty="0"/>
              <a:t>"), como .</a:t>
            </a:r>
            <a:r>
              <a:rPr lang="es-ES" dirty="0" err="1"/>
              <a:t>com</a:t>
            </a:r>
            <a:r>
              <a:rPr lang="es-ES" dirty="0"/>
              <a:t>, </a:t>
            </a:r>
            <a:r>
              <a:rPr lang="es-ES" dirty="0" err="1"/>
              <a:t>.net</a:t>
            </a:r>
            <a:r>
              <a:rPr lang="es-ES" dirty="0"/>
              <a:t>, .</a:t>
            </a:r>
            <a:r>
              <a:rPr lang="es-ES" dirty="0" err="1" smtClean="0"/>
              <a:t>org</a:t>
            </a:r>
            <a:r>
              <a:rPr lang="es-ES" dirty="0" smtClean="0"/>
              <a:t>. </a:t>
            </a:r>
            <a:r>
              <a:rPr lang="es-ES" dirty="0"/>
              <a:t>También podrá registrar su nombre de dominio en los "dominios de nivel superior correspondientes a códigos de países" ("</a:t>
            </a:r>
            <a:r>
              <a:rPr lang="es-ES" dirty="0" err="1"/>
              <a:t>ccTLD</a:t>
            </a:r>
            <a:r>
              <a:rPr lang="es-ES" dirty="0"/>
              <a:t>"), en su propio país (por ejemplo, .</a:t>
            </a:r>
            <a:r>
              <a:rPr lang="es-ES" dirty="0" err="1"/>
              <a:t>bn</a:t>
            </a:r>
            <a:r>
              <a:rPr lang="es-ES" dirty="0"/>
              <a:t> para Bulgaria, .</a:t>
            </a:r>
            <a:r>
              <a:rPr lang="es-ES" dirty="0" err="1"/>
              <a:t>cn</a:t>
            </a:r>
            <a:r>
              <a:rPr lang="es-ES" dirty="0"/>
              <a:t> para China, .ch para Suiza).</a:t>
            </a:r>
          </a:p>
        </p:txBody>
      </p:sp>
    </p:spTree>
    <p:extLst>
      <p:ext uri="{BB962C8B-B14F-4D97-AF65-F5344CB8AC3E}">
        <p14:creationId xmlns:p14="http://schemas.microsoft.com/office/powerpoint/2010/main" val="47244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GoDaddy</a:t>
            </a:r>
            <a:r>
              <a:rPr lang="es-ES" dirty="0"/>
              <a:t> </a:t>
            </a:r>
            <a:r>
              <a:rPr lang="es-ES" dirty="0" smtClean="0"/>
              <a:t/>
            </a:r>
            <a:br>
              <a:rPr lang="es-ES" dirty="0" smtClean="0"/>
            </a:br>
            <a:r>
              <a:rPr lang="es-ES" dirty="0" err="1" smtClean="0"/>
              <a:t>https</a:t>
            </a:r>
            <a:r>
              <a:rPr lang="es-ES" dirty="0"/>
              <a:t>://</a:t>
            </a:r>
            <a:r>
              <a:rPr lang="es-ES" dirty="0" err="1"/>
              <a:t>mx.godaddy.com</a:t>
            </a:r>
            <a:r>
              <a:rPr lang="es-ES" dirty="0"/>
              <a:t>/</a:t>
            </a:r>
          </a:p>
        </p:txBody>
      </p:sp>
      <p:sp>
        <p:nvSpPr>
          <p:cNvPr id="3" name="Marcador de contenido 2"/>
          <p:cNvSpPr>
            <a:spLocks noGrp="1"/>
          </p:cNvSpPr>
          <p:nvPr>
            <p:ph idx="1"/>
          </p:nvPr>
        </p:nvSpPr>
        <p:spPr/>
        <p:txBody>
          <a:bodyPr/>
          <a:lstStyle/>
          <a:p>
            <a:r>
              <a:rPr lang="es-ES" dirty="0" smtClean="0"/>
              <a:t>Es un ejemplo donde podemos adquirir el dominio de nuestra marca, la cual ofrece varias opciones de compra.</a:t>
            </a:r>
            <a:endParaRPr lang="es-ES" dirty="0"/>
          </a:p>
        </p:txBody>
      </p:sp>
      <p:pic>
        <p:nvPicPr>
          <p:cNvPr id="4" name="Imagen 3" descr="Captura de pantalla 2015-04-16 a las 17.29.0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9623" y="3017435"/>
            <a:ext cx="8538584" cy="3327858"/>
          </a:xfrm>
          <a:prstGeom prst="rect">
            <a:avLst/>
          </a:prstGeom>
        </p:spPr>
      </p:pic>
    </p:spTree>
    <p:extLst>
      <p:ext uri="{BB962C8B-B14F-4D97-AF65-F5344CB8AC3E}">
        <p14:creationId xmlns:p14="http://schemas.microsoft.com/office/powerpoint/2010/main" val="316534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Hosting</a:t>
            </a:r>
            <a:endParaRPr lang="es-ES" dirty="0"/>
          </a:p>
        </p:txBody>
      </p:sp>
      <p:sp>
        <p:nvSpPr>
          <p:cNvPr id="3" name="Marcador de contenido 2"/>
          <p:cNvSpPr>
            <a:spLocks noGrp="1"/>
          </p:cNvSpPr>
          <p:nvPr>
            <p:ph idx="1"/>
          </p:nvPr>
        </p:nvSpPr>
        <p:spPr/>
        <p:txBody>
          <a:bodyPr>
            <a:normAutofit/>
          </a:bodyPr>
          <a:lstStyle/>
          <a:p>
            <a:pPr marL="0" indent="0" algn="just">
              <a:buNone/>
            </a:pPr>
            <a:r>
              <a:rPr lang="es-ES" dirty="0" smtClean="0"/>
              <a:t>Se </a:t>
            </a:r>
            <a:r>
              <a:rPr lang="es-ES" dirty="0"/>
              <a:t>puede definir como "un lugar para tu página web o correos electrónicos", aunque esta definición simplifica de manera conceptual el hecho de que el alojamiento web es en realidad espacio en Internet para prácticamente cualquier tipo de información, sea archivos, sistemas, correos electrónicos, videos etc</a:t>
            </a:r>
            <a:r>
              <a:rPr lang="es-ES" dirty="0" smtClean="0"/>
              <a:t>.</a:t>
            </a:r>
          </a:p>
          <a:p>
            <a:pPr marL="0" indent="0" algn="just">
              <a:buNone/>
            </a:pPr>
            <a:r>
              <a:rPr lang="es-ES" dirty="0" smtClean="0"/>
              <a:t>El cual te brinda seguridad de tu información así como disponibilidad.</a:t>
            </a:r>
            <a:endParaRPr lang="es-ES" dirty="0"/>
          </a:p>
        </p:txBody>
      </p:sp>
    </p:spTree>
    <p:extLst>
      <p:ext uri="{BB962C8B-B14F-4D97-AF65-F5344CB8AC3E}">
        <p14:creationId xmlns:p14="http://schemas.microsoft.com/office/powerpoint/2010/main" val="369962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Captura de pantalla 2015-04-16 a las 17.33.21.png"/>
          <p:cNvPicPr>
            <a:picLocks noGrp="1" noChangeAspect="1"/>
          </p:cNvPicPr>
          <p:nvPr>
            <p:ph idx="1"/>
          </p:nvPr>
        </p:nvPicPr>
        <p:blipFill>
          <a:blip r:embed="rId2" cstate="email">
            <a:extLst>
              <a:ext uri="{28A0092B-C50C-407E-A947-70E740481C1C}">
                <a14:useLocalDpi xmlns:a14="http://schemas.microsoft.com/office/drawing/2010/main" val="0"/>
              </a:ext>
            </a:extLst>
          </a:blip>
          <a:srcRect t="-7840" b="-7840"/>
          <a:stretch>
            <a:fillRect/>
          </a:stretch>
        </p:blipFill>
        <p:spPr>
          <a:xfrm>
            <a:off x="914400" y="310469"/>
            <a:ext cx="7076017" cy="5174084"/>
          </a:xfrm>
        </p:spPr>
      </p:pic>
    </p:spTree>
    <p:extLst>
      <p:ext uri="{BB962C8B-B14F-4D97-AF65-F5344CB8AC3E}">
        <p14:creationId xmlns:p14="http://schemas.microsoft.com/office/powerpoint/2010/main" val="169193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Ruta para exportar a Costa Rica</a:t>
            </a:r>
            <a:endParaRPr lang="es-ES" dirty="0"/>
          </a:p>
        </p:txBody>
      </p:sp>
      <p:pic>
        <p:nvPicPr>
          <p:cNvPr id="4" name="Marcador de contenido 3" descr="Captura de pantalla 2015-04-15 a las 23.14.45.png"/>
          <p:cNvPicPr>
            <a:picLocks noGrp="1" noChangeAspect="1"/>
          </p:cNvPicPr>
          <p:nvPr>
            <p:ph idx="1"/>
          </p:nvPr>
        </p:nvPicPr>
        <p:blipFill>
          <a:blip r:embed="rId2">
            <a:extLst>
              <a:ext uri="{28A0092B-C50C-407E-A947-70E740481C1C}">
                <a14:useLocalDpi xmlns:a14="http://schemas.microsoft.com/office/drawing/2010/main" val="0"/>
              </a:ext>
            </a:extLst>
          </a:blip>
          <a:srcRect t="11903" b="11903"/>
          <a:stretch>
            <a:fillRect/>
          </a:stretch>
        </p:blipFill>
        <p:spPr/>
      </p:pic>
    </p:spTree>
    <p:extLst>
      <p:ext uri="{BB962C8B-B14F-4D97-AF65-F5344CB8AC3E}">
        <p14:creationId xmlns:p14="http://schemas.microsoft.com/office/powerpoint/2010/main" val="14121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4556" y="194319"/>
            <a:ext cx="7313613" cy="868362"/>
          </a:xfrm>
        </p:spPr>
        <p:txBody>
          <a:bodyPr/>
          <a:lstStyle/>
          <a:p>
            <a:r>
              <a:rPr lang="es-ES" dirty="0" smtClean="0"/>
              <a:t>Puerto de Manzanillo</a:t>
            </a:r>
            <a:endParaRPr lang="es-ES" dirty="0"/>
          </a:p>
        </p:txBody>
      </p:sp>
      <p:pic>
        <p:nvPicPr>
          <p:cNvPr id="1026" name="Picture 2" descr="C:\Documents and Settings\Book\Escritorio\Dibuj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325" y="1489288"/>
            <a:ext cx="6722076" cy="445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7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7702" y="1005712"/>
            <a:ext cx="7092778" cy="2031325"/>
          </a:xfrm>
          <a:prstGeom prst="rect">
            <a:avLst/>
          </a:prstGeom>
        </p:spPr>
        <p:txBody>
          <a:bodyPr wrap="square">
            <a:spAutoFit/>
          </a:bodyPr>
          <a:lstStyle/>
          <a:p>
            <a:r>
              <a:rPr lang="es-ES" dirty="0"/>
              <a:t>81%</a:t>
            </a:r>
          </a:p>
          <a:p>
            <a:r>
              <a:rPr lang="es-ES" dirty="0"/>
              <a:t>del peso de las exportaciones totales salen del país por la </a:t>
            </a:r>
            <a:r>
              <a:rPr lang="es-ES" dirty="0" smtClean="0"/>
              <a:t>vía marítima</a:t>
            </a:r>
            <a:r>
              <a:rPr lang="es-ES" dirty="0"/>
              <a:t>.</a:t>
            </a:r>
          </a:p>
          <a:p>
            <a:endParaRPr lang="es-ES" dirty="0" smtClean="0"/>
          </a:p>
          <a:p>
            <a:r>
              <a:rPr lang="es-ES" dirty="0" smtClean="0"/>
              <a:t>18</a:t>
            </a:r>
            <a:r>
              <a:rPr lang="es-ES" dirty="0"/>
              <a:t>%</a:t>
            </a:r>
          </a:p>
          <a:p>
            <a:r>
              <a:rPr lang="es-ES" dirty="0"/>
              <a:t>del peso de las exportaciones usan la vía terrestre. </a:t>
            </a:r>
            <a:endParaRPr lang="es-ES" dirty="0" smtClean="0"/>
          </a:p>
          <a:p>
            <a:endParaRPr lang="es-ES" dirty="0" smtClean="0"/>
          </a:p>
          <a:p>
            <a:r>
              <a:rPr lang="es-ES" dirty="0" smtClean="0"/>
              <a:t>El </a:t>
            </a:r>
            <a:r>
              <a:rPr lang="es-ES" dirty="0"/>
              <a:t>1% lo hace por aire.</a:t>
            </a:r>
          </a:p>
        </p:txBody>
      </p:sp>
      <p:pic>
        <p:nvPicPr>
          <p:cNvPr id="2050" name="Picture 2" descr="http://www.conmishijos.com/pictures/posts/16000/16002-4-barco-con-ancl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0664" y="3335736"/>
            <a:ext cx="2374055" cy="20772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guiainfantil.com/pictures/890-4-dibujo-para-impirmir-y-pintar-de-un-avi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22647" y="3911261"/>
            <a:ext cx="2094121" cy="2094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upernins.com/wp-content/uploads/HLIC/ec1790b2f3faa2470e28dfbf2495802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42959" y="3398200"/>
            <a:ext cx="2087521" cy="208752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013254" y="331515"/>
            <a:ext cx="6993925" cy="523220"/>
          </a:xfrm>
          <a:prstGeom prst="rect">
            <a:avLst/>
          </a:prstGeom>
          <a:noFill/>
        </p:spPr>
        <p:txBody>
          <a:bodyPr wrap="square" rtlCol="0">
            <a:spAutoFit/>
          </a:bodyPr>
          <a:lstStyle/>
          <a:p>
            <a:r>
              <a:rPr lang="es-ES" sz="2800" dirty="0" smtClean="0"/>
              <a:t>Exportaciones hacia Latino América</a:t>
            </a:r>
            <a:endParaRPr lang="es-ES" sz="2800" dirty="0"/>
          </a:p>
        </p:txBody>
      </p:sp>
    </p:spTree>
    <p:extLst>
      <p:ext uri="{BB962C8B-B14F-4D97-AF65-F5344CB8AC3E}">
        <p14:creationId xmlns:p14="http://schemas.microsoft.com/office/powerpoint/2010/main" val="191048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0193" y="1266744"/>
            <a:ext cx="7945395" cy="1754326"/>
          </a:xfrm>
          <a:prstGeom prst="rect">
            <a:avLst/>
          </a:prstGeom>
        </p:spPr>
        <p:txBody>
          <a:bodyPr wrap="square">
            <a:spAutoFit/>
          </a:bodyPr>
          <a:lstStyle/>
          <a:p>
            <a:pPr fontAlgn="base"/>
            <a:r>
              <a:rPr lang="es-ES" b="1" dirty="0"/>
              <a:t>Pallets</a:t>
            </a:r>
            <a:endParaRPr lang="es-ES" dirty="0"/>
          </a:p>
          <a:p>
            <a:pPr fontAlgn="base"/>
            <a:r>
              <a:rPr lang="es-ES" dirty="0"/>
              <a:t>Los pallets sirven para agrupar mercaderías que se embalan dentro de cajas de maderas o cartón, láminas de metal, etc., facilitando así el transporte. Los pallets pueden ser de madera o plástico.</a:t>
            </a:r>
          </a:p>
          <a:p>
            <a:pPr fontAlgn="base"/>
            <a:r>
              <a:rPr lang="es-ES" dirty="0"/>
              <a:t>Estos pallets pueden asegurarse, adicionalmente, cubriéndolos con forros de papel o plástico y envolvente o adherencia térmica.</a:t>
            </a:r>
          </a:p>
        </p:txBody>
      </p:sp>
      <p:sp>
        <p:nvSpPr>
          <p:cNvPr id="5" name="4 CuadroTexto"/>
          <p:cNvSpPr txBox="1"/>
          <p:nvPr/>
        </p:nvSpPr>
        <p:spPr>
          <a:xfrm>
            <a:off x="630193" y="496389"/>
            <a:ext cx="6993925" cy="523220"/>
          </a:xfrm>
          <a:prstGeom prst="rect">
            <a:avLst/>
          </a:prstGeom>
          <a:noFill/>
        </p:spPr>
        <p:txBody>
          <a:bodyPr wrap="square" rtlCol="0">
            <a:spAutoFit/>
          </a:bodyPr>
          <a:lstStyle/>
          <a:p>
            <a:r>
              <a:rPr lang="es-ES" sz="2800" dirty="0" smtClean="0"/>
              <a:t>Embalaje…</a:t>
            </a:r>
            <a:endParaRPr lang="es-ES" sz="2800" dirty="0"/>
          </a:p>
        </p:txBody>
      </p:sp>
      <p:pic>
        <p:nvPicPr>
          <p:cNvPr id="3074" name="Picture 2" descr="http://www.palletec.com.ar/admin/resources/galleries/83/c64510d65752d582342332abd1b688c7_640x48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71118" y="3286897"/>
            <a:ext cx="3641124" cy="273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66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Receta e Inversión</a:t>
            </a:r>
            <a:endParaRPr lang="es-MX" dirty="0"/>
          </a:p>
        </p:txBody>
      </p:sp>
      <p:sp>
        <p:nvSpPr>
          <p:cNvPr id="3" name="Marcador de contenido 2"/>
          <p:cNvSpPr>
            <a:spLocks noGrp="1"/>
          </p:cNvSpPr>
          <p:nvPr>
            <p:ph idx="1"/>
          </p:nvPr>
        </p:nvSpPr>
        <p:spPr/>
        <p:txBody>
          <a:bodyPr/>
          <a:lstStyle/>
          <a:p>
            <a:r>
              <a:rPr lang="es-MX" dirty="0"/>
              <a:t>750g (unas tres piezas) de </a:t>
            </a:r>
            <a:r>
              <a:rPr lang="es-MX" dirty="0" smtClean="0"/>
              <a:t>manzanas (3 pesos), </a:t>
            </a:r>
            <a:r>
              <a:rPr lang="es-MX" dirty="0"/>
              <a:t>250g de </a:t>
            </a:r>
            <a:r>
              <a:rPr lang="es-MX" dirty="0" smtClean="0"/>
              <a:t>azúcar (3 pesos),  </a:t>
            </a:r>
            <a:r>
              <a:rPr lang="es-MX" dirty="0"/>
              <a:t>1/2 limón, 25g de mantequilla, 1 cucharadita de canela, 1 cucharadita de nuez moscada </a:t>
            </a:r>
            <a:r>
              <a:rPr lang="es-MX" dirty="0" smtClean="0"/>
              <a:t>y, esencia </a:t>
            </a:r>
            <a:r>
              <a:rPr lang="es-MX" dirty="0"/>
              <a:t>de vainilla </a:t>
            </a:r>
            <a:r>
              <a:rPr lang="es-MX" dirty="0" smtClean="0"/>
              <a:t>(Todo lo anterior con un costo de 2 pesos)</a:t>
            </a:r>
          </a:p>
          <a:p>
            <a:r>
              <a:rPr lang="es-MX" dirty="0" smtClean="0"/>
              <a:t>Los ingredientes con manzana Premium de la ciudad de Cuauhtémoc tienen un costo total de 8 pesos mexicanos a lo que se le agregaría el costo del envase de 4 pesos por lo que por unidad se necesitaría una inversión de 12 pesos por pieza.</a:t>
            </a:r>
            <a:endParaRPr lang="es-MX" dirty="0"/>
          </a:p>
        </p:txBody>
      </p:sp>
    </p:spTree>
    <p:extLst>
      <p:ext uri="{BB962C8B-B14F-4D97-AF65-F5344CB8AC3E}">
        <p14:creationId xmlns:p14="http://schemas.microsoft.com/office/powerpoint/2010/main" val="42026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03238"/>
            <a:ext cx="7313613" cy="521828"/>
          </a:xfrm>
        </p:spPr>
        <p:txBody>
          <a:bodyPr/>
          <a:lstStyle/>
          <a:p>
            <a:r>
              <a:rPr lang="es-MX" sz="4800" dirty="0">
                <a:solidFill>
                  <a:schemeClr val="tx1">
                    <a:lumMod val="95000"/>
                    <a:lumOff val="5000"/>
                  </a:schemeClr>
                </a:solidFill>
              </a:rPr>
              <a:t>República de Costa Rica</a:t>
            </a:r>
            <a:endParaRPr lang="es-ES" dirty="0"/>
          </a:p>
        </p:txBody>
      </p:sp>
      <p:pic>
        <p:nvPicPr>
          <p:cNvPr id="6" name="Picture 2" descr="http://www.banderas-e-himnos.com/media/flags/flagge-costa-rica.gif"/>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t="8364" b="8364"/>
          <a:stretch>
            <a:fillRect/>
          </a:stretch>
        </p:blipFill>
        <p:spPr bwMode="auto">
          <a:xfrm>
            <a:off x="897796" y="1371600"/>
            <a:ext cx="3928023" cy="21784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commons/thumb/2/2e/LocationCostaRica.svg/800px-LocationCostaRica.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61808" y="3716904"/>
            <a:ext cx="6282192" cy="314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6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983528"/>
            <a:ext cx="7313613" cy="868362"/>
          </a:xfrm>
        </p:spPr>
        <p:txBody>
          <a:bodyPr/>
          <a:lstStyle/>
          <a:p>
            <a:r>
              <a:rPr lang="es-ES" dirty="0" smtClean="0"/>
              <a:t>Página</a:t>
            </a:r>
            <a:endParaRPr lang="es-ES" dirty="0"/>
          </a:p>
        </p:txBody>
      </p:sp>
      <p:sp>
        <p:nvSpPr>
          <p:cNvPr id="3" name="2 Marcador de contenido"/>
          <p:cNvSpPr>
            <a:spLocks noGrp="1"/>
          </p:cNvSpPr>
          <p:nvPr>
            <p:ph idx="1"/>
          </p:nvPr>
        </p:nvSpPr>
        <p:spPr>
          <a:xfrm>
            <a:off x="914399" y="2493980"/>
            <a:ext cx="7313613" cy="575576"/>
          </a:xfrm>
        </p:spPr>
        <p:txBody>
          <a:bodyPr/>
          <a:lstStyle/>
          <a:p>
            <a:r>
              <a:rPr lang="es-ES" dirty="0" smtClean="0">
                <a:hlinkClick r:id="rId2"/>
              </a:rPr>
              <a:t>Página </a:t>
            </a:r>
            <a:r>
              <a:rPr lang="es-ES" dirty="0" smtClean="0">
                <a:hlinkClick r:id="rId2"/>
              </a:rPr>
              <a:t>de nuestro producto</a:t>
            </a:r>
            <a:endParaRPr lang="es-ES" dirty="0"/>
          </a:p>
        </p:txBody>
      </p:sp>
    </p:spTree>
    <p:extLst>
      <p:ext uri="{BB962C8B-B14F-4D97-AF65-F5344CB8AC3E}">
        <p14:creationId xmlns:p14="http://schemas.microsoft.com/office/powerpoint/2010/main" val="319946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caso de que no “haiga” internet</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12" y="1834076"/>
            <a:ext cx="7648575" cy="4524375"/>
          </a:xfrm>
          <a:prstGeom prst="rect">
            <a:avLst/>
          </a:prstGeom>
        </p:spPr>
      </p:pic>
    </p:spTree>
    <p:extLst>
      <p:ext uri="{BB962C8B-B14F-4D97-AF65-F5344CB8AC3E}">
        <p14:creationId xmlns:p14="http://schemas.microsoft.com/office/powerpoint/2010/main" val="3779527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14400" y="503238"/>
            <a:ext cx="7313613" cy="868362"/>
          </a:xfrm>
        </p:spPr>
        <p:txBody>
          <a:bodyPr/>
          <a:lstStyle/>
          <a:p>
            <a:r>
              <a:rPr lang="es-ES" dirty="0" smtClean="0"/>
              <a:t>En caso de que no “haiga” internet (2)</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07" y="1705232"/>
            <a:ext cx="7827294" cy="464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669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9600" dirty="0" smtClean="0"/>
              <a:t>¡GRACIAS!</a:t>
            </a:r>
            <a:endParaRPr lang="es-ES" sz="9600" dirty="0"/>
          </a:p>
        </p:txBody>
      </p:sp>
    </p:spTree>
    <p:extLst>
      <p:ext uri="{BB962C8B-B14F-4D97-AF65-F5344CB8AC3E}">
        <p14:creationId xmlns:p14="http://schemas.microsoft.com/office/powerpoint/2010/main" val="395508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206" y="130042"/>
            <a:ext cx="3323514" cy="868362"/>
          </a:xfrm>
        </p:spPr>
        <p:txBody>
          <a:bodyPr/>
          <a:lstStyle/>
          <a:p>
            <a:r>
              <a:rPr lang="es-ES" sz="4000" dirty="0" smtClean="0"/>
              <a:t>Superficie</a:t>
            </a:r>
            <a:endParaRPr lang="es-ES" dirty="0"/>
          </a:p>
        </p:txBody>
      </p:sp>
      <p:pic>
        <p:nvPicPr>
          <p:cNvPr id="4" name="Picture 2" descr="http://www.ezilon.com/maps/images/centralamerica/Costa-Rica-map.gif"/>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t="14726" b="14726"/>
          <a:stretch>
            <a:fillRect/>
          </a:stretch>
        </p:blipFill>
        <p:spPr bwMode="auto">
          <a:xfrm>
            <a:off x="4488943" y="130042"/>
            <a:ext cx="4477383" cy="248311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02879" y="2117190"/>
            <a:ext cx="6954903" cy="1292662"/>
          </a:xfrm>
          <a:prstGeom prst="rect">
            <a:avLst/>
          </a:prstGeom>
          <a:noFill/>
        </p:spPr>
        <p:txBody>
          <a:bodyPr wrap="square" rtlCol="0">
            <a:spAutoFit/>
          </a:bodyPr>
          <a:lstStyle/>
          <a:p>
            <a:r>
              <a:rPr lang="es-ES" sz="2000" dirty="0"/>
              <a:t>Capital y ciudad mas poblada:</a:t>
            </a:r>
          </a:p>
          <a:p>
            <a:endParaRPr lang="es-ES" sz="2000" dirty="0"/>
          </a:p>
          <a:p>
            <a:r>
              <a:rPr lang="es-ES" sz="2000" dirty="0"/>
              <a:t>San José 288,054 habitantes</a:t>
            </a:r>
          </a:p>
          <a:p>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167216974"/>
              </p:ext>
            </p:extLst>
          </p:nvPr>
        </p:nvGraphicFramePr>
        <p:xfrm>
          <a:off x="1011491" y="1086237"/>
          <a:ext cx="3368840" cy="880110"/>
        </p:xfrm>
        <a:graphic>
          <a:graphicData uri="http://schemas.openxmlformats.org/drawingml/2006/table">
            <a:tbl>
              <a:tblPr/>
              <a:tblGrid>
                <a:gridCol w="1871578"/>
                <a:gridCol w="1497262"/>
              </a:tblGrid>
              <a:tr h="0">
                <a:tc>
                  <a:txBody>
                    <a:bodyPr/>
                    <a:lstStyle/>
                    <a:p>
                      <a:pPr algn="l" fontAlgn="t"/>
                      <a:r>
                        <a:rPr lang="es-MX" u="none" strike="noStrike" dirty="0">
                          <a:solidFill>
                            <a:srgbClr val="0B0080"/>
                          </a:solidFill>
                          <a:effectLst/>
                        </a:rPr>
                        <a:t>Superficie</a:t>
                      </a:r>
                      <a:endParaRPr lang="es-MX" dirty="0">
                        <a:effectLst/>
                      </a:endParaRPr>
                    </a:p>
                  </a:txBody>
                  <a:tcPr marL="66675" marR="66675" marT="9525" marB="9525">
                    <a:lnL w="9525" cap="flat" cmpd="sng" algn="ctr">
                      <a:solidFill>
                        <a:srgbClr val="B4BBC8"/>
                      </a:solidFill>
                      <a:prstDash val="solid"/>
                      <a:round/>
                      <a:headEnd type="none" w="med" len="med"/>
                      <a:tailEnd type="none" w="med" len="med"/>
                    </a:lnL>
                    <a:lnR w="9525" cap="flat" cmpd="sng" algn="ctr">
                      <a:solidFill>
                        <a:srgbClr val="B4BBC8"/>
                      </a:solidFill>
                      <a:prstDash val="solid"/>
                      <a:round/>
                      <a:headEnd type="none" w="med" len="med"/>
                      <a:tailEnd type="none" w="med" len="med"/>
                    </a:lnR>
                    <a:lnT w="9525" cap="flat" cmpd="sng" algn="ctr">
                      <a:solidFill>
                        <a:srgbClr val="B4BBC8"/>
                      </a:solidFill>
                      <a:prstDash val="solid"/>
                      <a:round/>
                      <a:headEnd type="none" w="med" len="med"/>
                      <a:tailEnd type="none" w="med" len="med"/>
                    </a:lnT>
                    <a:lnB w="9525" cap="flat" cmpd="sng" algn="ctr">
                      <a:solidFill>
                        <a:srgbClr val="B4BBC8"/>
                      </a:solidFill>
                      <a:prstDash val="solid"/>
                      <a:round/>
                      <a:headEnd type="none" w="med" len="med"/>
                      <a:tailEnd type="none" w="med" len="med"/>
                    </a:lnB>
                    <a:solidFill>
                      <a:srgbClr val="F9F9F9"/>
                    </a:solidFill>
                  </a:tcPr>
                </a:tc>
                <a:tc>
                  <a:txBody>
                    <a:bodyPr/>
                    <a:lstStyle/>
                    <a:p>
                      <a:pPr fontAlgn="t"/>
                      <a:r>
                        <a:rPr lang="es-MX" u="none" strike="noStrike" dirty="0">
                          <a:solidFill>
                            <a:srgbClr val="0B0080"/>
                          </a:solidFill>
                          <a:effectLst/>
                        </a:rPr>
                        <a:t>Puesto 129.º</a:t>
                      </a:r>
                      <a:endParaRPr lang="es-MX" dirty="0">
                        <a:effectLst/>
                      </a:endParaRPr>
                    </a:p>
                  </a:txBody>
                  <a:tcPr marL="9525" marR="66675" marT="9525" marB="9525">
                    <a:lnL w="9525" cap="flat" cmpd="sng" algn="ctr">
                      <a:solidFill>
                        <a:srgbClr val="B4BBC8"/>
                      </a:solidFill>
                      <a:prstDash val="solid"/>
                      <a:round/>
                      <a:headEnd type="none" w="med" len="med"/>
                      <a:tailEnd type="none" w="med" len="med"/>
                    </a:lnL>
                    <a:lnR w="9525" cap="flat" cmpd="sng" algn="ctr">
                      <a:solidFill>
                        <a:srgbClr val="B4BBC8"/>
                      </a:solidFill>
                      <a:prstDash val="solid"/>
                      <a:round/>
                      <a:headEnd type="none" w="med" len="med"/>
                      <a:tailEnd type="none" w="med" len="med"/>
                    </a:lnR>
                    <a:lnT w="9525" cap="flat" cmpd="sng" algn="ctr">
                      <a:solidFill>
                        <a:srgbClr val="B4BBC8"/>
                      </a:solidFill>
                      <a:prstDash val="solid"/>
                      <a:round/>
                      <a:headEnd type="none" w="med" len="med"/>
                      <a:tailEnd type="none" w="med" len="med"/>
                    </a:lnT>
                    <a:lnB w="9525" cap="flat" cmpd="sng" algn="ctr">
                      <a:solidFill>
                        <a:srgbClr val="B4BBC8"/>
                      </a:solidFill>
                      <a:prstDash val="solid"/>
                      <a:round/>
                      <a:headEnd type="none" w="med" len="med"/>
                      <a:tailEnd type="none" w="med" len="med"/>
                    </a:lnB>
                    <a:solidFill>
                      <a:srgbClr val="F9F9F9"/>
                    </a:solidFill>
                  </a:tcPr>
                </a:tc>
              </a:tr>
              <a:tr h="0">
                <a:tc>
                  <a:txBody>
                    <a:bodyPr/>
                    <a:lstStyle/>
                    <a:p>
                      <a:pPr algn="l" fontAlgn="t"/>
                      <a:r>
                        <a:rPr lang="es-MX" b="0" dirty="0">
                          <a:effectLst/>
                        </a:rPr>
                        <a:t> • Total</a:t>
                      </a:r>
                    </a:p>
                  </a:txBody>
                  <a:tcPr marL="66675" marR="66675" marT="9525" marB="9525">
                    <a:lnL w="9525" cap="flat" cmpd="sng" algn="ctr">
                      <a:solidFill>
                        <a:srgbClr val="B4BBC8"/>
                      </a:solidFill>
                      <a:prstDash val="solid"/>
                      <a:round/>
                      <a:headEnd type="none" w="med" len="med"/>
                      <a:tailEnd type="none" w="med" len="med"/>
                    </a:lnL>
                    <a:lnR w="9525" cap="flat" cmpd="sng" algn="ctr">
                      <a:solidFill>
                        <a:srgbClr val="B4BBC8"/>
                      </a:solidFill>
                      <a:prstDash val="solid"/>
                      <a:round/>
                      <a:headEnd type="none" w="med" len="med"/>
                      <a:tailEnd type="none" w="med" len="med"/>
                    </a:lnR>
                    <a:lnT w="9525" cap="flat" cmpd="sng" algn="ctr">
                      <a:solidFill>
                        <a:srgbClr val="B4BBC8"/>
                      </a:solidFill>
                      <a:prstDash val="solid"/>
                      <a:round/>
                      <a:headEnd type="none" w="med" len="med"/>
                      <a:tailEnd type="none" w="med" len="med"/>
                    </a:lnT>
                    <a:lnB w="9525" cap="flat" cmpd="sng" algn="ctr">
                      <a:solidFill>
                        <a:srgbClr val="B4BBC8"/>
                      </a:solidFill>
                      <a:prstDash val="solid"/>
                      <a:round/>
                      <a:headEnd type="none" w="med" len="med"/>
                      <a:tailEnd type="none" w="med" len="med"/>
                    </a:lnB>
                    <a:solidFill>
                      <a:srgbClr val="F9F9F9"/>
                    </a:solidFill>
                  </a:tcPr>
                </a:tc>
                <a:tc>
                  <a:txBody>
                    <a:bodyPr/>
                    <a:lstStyle/>
                    <a:p>
                      <a:pPr fontAlgn="t"/>
                      <a:r>
                        <a:rPr lang="es-MX" dirty="0">
                          <a:effectLst/>
                        </a:rPr>
                        <a:t>51 100 </a:t>
                      </a:r>
                      <a:r>
                        <a:rPr lang="es-MX" u="none" strike="noStrike" dirty="0">
                          <a:solidFill>
                            <a:srgbClr val="0B0080"/>
                          </a:solidFill>
                          <a:effectLst/>
                        </a:rPr>
                        <a:t>km²</a:t>
                      </a:r>
                      <a:endParaRPr lang="es-MX" dirty="0">
                        <a:effectLst/>
                      </a:endParaRPr>
                    </a:p>
                  </a:txBody>
                  <a:tcPr marL="9525" marR="66675" marT="9525" marB="9525">
                    <a:lnL w="9525" cap="flat" cmpd="sng" algn="ctr">
                      <a:solidFill>
                        <a:srgbClr val="B4BBC8"/>
                      </a:solidFill>
                      <a:prstDash val="solid"/>
                      <a:round/>
                      <a:headEnd type="none" w="med" len="med"/>
                      <a:tailEnd type="none" w="med" len="med"/>
                    </a:lnL>
                    <a:lnR w="9525" cap="flat" cmpd="sng" algn="ctr">
                      <a:solidFill>
                        <a:srgbClr val="B4BBC8"/>
                      </a:solidFill>
                      <a:prstDash val="solid"/>
                      <a:round/>
                      <a:headEnd type="none" w="med" len="med"/>
                      <a:tailEnd type="none" w="med" len="med"/>
                    </a:lnR>
                    <a:lnT w="9525" cap="flat" cmpd="sng" algn="ctr">
                      <a:solidFill>
                        <a:srgbClr val="B4BBC8"/>
                      </a:solidFill>
                      <a:prstDash val="solid"/>
                      <a:round/>
                      <a:headEnd type="none" w="med" len="med"/>
                      <a:tailEnd type="none" w="med" len="med"/>
                    </a:lnT>
                    <a:lnB w="9525" cap="flat" cmpd="sng" algn="ctr">
                      <a:solidFill>
                        <a:srgbClr val="B4BBC8"/>
                      </a:solidFill>
                      <a:prstDash val="solid"/>
                      <a:round/>
                      <a:headEnd type="none" w="med" len="med"/>
                      <a:tailEnd type="none" w="med" len="med"/>
                    </a:lnB>
                    <a:solidFill>
                      <a:srgbClr val="F9F9F9"/>
                    </a:solidFill>
                  </a:tcPr>
                </a:tc>
              </a:tr>
              <a:tr h="0">
                <a:tc>
                  <a:txBody>
                    <a:bodyPr/>
                    <a:lstStyle/>
                    <a:p>
                      <a:pPr algn="l" fontAlgn="t"/>
                      <a:r>
                        <a:rPr lang="es-MX" b="0">
                          <a:effectLst/>
                        </a:rPr>
                        <a:t> • Agua (%)</a:t>
                      </a:r>
                    </a:p>
                  </a:txBody>
                  <a:tcPr marL="66675" marR="66675" marT="9525" marB="9525">
                    <a:lnL w="9525" cap="flat" cmpd="sng" algn="ctr">
                      <a:solidFill>
                        <a:srgbClr val="B4BBC8"/>
                      </a:solidFill>
                      <a:prstDash val="solid"/>
                      <a:round/>
                      <a:headEnd type="none" w="med" len="med"/>
                      <a:tailEnd type="none" w="med" len="med"/>
                    </a:lnL>
                    <a:lnR w="9525" cap="flat" cmpd="sng" algn="ctr">
                      <a:solidFill>
                        <a:srgbClr val="B4BBC8"/>
                      </a:solidFill>
                      <a:prstDash val="solid"/>
                      <a:round/>
                      <a:headEnd type="none" w="med" len="med"/>
                      <a:tailEnd type="none" w="med" len="med"/>
                    </a:lnR>
                    <a:lnT w="9525" cap="flat" cmpd="sng" algn="ctr">
                      <a:solidFill>
                        <a:srgbClr val="B4BBC8"/>
                      </a:solidFill>
                      <a:prstDash val="solid"/>
                      <a:round/>
                      <a:headEnd type="none" w="med" len="med"/>
                      <a:tailEnd type="none" w="med" len="med"/>
                    </a:lnT>
                    <a:lnB w="9525" cap="flat" cmpd="sng" algn="ctr">
                      <a:solidFill>
                        <a:srgbClr val="B4BBC8"/>
                      </a:solidFill>
                      <a:prstDash val="solid"/>
                      <a:round/>
                      <a:headEnd type="none" w="med" len="med"/>
                      <a:tailEnd type="none" w="med" len="med"/>
                    </a:lnB>
                    <a:solidFill>
                      <a:srgbClr val="F9F9F9"/>
                    </a:solidFill>
                  </a:tcPr>
                </a:tc>
                <a:tc>
                  <a:txBody>
                    <a:bodyPr/>
                    <a:lstStyle/>
                    <a:p>
                      <a:pPr fontAlgn="t"/>
                      <a:r>
                        <a:rPr lang="es-MX" dirty="0">
                          <a:effectLst/>
                        </a:rPr>
                        <a:t>0,7</a:t>
                      </a:r>
                    </a:p>
                  </a:txBody>
                  <a:tcPr marL="9525" marR="66675" marT="9525" marB="9525">
                    <a:lnL w="9525" cap="flat" cmpd="sng" algn="ctr">
                      <a:solidFill>
                        <a:srgbClr val="B4BBC8"/>
                      </a:solidFill>
                      <a:prstDash val="solid"/>
                      <a:round/>
                      <a:headEnd type="none" w="med" len="med"/>
                      <a:tailEnd type="none" w="med" len="med"/>
                    </a:lnL>
                    <a:lnR w="9525" cap="flat" cmpd="sng" algn="ctr">
                      <a:solidFill>
                        <a:srgbClr val="B4BBC8"/>
                      </a:solidFill>
                      <a:prstDash val="solid"/>
                      <a:round/>
                      <a:headEnd type="none" w="med" len="med"/>
                      <a:tailEnd type="none" w="med" len="med"/>
                    </a:lnR>
                    <a:lnT w="9525" cap="flat" cmpd="sng" algn="ctr">
                      <a:solidFill>
                        <a:srgbClr val="B4BBC8"/>
                      </a:solidFill>
                      <a:prstDash val="solid"/>
                      <a:round/>
                      <a:headEnd type="none" w="med" len="med"/>
                      <a:tailEnd type="none" w="med" len="med"/>
                    </a:lnT>
                    <a:lnB w="9525" cap="flat" cmpd="sng" algn="ctr">
                      <a:solidFill>
                        <a:srgbClr val="B4BBC8"/>
                      </a:solidFill>
                      <a:prstDash val="solid"/>
                      <a:round/>
                      <a:headEnd type="none" w="med" len="med"/>
                      <a:tailEnd type="none" w="med" len="med"/>
                    </a:lnB>
                    <a:solidFill>
                      <a:srgbClr val="F9F9F9"/>
                    </a:solidFill>
                  </a:tcPr>
                </a:tc>
              </a:tr>
            </a:tbl>
          </a:graphicData>
        </a:graphic>
      </p:graphicFrame>
      <p:sp>
        <p:nvSpPr>
          <p:cNvPr id="8" name="Título 1"/>
          <p:cNvSpPr txBox="1">
            <a:spLocks/>
          </p:cNvSpPr>
          <p:nvPr/>
        </p:nvSpPr>
        <p:spPr>
          <a:xfrm>
            <a:off x="1011491" y="3217236"/>
            <a:ext cx="3323514"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4000" dirty="0" smtClean="0"/>
              <a:t>Economía</a:t>
            </a:r>
            <a:endParaRPr lang="es-ES" sz="4000" dirty="0"/>
          </a:p>
        </p:txBody>
      </p:sp>
      <p:pic>
        <p:nvPicPr>
          <p:cNvPr id="9" name="Picture 4" descr="http://cambiopolitico.cambiopo.netdna-cdn.com/wp-content/uploads/2012/09/b1000_a.jpg"/>
          <p:cNvPicPr>
            <a:picLocks noChangeAspect="1" noChangeArrowheads="1"/>
          </p:cNvPicPr>
          <p:nvPr/>
        </p:nvPicPr>
        <p:blipFill>
          <a:blip r:embed="rId3"/>
          <a:srcRect/>
          <a:stretch>
            <a:fillRect/>
          </a:stretch>
        </p:blipFill>
        <p:spPr bwMode="auto">
          <a:xfrm>
            <a:off x="737206" y="4085598"/>
            <a:ext cx="3656034" cy="1949013"/>
          </a:xfrm>
          <a:prstGeom prst="rect">
            <a:avLst/>
          </a:prstGeom>
          <a:noFill/>
        </p:spPr>
      </p:pic>
      <p:sp>
        <p:nvSpPr>
          <p:cNvPr id="10" name="Rectángulo 9"/>
          <p:cNvSpPr/>
          <p:nvPr/>
        </p:nvSpPr>
        <p:spPr>
          <a:xfrm>
            <a:off x="4572000" y="4481182"/>
            <a:ext cx="4572000" cy="1323439"/>
          </a:xfrm>
          <a:prstGeom prst="rect">
            <a:avLst/>
          </a:prstGeom>
        </p:spPr>
        <p:txBody>
          <a:bodyPr>
            <a:spAutoFit/>
          </a:bodyPr>
          <a:lstStyle/>
          <a:p>
            <a:r>
              <a:rPr lang="es-ES" sz="2000" dirty="0"/>
              <a:t>Moneda Colones "₡“</a:t>
            </a:r>
          </a:p>
          <a:p>
            <a:endParaRPr lang="es-ES" sz="2000" dirty="0"/>
          </a:p>
          <a:p>
            <a:r>
              <a:rPr lang="fr-FR" sz="2000" dirty="0"/>
              <a:t>1 </a:t>
            </a:r>
            <a:r>
              <a:rPr lang="fr-FR" sz="2000" dirty="0">
                <a:hlinkClick r:id="rId4" tooltip="Dólar estadounidense"/>
              </a:rPr>
              <a:t>USD</a:t>
            </a:r>
            <a:r>
              <a:rPr lang="fr-FR" sz="2000" dirty="0"/>
              <a:t> = 538,56 CRC</a:t>
            </a:r>
            <a:br>
              <a:rPr lang="fr-FR" sz="2000" dirty="0"/>
            </a:br>
            <a:r>
              <a:rPr lang="fr-FR" sz="2000" dirty="0"/>
              <a:t>1 </a:t>
            </a:r>
            <a:r>
              <a:rPr lang="fr-FR" sz="2000" dirty="0">
                <a:hlinkClick r:id="rId5" tooltip="Euro"/>
              </a:rPr>
              <a:t>EUR</a:t>
            </a:r>
            <a:r>
              <a:rPr lang="fr-FR" sz="2000" dirty="0"/>
              <a:t> = 609,5128 CRC</a:t>
            </a:r>
            <a:endParaRPr lang="es-ES" sz="2000" dirty="0"/>
          </a:p>
        </p:txBody>
      </p:sp>
    </p:spTree>
    <p:extLst>
      <p:ext uri="{BB962C8B-B14F-4D97-AF65-F5344CB8AC3E}">
        <p14:creationId xmlns:p14="http://schemas.microsoft.com/office/powerpoint/2010/main" val="145558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1040366"/>
            <a:ext cx="7313613" cy="5250903"/>
          </a:xfrm>
        </p:spPr>
        <p:txBody>
          <a:bodyPr>
            <a:normAutofit/>
          </a:bodyPr>
          <a:lstStyle/>
          <a:p>
            <a:r>
              <a:rPr lang="es-ES" dirty="0" smtClean="0"/>
              <a:t>Es de templado a cálido</a:t>
            </a:r>
          </a:p>
          <a:p>
            <a:pPr algn="just"/>
            <a:r>
              <a:rPr lang="es-ES" dirty="0"/>
              <a:t>La división territorial de Costa Rica comprende 7 Provincias divididas en 81 Cantones o Municipios y estos a su vez, subdivididos en 470 Distritos Colegiados.</a:t>
            </a:r>
          </a:p>
          <a:p>
            <a:r>
              <a:rPr lang="es-ES" dirty="0"/>
              <a:t>Ejecutivo, Legislativo y Judicial</a:t>
            </a:r>
          </a:p>
          <a:p>
            <a:r>
              <a:rPr lang="es-ES" dirty="0" smtClean="0"/>
              <a:t>12 </a:t>
            </a:r>
            <a:r>
              <a:rPr lang="es-ES" dirty="0"/>
              <a:t>Partidos </a:t>
            </a:r>
            <a:r>
              <a:rPr lang="es-ES" dirty="0" smtClean="0"/>
              <a:t>políticos </a:t>
            </a:r>
          </a:p>
          <a:p>
            <a:endParaRPr lang="es-ES" dirty="0"/>
          </a:p>
          <a:p>
            <a:endParaRPr lang="es-ES" dirty="0"/>
          </a:p>
        </p:txBody>
      </p:sp>
      <p:sp>
        <p:nvSpPr>
          <p:cNvPr id="6" name="Título 5"/>
          <p:cNvSpPr>
            <a:spLocks noGrp="1"/>
          </p:cNvSpPr>
          <p:nvPr>
            <p:ph type="title"/>
          </p:nvPr>
        </p:nvSpPr>
        <p:spPr>
          <a:xfrm>
            <a:off x="914400" y="0"/>
            <a:ext cx="7313613" cy="1040366"/>
          </a:xfrm>
        </p:spPr>
        <p:txBody>
          <a:bodyPr/>
          <a:lstStyle/>
          <a:p>
            <a:r>
              <a:rPr lang="es-ES" dirty="0" smtClean="0"/>
              <a:t>Datos generales</a:t>
            </a:r>
            <a:endParaRPr lang="es-ES" dirty="0"/>
          </a:p>
        </p:txBody>
      </p:sp>
      <p:pic>
        <p:nvPicPr>
          <p:cNvPr id="7" name="Picture 2" descr="http://upload.wikimedia.org/wikipedia/commons/1/1b/Religi%C3%B3n_en_Costa_Rica.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6399" y="4099605"/>
            <a:ext cx="3332383" cy="24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58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Comida</a:t>
            </a:r>
            <a:endParaRPr lang="es-ES" dirty="0"/>
          </a:p>
        </p:txBody>
      </p:sp>
      <p:sp>
        <p:nvSpPr>
          <p:cNvPr id="3" name="Marcador de contenido 2"/>
          <p:cNvSpPr>
            <a:spLocks noGrp="1"/>
          </p:cNvSpPr>
          <p:nvPr>
            <p:ph idx="1"/>
          </p:nvPr>
        </p:nvSpPr>
        <p:spPr>
          <a:xfrm>
            <a:off x="914400" y="1371600"/>
            <a:ext cx="7313613" cy="1342491"/>
          </a:xfrm>
        </p:spPr>
        <p:txBody>
          <a:bodyPr>
            <a:normAutofit/>
          </a:bodyPr>
          <a:lstStyle/>
          <a:p>
            <a:pPr algn="just"/>
            <a:r>
              <a:rPr lang="es-ES" dirty="0"/>
              <a:t>La comida costarricense tiene entre sus protagonistas al</a:t>
            </a:r>
            <a:r>
              <a:rPr lang="es-ES" b="1" dirty="0"/>
              <a:t> Maíz</a:t>
            </a:r>
            <a:r>
              <a:rPr lang="es-ES" dirty="0"/>
              <a:t>, los</a:t>
            </a:r>
            <a:r>
              <a:rPr lang="es-ES" b="1" dirty="0"/>
              <a:t> Frijoles</a:t>
            </a:r>
            <a:r>
              <a:rPr lang="es-ES" dirty="0"/>
              <a:t> y el</a:t>
            </a:r>
            <a:r>
              <a:rPr lang="es-ES" b="1" dirty="0"/>
              <a:t>  Plátano</a:t>
            </a:r>
            <a:r>
              <a:rPr lang="es-ES" dirty="0"/>
              <a:t>, entre otros ingredientes que </a:t>
            </a:r>
            <a:r>
              <a:rPr lang="es-ES" dirty="0" smtClean="0"/>
              <a:t>suelen </a:t>
            </a:r>
            <a:r>
              <a:rPr lang="es-ES" dirty="0"/>
              <a:t>combinarse con </a:t>
            </a:r>
            <a:r>
              <a:rPr lang="es-ES" b="1" dirty="0" smtClean="0"/>
              <a:t>Arroz</a:t>
            </a:r>
            <a:endParaRPr lang="es-ES" dirty="0"/>
          </a:p>
        </p:txBody>
      </p:sp>
      <p:sp>
        <p:nvSpPr>
          <p:cNvPr id="4" name="Título 1"/>
          <p:cNvSpPr txBox="1">
            <a:spLocks/>
          </p:cNvSpPr>
          <p:nvPr/>
        </p:nvSpPr>
        <p:spPr>
          <a:xfrm>
            <a:off x="1066800" y="2643448"/>
            <a:ext cx="731361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dirty="0" smtClean="0"/>
              <a:t>Deportes</a:t>
            </a:r>
            <a:endParaRPr lang="es-ES" dirty="0"/>
          </a:p>
        </p:txBody>
      </p:sp>
      <p:sp>
        <p:nvSpPr>
          <p:cNvPr id="5" name="Marcador de contenido 2"/>
          <p:cNvSpPr txBox="1">
            <a:spLocks/>
          </p:cNvSpPr>
          <p:nvPr/>
        </p:nvSpPr>
        <p:spPr>
          <a:xfrm>
            <a:off x="1066800" y="3511810"/>
            <a:ext cx="7313613" cy="2483860"/>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pPr algn="just"/>
            <a:r>
              <a:rPr lang="es-ES" dirty="0"/>
              <a:t>Son </a:t>
            </a:r>
            <a:r>
              <a:rPr lang="es-ES" dirty="0" err="1"/>
              <a:t>pamboleros</a:t>
            </a:r>
            <a:r>
              <a:rPr lang="es-ES" dirty="0"/>
              <a:t> como casi todo </a:t>
            </a:r>
            <a:r>
              <a:rPr lang="es-ES" dirty="0" smtClean="0"/>
              <a:t>América.</a:t>
            </a:r>
          </a:p>
          <a:p>
            <a:r>
              <a:rPr lang="es-ES" dirty="0"/>
              <a:t>4 Mundiales su mejor papel en Brasil 2014</a:t>
            </a:r>
          </a:p>
        </p:txBody>
      </p:sp>
    </p:spTree>
    <p:extLst>
      <p:ext uri="{BB962C8B-B14F-4D97-AF65-F5344CB8AC3E}">
        <p14:creationId xmlns:p14="http://schemas.microsoft.com/office/powerpoint/2010/main" val="145558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Competencia</a:t>
            </a:r>
            <a:endParaRPr lang="es-ES" dirty="0"/>
          </a:p>
        </p:txBody>
      </p:sp>
      <p:sp>
        <p:nvSpPr>
          <p:cNvPr id="3" name="Marcador de contenido 2"/>
          <p:cNvSpPr>
            <a:spLocks noGrp="1"/>
          </p:cNvSpPr>
          <p:nvPr>
            <p:ph idx="1"/>
          </p:nvPr>
        </p:nvSpPr>
        <p:spPr/>
        <p:txBody>
          <a:bodyPr>
            <a:normAutofit fontScale="92500" lnSpcReduction="10000"/>
          </a:bodyPr>
          <a:lstStyle/>
          <a:p>
            <a:pPr algn="just"/>
            <a:r>
              <a:rPr lang="es-ES" dirty="0" smtClean="0"/>
              <a:t>Empresas productoras con sabores de frutas locales tales como guayaba, fresa, mora, piña, maracuyá y naranja.</a:t>
            </a:r>
          </a:p>
          <a:p>
            <a:pPr algn="just"/>
            <a:r>
              <a:rPr lang="es-ES" dirty="0" smtClean="0"/>
              <a:t>Las marcas locales son; </a:t>
            </a:r>
            <a:r>
              <a:rPr lang="es-ES" dirty="0" err="1" smtClean="0"/>
              <a:t>Tricopilla</a:t>
            </a:r>
            <a:r>
              <a:rPr lang="es-ES" dirty="0" smtClean="0"/>
              <a:t>, </a:t>
            </a:r>
            <a:r>
              <a:rPr lang="es-ES" dirty="0" err="1" smtClean="0"/>
              <a:t>Ujarrás</a:t>
            </a:r>
            <a:r>
              <a:rPr lang="es-ES" dirty="0" smtClean="0"/>
              <a:t> y El Ángel</a:t>
            </a:r>
          </a:p>
          <a:p>
            <a:pPr algn="just"/>
            <a:r>
              <a:rPr lang="es-ES" dirty="0"/>
              <a:t>Existe un potencial para las mermeladas 100% naturales debido a que existe una campaña del gobierno de Costa Rica para consumir productos más sanos y bajos en azúcar, existe mucho interés de la población en consumir productos con ingredientes naturales y orgánicos</a:t>
            </a:r>
            <a:r>
              <a:rPr lang="es-ES" dirty="0" smtClean="0"/>
              <a:t>.</a:t>
            </a:r>
          </a:p>
          <a:p>
            <a:pPr algn="just"/>
            <a:r>
              <a:rPr lang="es-ES" dirty="0" smtClean="0"/>
              <a:t>Empresas extranjeras; </a:t>
            </a:r>
            <a:r>
              <a:rPr lang="es-ES" dirty="0" err="1"/>
              <a:t>Swiss</a:t>
            </a:r>
            <a:r>
              <a:rPr lang="es-ES" dirty="0"/>
              <a:t> Chalet de Estados </a:t>
            </a:r>
            <a:r>
              <a:rPr lang="es-ES" dirty="0" smtClean="0"/>
              <a:t>Unidos, </a:t>
            </a:r>
            <a:r>
              <a:rPr lang="es-ES" dirty="0" err="1" smtClean="0"/>
              <a:t>Roland</a:t>
            </a:r>
            <a:r>
              <a:rPr lang="es-ES" dirty="0" smtClean="0"/>
              <a:t> </a:t>
            </a:r>
            <a:r>
              <a:rPr lang="es-ES" dirty="0"/>
              <a:t>de Estados </a:t>
            </a:r>
            <a:r>
              <a:rPr lang="es-ES" dirty="0" smtClean="0"/>
              <a:t>Unidos y St</a:t>
            </a:r>
            <a:r>
              <a:rPr lang="es-ES" dirty="0"/>
              <a:t>. </a:t>
            </a:r>
            <a:r>
              <a:rPr lang="es-ES" dirty="0" err="1"/>
              <a:t>Dalfour</a:t>
            </a:r>
            <a:r>
              <a:rPr lang="es-ES" dirty="0"/>
              <a:t> de </a:t>
            </a:r>
            <a:r>
              <a:rPr lang="es-ES" dirty="0" smtClean="0"/>
              <a:t>Francia</a:t>
            </a:r>
          </a:p>
          <a:p>
            <a:endParaRPr lang="es-ES" dirty="0" smtClean="0"/>
          </a:p>
        </p:txBody>
      </p:sp>
    </p:spTree>
    <p:extLst>
      <p:ext uri="{BB962C8B-B14F-4D97-AF65-F5344CB8AC3E}">
        <p14:creationId xmlns:p14="http://schemas.microsoft.com/office/powerpoint/2010/main" val="5339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Etiqueta </a:t>
            </a:r>
            <a:endParaRPr lang="es-ES" dirty="0"/>
          </a:p>
        </p:txBody>
      </p:sp>
      <p:pic>
        <p:nvPicPr>
          <p:cNvPr id="4" name="Marcador de contenido 3" descr="Etiqueta copy.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46099" b="-46099"/>
          <a:stretch/>
        </p:blipFill>
        <p:spPr>
          <a:xfrm>
            <a:off x="0" y="1179616"/>
            <a:ext cx="9144000" cy="5053013"/>
          </a:xfrm>
        </p:spPr>
      </p:pic>
    </p:spTree>
    <p:extLst>
      <p:ext uri="{BB962C8B-B14F-4D97-AF65-F5344CB8AC3E}">
        <p14:creationId xmlns:p14="http://schemas.microsoft.com/office/powerpoint/2010/main" val="215651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Importancia de la etiqueta</a:t>
            </a:r>
            <a:endParaRPr lang="es-ES" dirty="0"/>
          </a:p>
        </p:txBody>
      </p:sp>
      <p:sp>
        <p:nvSpPr>
          <p:cNvPr id="3" name="Marcador de contenido 2"/>
          <p:cNvSpPr>
            <a:spLocks noGrp="1"/>
          </p:cNvSpPr>
          <p:nvPr>
            <p:ph idx="1"/>
          </p:nvPr>
        </p:nvSpPr>
        <p:spPr/>
        <p:txBody>
          <a:bodyPr>
            <a:normAutofit lnSpcReduction="10000"/>
          </a:bodyPr>
          <a:lstStyle/>
          <a:p>
            <a:pPr algn="just"/>
            <a:r>
              <a:rPr lang="es-ES" dirty="0"/>
              <a:t>En la etiqueta de un producto no sólo debe ir información sobre el mismo, sino también ser llamativa para que el comprador se vea tentado a comprarlo. </a:t>
            </a:r>
            <a:endParaRPr lang="es-ES" dirty="0" smtClean="0"/>
          </a:p>
          <a:p>
            <a:pPr algn="just"/>
            <a:r>
              <a:rPr lang="es-ES" dirty="0" smtClean="0"/>
              <a:t>La etiqueta de nuestro producto muestra el compromiso que se tiene con el consumidor al ofrecerle productos 100% orgánicos, que contribuyen al bienestar de su salud, además de ser una ventaja competitiva por la situación actual de vida en donde se pretende elevar la calidad de vida mediante el consumo de alimentos sin conservadores.</a:t>
            </a:r>
            <a:endParaRPr lang="es-ES" dirty="0"/>
          </a:p>
        </p:txBody>
      </p:sp>
    </p:spTree>
    <p:extLst>
      <p:ext uri="{BB962C8B-B14F-4D97-AF65-F5344CB8AC3E}">
        <p14:creationId xmlns:p14="http://schemas.microsoft.com/office/powerpoint/2010/main" val="321967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Registro de una marca</a:t>
            </a:r>
            <a:endParaRPr lang="es-ES" dirty="0"/>
          </a:p>
        </p:txBody>
      </p:sp>
      <p:sp>
        <p:nvSpPr>
          <p:cNvPr id="3" name="Marcador de contenido 2"/>
          <p:cNvSpPr>
            <a:spLocks noGrp="1"/>
          </p:cNvSpPr>
          <p:nvPr>
            <p:ph idx="1"/>
          </p:nvPr>
        </p:nvSpPr>
        <p:spPr/>
        <p:txBody>
          <a:bodyPr/>
          <a:lstStyle/>
          <a:p>
            <a:pPr algn="just"/>
            <a:r>
              <a:rPr lang="es-ES" dirty="0" smtClean="0"/>
              <a:t>Se realiza por medio del INSTITUTO MEXICANO DE LA PROPIEDAD INDUSTRIAL (IMPI).</a:t>
            </a:r>
          </a:p>
          <a:p>
            <a:pPr algn="just"/>
            <a:r>
              <a:rPr lang="es-ES" dirty="0" smtClean="0"/>
              <a:t>Por medio del formato de solicitud IMPI-00-001 que proporciona el IMPI.</a:t>
            </a:r>
          </a:p>
          <a:p>
            <a:pPr algn="just"/>
            <a:r>
              <a:rPr lang="es-ES" dirty="0"/>
              <a:t>El costo por el registro de una marca es de</a:t>
            </a:r>
            <a:r>
              <a:rPr lang="es-ES" sz="2600" dirty="0"/>
              <a:t> </a:t>
            </a:r>
            <a:r>
              <a:rPr lang="es-ES" sz="2200" dirty="0"/>
              <a:t>$2,303.33 </a:t>
            </a:r>
            <a:r>
              <a:rPr lang="es-ES" dirty="0"/>
              <a:t>más el Impuesto al Valor Agregado, el importe total a pagar incluyendo centavos debe cubrirse al 100%. </a:t>
            </a:r>
            <a:r>
              <a:rPr lang="es-ES" sz="3000" b="1" dirty="0"/>
              <a:t>$2671.87 </a:t>
            </a:r>
          </a:p>
          <a:p>
            <a:endParaRPr lang="es-ES" dirty="0"/>
          </a:p>
        </p:txBody>
      </p:sp>
    </p:spTree>
    <p:extLst>
      <p:ext uri="{BB962C8B-B14F-4D97-AF65-F5344CB8AC3E}">
        <p14:creationId xmlns:p14="http://schemas.microsoft.com/office/powerpoint/2010/main" val="321936224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Tintero">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Tintero.thmx</Template>
  <TotalTime>269</TotalTime>
  <Words>767</Words>
  <Application>Microsoft Office PowerPoint</Application>
  <PresentationFormat>Presentación en pantalla (4:3)</PresentationFormat>
  <Paragraphs>82</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Goudy Old Style</vt:lpstr>
      <vt:lpstr>Impact</vt:lpstr>
      <vt:lpstr>Rockwell</vt:lpstr>
      <vt:lpstr>Tintero</vt:lpstr>
      <vt:lpstr>Universidad Autónoma de Chihuahua Facultad de Contaduría y Administración</vt:lpstr>
      <vt:lpstr>República de Costa Rica</vt:lpstr>
      <vt:lpstr>Superficie</vt:lpstr>
      <vt:lpstr>Datos generales</vt:lpstr>
      <vt:lpstr>Comida</vt:lpstr>
      <vt:lpstr>Competencia</vt:lpstr>
      <vt:lpstr>Etiqueta </vt:lpstr>
      <vt:lpstr>Importancia de la etiqueta</vt:lpstr>
      <vt:lpstr>Registro de una marca</vt:lpstr>
      <vt:lpstr>Presentación de PowerPoint</vt:lpstr>
      <vt:lpstr>Dominio de la marca</vt:lpstr>
      <vt:lpstr>GoDaddy  https://mx.godaddy.com/</vt:lpstr>
      <vt:lpstr>Hosting</vt:lpstr>
      <vt:lpstr>Presentación de PowerPoint</vt:lpstr>
      <vt:lpstr>Ruta para exportar a Costa Rica</vt:lpstr>
      <vt:lpstr>Puerto de Manzanillo</vt:lpstr>
      <vt:lpstr>Presentación de PowerPoint</vt:lpstr>
      <vt:lpstr>Presentación de PowerPoint</vt:lpstr>
      <vt:lpstr>Receta e Inversión</vt:lpstr>
      <vt:lpstr>Página</vt:lpstr>
      <vt:lpstr>En caso de que no “haiga” internet</vt:lpstr>
      <vt:lpstr>En caso de que no “haiga” internet (2)</vt:lpstr>
      <vt:lpstr>Presentación de PowerPoint</vt:lpstr>
    </vt:vector>
  </TitlesOfParts>
  <Company>uach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Autónoma de Chihuahua Facultad de Contaduría y Administración</dc:title>
  <dc:creator>veronica mendez</dc:creator>
  <cp:lastModifiedBy>beto</cp:lastModifiedBy>
  <cp:revision>27</cp:revision>
  <dcterms:created xsi:type="dcterms:W3CDTF">2015-02-27T04:04:49Z</dcterms:created>
  <dcterms:modified xsi:type="dcterms:W3CDTF">2015-04-17T22:57:06Z</dcterms:modified>
</cp:coreProperties>
</file>