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91" r:id="rId3"/>
    <p:sldId id="259" r:id="rId4"/>
    <p:sldId id="282" r:id="rId5"/>
    <p:sldId id="270" r:id="rId6"/>
    <p:sldId id="283" r:id="rId7"/>
    <p:sldId id="292" r:id="rId8"/>
    <p:sldId id="260" r:id="rId9"/>
    <p:sldId id="289" r:id="rId10"/>
    <p:sldId id="261" r:id="rId11"/>
    <p:sldId id="273" r:id="rId12"/>
    <p:sldId id="295" r:id="rId13"/>
    <p:sldId id="262" r:id="rId14"/>
    <p:sldId id="271" r:id="rId15"/>
    <p:sldId id="274" r:id="rId16"/>
    <p:sldId id="263" r:id="rId17"/>
    <p:sldId id="313" r:id="rId18"/>
    <p:sldId id="298" r:id="rId19"/>
    <p:sldId id="257" r:id="rId20"/>
    <p:sldId id="264" r:id="rId21"/>
    <p:sldId id="303" r:id="rId22"/>
    <p:sldId id="272" r:id="rId23"/>
    <p:sldId id="275" r:id="rId24"/>
    <p:sldId id="306" r:id="rId25"/>
    <p:sldId id="266" r:id="rId26"/>
    <p:sldId id="267" r:id="rId27"/>
    <p:sldId id="310" r:id="rId28"/>
    <p:sldId id="276" r:id="rId29"/>
    <p:sldId id="258" r:id="rId30"/>
    <p:sldId id="269" r:id="rId31"/>
    <p:sldId id="277" r:id="rId32"/>
    <p:sldId id="268" r:id="rId33"/>
    <p:sldId id="278" r:id="rId34"/>
    <p:sldId id="281" r:id="rId35"/>
    <p:sldId id="265" r:id="rId36"/>
    <p:sldId id="279" r:id="rId37"/>
    <p:sldId id="280" r:id="rId38"/>
    <p:sldId id="314" r:id="rId39"/>
    <p:sldId id="284" r:id="rId40"/>
    <p:sldId id="285" r:id="rId41"/>
    <p:sldId id="286" r:id="rId42"/>
    <p:sldId id="287" r:id="rId43"/>
    <p:sldId id="294" r:id="rId44"/>
    <p:sldId id="293" r:id="rId45"/>
    <p:sldId id="296" r:id="rId46"/>
    <p:sldId id="297" r:id="rId47"/>
    <p:sldId id="299" r:id="rId48"/>
    <p:sldId id="300" r:id="rId49"/>
    <p:sldId id="304" r:id="rId50"/>
    <p:sldId id="305" r:id="rId51"/>
    <p:sldId id="307" r:id="rId52"/>
    <p:sldId id="308" r:id="rId53"/>
    <p:sldId id="311" r:id="rId54"/>
    <p:sldId id="312" r:id="rId5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p:cViewPr>
        <p:scale>
          <a:sx n="80" d="100"/>
          <a:sy n="80"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2B4DAB-232D-41D4-A50F-A4D6E8B66DB9}" type="datetimeFigureOut">
              <a:rPr lang="es-ES" smtClean="0"/>
              <a:t>05/05/2015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B8A1CF1-1FAE-4DE7-925E-A21F58DB2AB8}"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A2B4DAB-232D-41D4-A50F-A4D6E8B66DB9}" type="datetimeFigureOut">
              <a:rPr lang="es-ES" smtClean="0"/>
              <a:t>05/05/2015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B8A1CF1-1FAE-4DE7-925E-A21F58DB2AB8}"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A2B4DAB-232D-41D4-A50F-A4D6E8B66DB9}" type="datetimeFigureOut">
              <a:rPr lang="es-ES" smtClean="0"/>
              <a:t>05/05/2015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B8A1CF1-1FAE-4DE7-925E-A21F58DB2AB8}"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A2B4DAB-232D-41D4-A50F-A4D6E8B66DB9}" type="datetimeFigureOut">
              <a:rPr lang="es-ES" smtClean="0"/>
              <a:t>05/05/2015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B8A1CF1-1FAE-4DE7-925E-A21F58DB2AB8}"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A2B4DAB-232D-41D4-A50F-A4D6E8B66DB9}" type="datetimeFigureOut">
              <a:rPr lang="es-ES" smtClean="0"/>
              <a:t>05/05/2015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B8A1CF1-1FAE-4DE7-925E-A21F58DB2AB8}"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A2B4DAB-232D-41D4-A50F-A4D6E8B66DB9}" type="datetimeFigureOut">
              <a:rPr lang="es-ES" smtClean="0"/>
              <a:t>05/05/2015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B8A1CF1-1FAE-4DE7-925E-A21F58DB2AB8}"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9A2B4DAB-232D-41D4-A50F-A4D6E8B66DB9}" type="datetimeFigureOut">
              <a:rPr lang="es-ES" smtClean="0"/>
              <a:t>05/05/2015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B8A1CF1-1FAE-4DE7-925E-A21F58DB2AB8}"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A2B4DAB-232D-41D4-A50F-A4D6E8B66DB9}" type="datetimeFigureOut">
              <a:rPr lang="es-ES" smtClean="0"/>
              <a:t>05/05/2015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B8A1CF1-1FAE-4DE7-925E-A21F58DB2AB8}"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B4DAB-232D-41D4-A50F-A4D6E8B66DB9}" type="datetimeFigureOut">
              <a:rPr lang="es-ES" smtClean="0"/>
              <a:t>05/05/2015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B8A1CF1-1FAE-4DE7-925E-A21F58DB2AB8}"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A2B4DAB-232D-41D4-A50F-A4D6E8B66DB9}" type="datetimeFigureOut">
              <a:rPr lang="es-ES" smtClean="0"/>
              <a:t>05/05/2015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B8A1CF1-1FAE-4DE7-925E-A21F58DB2AB8}" type="slidenum">
              <a:rPr lang="es-ES" smtClean="0"/>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9A2B4DAB-232D-41D4-A50F-A4D6E8B66DB9}" type="datetimeFigureOut">
              <a:rPr lang="es-ES" smtClean="0"/>
              <a:t>05/05/2015</a:t>
            </a:fld>
            <a:endParaRPr lang="es-ES"/>
          </a:p>
        </p:txBody>
      </p:sp>
      <p:sp>
        <p:nvSpPr>
          <p:cNvPr id="9" name="Slide Number Placeholder 8"/>
          <p:cNvSpPr>
            <a:spLocks noGrp="1"/>
          </p:cNvSpPr>
          <p:nvPr>
            <p:ph type="sldNum" sz="quarter" idx="11"/>
          </p:nvPr>
        </p:nvSpPr>
        <p:spPr/>
        <p:txBody>
          <a:bodyPr/>
          <a:lstStyle/>
          <a:p>
            <a:fld id="{1B8A1CF1-1FAE-4DE7-925E-A21F58DB2AB8}"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B8A1CF1-1FAE-4DE7-925E-A21F58DB2AB8}" type="slidenum">
              <a:rPr lang="es-ES" smtClean="0"/>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A2B4DAB-232D-41D4-A50F-A4D6E8B66DB9}" type="datetimeFigureOut">
              <a:rPr lang="es-ES" smtClean="0"/>
              <a:t>05/05/2015</a:t>
            </a:fld>
            <a:endParaRPr lang="es-E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6.xml"/><Relationship Id="rId1" Type="http://schemas.openxmlformats.org/officeDocument/2006/relationships/slideLayout" Target="../slideLayouts/slideLayout2.xml"/><Relationship Id="rId4" Type="http://schemas.openxmlformats.org/officeDocument/2006/relationships/slide" Target="slide4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7.xml"/><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9.xml"/><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52.xml"/><Relationship Id="rId1" Type="http://schemas.openxmlformats.org/officeDocument/2006/relationships/slideLayout" Target="../slideLayouts/slideLayout2.xml"/><Relationship Id="rId4" Type="http://schemas.openxmlformats.org/officeDocument/2006/relationships/slide" Target="slide51.xml"/></Relationships>
</file>

<file path=ppt/slides/_rels/slide25.xml.rels><?xml version="1.0" encoding="UTF-8" standalone="yes"?>
<Relationships xmlns="http://schemas.openxmlformats.org/package/2006/relationships"><Relationship Id="rId2" Type="http://schemas.openxmlformats.org/officeDocument/2006/relationships/hyperlink" Target="http://www.gestiopolis.com/canales3/ger/plansuc.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52.xml"/><Relationship Id="rId1" Type="http://schemas.openxmlformats.org/officeDocument/2006/relationships/slideLayout" Target="../slideLayouts/slideLayout2.xml"/><Relationship Id="rId4" Type="http://schemas.openxmlformats.org/officeDocument/2006/relationships/slide" Target="slide5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0.xml"/><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p.me/p2elIy-vz"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hyperlink" Target="http://mschoolofcool.blogspot.com/2012/11/de-todos-los-bares-de-todas-las.html" TargetMode="Externa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2.xml"/><Relationship Id="rId1" Type="http://schemas.openxmlformats.org/officeDocument/2006/relationships/slideLayout" Target="../slideLayouts/slideLayout2.xml"/><Relationship Id="rId4" Type="http://schemas.openxmlformats.org/officeDocument/2006/relationships/slide" Target="slide4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4.xml"/><Relationship Id="rId1" Type="http://schemas.openxmlformats.org/officeDocument/2006/relationships/slideLayout" Target="../slideLayouts/slideLayout2.xml"/><Relationship Id="rId4" Type="http://schemas.openxmlformats.org/officeDocument/2006/relationships/slide" Target="slide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38200" y="152400"/>
            <a:ext cx="7543800" cy="2593975"/>
          </a:xfrm>
        </p:spPr>
        <p:txBody>
          <a:bodyPr/>
          <a:lstStyle/>
          <a:p>
            <a:pPr algn="ctr"/>
            <a:r>
              <a:rPr lang="es-ES" dirty="0" smtClean="0"/>
              <a:t>Desarrollo de Capital </a:t>
            </a:r>
            <a:r>
              <a:rPr lang="es-ES" dirty="0"/>
              <a:t>I</a:t>
            </a:r>
            <a:r>
              <a:rPr lang="es-ES" dirty="0" smtClean="0"/>
              <a:t>ntelectual</a:t>
            </a:r>
            <a:endParaRPr lang="es-ES" dirty="0"/>
          </a:p>
        </p:txBody>
      </p:sp>
      <p:sp>
        <p:nvSpPr>
          <p:cNvPr id="3" name="2 Subtítulo"/>
          <p:cNvSpPr>
            <a:spLocks noGrp="1"/>
          </p:cNvSpPr>
          <p:nvPr>
            <p:ph type="subTitle" idx="1"/>
          </p:nvPr>
        </p:nvSpPr>
        <p:spPr>
          <a:xfrm>
            <a:off x="3124200" y="5257800"/>
            <a:ext cx="6461760" cy="1066800"/>
          </a:xfrm>
        </p:spPr>
        <p:txBody>
          <a:bodyPr>
            <a:noAutofit/>
          </a:bodyPr>
          <a:lstStyle/>
          <a:p>
            <a:pPr algn="ctr"/>
            <a:r>
              <a:rPr lang="es-ES" sz="2400" b="1" dirty="0" smtClean="0">
                <a:solidFill>
                  <a:schemeClr val="tx1"/>
                </a:solidFill>
              </a:rPr>
              <a:t>Alberto Pérez Velázquez </a:t>
            </a:r>
            <a:r>
              <a:rPr lang="es-MX" sz="2400" b="1" dirty="0">
                <a:solidFill>
                  <a:schemeClr val="tx1"/>
                </a:solidFill>
              </a:rPr>
              <a:t>175685</a:t>
            </a:r>
            <a:endParaRPr lang="es-ES" sz="2400" b="1" dirty="0" smtClean="0">
              <a:solidFill>
                <a:schemeClr val="tx1"/>
              </a:solidFill>
            </a:endParaRPr>
          </a:p>
          <a:p>
            <a:pPr algn="ctr"/>
            <a:r>
              <a:rPr lang="es-ES" sz="2400" b="1" dirty="0" smtClean="0">
                <a:solidFill>
                  <a:schemeClr val="tx1"/>
                </a:solidFill>
              </a:rPr>
              <a:t>Arely Merino Morales 276865</a:t>
            </a:r>
          </a:p>
          <a:p>
            <a:pPr algn="ctr"/>
            <a:r>
              <a:rPr lang="es-ES" sz="2400" b="1" dirty="0">
                <a:solidFill>
                  <a:schemeClr val="tx1"/>
                </a:solidFill>
              </a:rPr>
              <a:t>Mercedes </a:t>
            </a:r>
            <a:r>
              <a:rPr lang="es-ES" sz="2400" b="1" dirty="0" smtClean="0">
                <a:solidFill>
                  <a:schemeClr val="tx1"/>
                </a:solidFill>
              </a:rPr>
              <a:t>Menchaca </a:t>
            </a:r>
            <a:r>
              <a:rPr lang="es-MX" sz="2400" b="1" dirty="0">
                <a:solidFill>
                  <a:schemeClr val="tx1"/>
                </a:solidFill>
              </a:rPr>
              <a:t>219518</a:t>
            </a:r>
            <a:endParaRPr lang="es-ES" sz="2400" b="1" dirty="0">
              <a:solidFill>
                <a:schemeClr val="tx1"/>
              </a:solidFill>
            </a:endParaRPr>
          </a:p>
          <a:p>
            <a:pPr algn="ctr"/>
            <a:endParaRPr lang="es-ES" sz="2400" b="1" dirty="0">
              <a:solidFill>
                <a:schemeClr val="tx1"/>
              </a:solidFill>
            </a:endParaRPr>
          </a:p>
        </p:txBody>
      </p:sp>
      <p:pic>
        <p:nvPicPr>
          <p:cNvPr id="1026" name="Picture 2" descr="https://talentocreativo.files.wordpress.com/2009/07/foto-capital-intelectu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0"/>
            <a:ext cx="3276600" cy="309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179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28600" y="1421903"/>
            <a:ext cx="5181600" cy="350228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Marcador de contenido"/>
          <p:cNvSpPr>
            <a:spLocks noGrp="1"/>
          </p:cNvSpPr>
          <p:nvPr>
            <p:ph idx="1"/>
          </p:nvPr>
        </p:nvSpPr>
        <p:spPr>
          <a:xfrm>
            <a:off x="0" y="304800"/>
            <a:ext cx="8153400" cy="1447800"/>
          </a:xfrm>
        </p:spPr>
        <p:txBody>
          <a:bodyPr>
            <a:normAutofit/>
          </a:bodyPr>
          <a:lstStyle/>
          <a:p>
            <a:pPr algn="ctr"/>
            <a:r>
              <a:rPr lang="es-ES" sz="2400" dirty="0"/>
              <a:t>El capital intelectual constituye un valor para la empresa, el cual esta constituido por </a:t>
            </a:r>
            <a:r>
              <a:rPr lang="es-ES" sz="2400" b="1" dirty="0"/>
              <a:t>tres elementos</a:t>
            </a:r>
            <a:r>
              <a:rPr lang="es-ES" sz="2400" b="1" dirty="0" smtClean="0"/>
              <a:t>:</a:t>
            </a:r>
          </a:p>
          <a:p>
            <a:pPr algn="just"/>
            <a:endParaRPr lang="es-ES" dirty="0"/>
          </a:p>
          <a:p>
            <a:pPr algn="just"/>
            <a:endParaRPr lang="es-ES" dirty="0" smtClean="0"/>
          </a:p>
          <a:p>
            <a:pPr algn="just"/>
            <a:endParaRPr lang="es-ES" dirty="0"/>
          </a:p>
          <a:p>
            <a:pPr algn="just"/>
            <a:endParaRPr lang="es-ES" dirty="0"/>
          </a:p>
        </p:txBody>
      </p:sp>
      <p:sp>
        <p:nvSpPr>
          <p:cNvPr id="2" name="1 CuadroTexto"/>
          <p:cNvSpPr txBox="1"/>
          <p:nvPr/>
        </p:nvSpPr>
        <p:spPr>
          <a:xfrm>
            <a:off x="381000" y="1600200"/>
            <a:ext cx="4876800" cy="3323987"/>
          </a:xfrm>
          <a:prstGeom prst="rect">
            <a:avLst/>
          </a:prstGeom>
          <a:noFill/>
        </p:spPr>
        <p:txBody>
          <a:bodyPr wrap="square" rtlCol="0">
            <a:spAutoFit/>
          </a:bodyPr>
          <a:lstStyle/>
          <a:p>
            <a:pPr lvl="0" algn="just"/>
            <a:r>
              <a:rPr lang="es-ES" sz="2400" b="1" dirty="0"/>
              <a:t>Capital humano :</a:t>
            </a:r>
            <a:r>
              <a:rPr lang="es-ES" sz="2400" dirty="0"/>
              <a:t> es el valor virtual de los hombres en cuanto su capacidad de agregar valor; también se le conoce como los conocimientos humanos y aptitudes; así como la capacidad de aprendizaje creatividad y equipo de trabajo dependiendo de la competencia, actitud y agilidad.</a:t>
            </a:r>
          </a:p>
          <a:p>
            <a:endParaRPr lang="es-MX" dirty="0"/>
          </a:p>
        </p:txBody>
      </p:sp>
      <p:pic>
        <p:nvPicPr>
          <p:cNvPr id="3076" name="Picture 4" descr="http://www.definicionabc.com/wp-content/uploads/capital-human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945" y="3362325"/>
            <a:ext cx="3457575" cy="3495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883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gs.wke.es/4/3/4/8/im00005243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3386665"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redondeado"/>
          <p:cNvSpPr/>
          <p:nvPr/>
        </p:nvSpPr>
        <p:spPr>
          <a:xfrm>
            <a:off x="304800" y="304800"/>
            <a:ext cx="4876800" cy="3048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Marcador de contenido"/>
          <p:cNvSpPr>
            <a:spLocks noGrp="1"/>
          </p:cNvSpPr>
          <p:nvPr>
            <p:ph idx="1"/>
          </p:nvPr>
        </p:nvSpPr>
        <p:spPr>
          <a:xfrm>
            <a:off x="91440" y="381000"/>
            <a:ext cx="5029200" cy="3505200"/>
          </a:xfrm>
        </p:spPr>
        <p:txBody>
          <a:bodyPr>
            <a:noAutofit/>
          </a:bodyPr>
          <a:lstStyle/>
          <a:p>
            <a:pPr lvl="0" algn="just"/>
            <a:r>
              <a:rPr lang="es-ES" b="1" dirty="0"/>
              <a:t>Capital estructural:</a:t>
            </a:r>
            <a:r>
              <a:rPr lang="es-ES" dirty="0"/>
              <a:t> es el saber como de la organización materializado en su forma de hacer las cosas su vinculación con el entorno y su capacidad para producir innovaciones, así como el conocimiento sistematizado explicitado o internalizado permitiendo una transmisión rápida del conocimiento.</a:t>
            </a:r>
          </a:p>
          <a:p>
            <a:endParaRPr lang="es-ES" sz="2300" dirty="0"/>
          </a:p>
          <a:p>
            <a:endParaRPr lang="es-MX" sz="2300" dirty="0"/>
          </a:p>
        </p:txBody>
      </p:sp>
      <p:grpSp>
        <p:nvGrpSpPr>
          <p:cNvPr id="7" name="6 Grupo"/>
          <p:cNvGrpSpPr/>
          <p:nvPr/>
        </p:nvGrpSpPr>
        <p:grpSpPr>
          <a:xfrm>
            <a:off x="259080" y="3505200"/>
            <a:ext cx="5105400" cy="3048000"/>
            <a:chOff x="228600" y="3200400"/>
            <a:chExt cx="5105400" cy="3048000"/>
          </a:xfrm>
        </p:grpSpPr>
        <p:sp>
          <p:nvSpPr>
            <p:cNvPr id="6" name="5 Rectángulo redondeado"/>
            <p:cNvSpPr/>
            <p:nvPr/>
          </p:nvSpPr>
          <p:spPr>
            <a:xfrm>
              <a:off x="228600" y="3200400"/>
              <a:ext cx="5105400" cy="30480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CuadroTexto"/>
            <p:cNvSpPr txBox="1"/>
            <p:nvPr/>
          </p:nvSpPr>
          <p:spPr>
            <a:xfrm>
              <a:off x="304800" y="3276600"/>
              <a:ext cx="4876800" cy="2739211"/>
            </a:xfrm>
            <a:prstGeom prst="rect">
              <a:avLst/>
            </a:prstGeom>
            <a:noFill/>
          </p:spPr>
          <p:txBody>
            <a:bodyPr wrap="square" rtlCol="0">
              <a:spAutoFit/>
            </a:bodyPr>
            <a:lstStyle/>
            <a:p>
              <a:pPr lvl="0" algn="just"/>
              <a:r>
                <a:rPr lang="es-ES" sz="2200" b="1" dirty="0"/>
                <a:t>Capital relacional o clientes: </a:t>
              </a:r>
              <a:r>
                <a:rPr lang="es-ES" sz="2200" dirty="0"/>
                <a:t>Es un sistema más genérico es todo el contenido intelectual y emotivo del cliente, el conocimiento que uno posee de él y el que él posee de la organización y sus servicios, productos u objetivos que permite dar valor.</a:t>
              </a:r>
            </a:p>
            <a:p>
              <a:endParaRPr lang="es-MX" dirty="0"/>
            </a:p>
          </p:txBody>
        </p:sp>
      </p:grpSp>
    </p:spTree>
    <p:extLst>
      <p:ext uri="{BB962C8B-B14F-4D97-AF65-F5344CB8AC3E}">
        <p14:creationId xmlns:p14="http://schemas.microsoft.com/office/powerpoint/2010/main" val="1264542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odieboy.com/wp-content/uploads/2009/12/bolsa_dulces_mediana.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9800"/>
            <a:ext cx="3012107" cy="2257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godieboy.com/wp-content/uploads/2009/12/bolsa_dulces_mediana.jpg">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410" y="2209800"/>
            <a:ext cx="3012107"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28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4648200" y="3546276"/>
            <a:ext cx="3886200" cy="3083124"/>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redondeado"/>
          <p:cNvSpPr/>
          <p:nvPr/>
        </p:nvSpPr>
        <p:spPr>
          <a:xfrm>
            <a:off x="152400" y="1371600"/>
            <a:ext cx="4343400" cy="2752368"/>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Marcador de contenido"/>
          <p:cNvSpPr>
            <a:spLocks noGrp="1"/>
          </p:cNvSpPr>
          <p:nvPr>
            <p:ph idx="1"/>
          </p:nvPr>
        </p:nvSpPr>
        <p:spPr>
          <a:xfrm>
            <a:off x="152400" y="228600"/>
            <a:ext cx="8229600" cy="6019800"/>
          </a:xfrm>
        </p:spPr>
        <p:txBody>
          <a:bodyPr>
            <a:normAutofit/>
          </a:bodyPr>
          <a:lstStyle/>
          <a:p>
            <a:pPr algn="ctr"/>
            <a:r>
              <a:rPr lang="es-ES" b="1" dirty="0"/>
              <a:t>Los activos intangibles </a:t>
            </a:r>
            <a:r>
              <a:rPr lang="es-ES" dirty="0"/>
              <a:t>se clasifican en cuatro categorías, que constituyen el capital </a:t>
            </a:r>
            <a:r>
              <a:rPr lang="es-ES" dirty="0" smtClean="0"/>
              <a:t>intelectual</a:t>
            </a:r>
          </a:p>
          <a:p>
            <a:endParaRPr lang="es-ES" dirty="0"/>
          </a:p>
          <a:p>
            <a:endParaRPr lang="es-ES" dirty="0"/>
          </a:p>
          <a:p>
            <a:endParaRPr lang="es-ES" dirty="0"/>
          </a:p>
        </p:txBody>
      </p:sp>
      <p:sp>
        <p:nvSpPr>
          <p:cNvPr id="2" name="1 CuadroTexto"/>
          <p:cNvSpPr txBox="1"/>
          <p:nvPr/>
        </p:nvSpPr>
        <p:spPr>
          <a:xfrm>
            <a:off x="304800" y="1600200"/>
            <a:ext cx="3733800" cy="2523768"/>
          </a:xfrm>
          <a:prstGeom prst="rect">
            <a:avLst/>
          </a:prstGeom>
          <a:noFill/>
        </p:spPr>
        <p:txBody>
          <a:bodyPr wrap="square" rtlCol="0">
            <a:spAutoFit/>
          </a:bodyPr>
          <a:lstStyle/>
          <a:p>
            <a:pPr algn="ctr"/>
            <a:r>
              <a:rPr lang="es-ES" sz="2000" b="1" u="sng" dirty="0"/>
              <a:t>Activos de propiedad intelectual.</a:t>
            </a:r>
            <a:endParaRPr lang="es-ES" sz="2000" b="1" dirty="0"/>
          </a:p>
          <a:p>
            <a:pPr algn="ctr"/>
            <a:r>
              <a:rPr lang="es-ES" sz="2000" dirty="0"/>
              <a:t>Valor adicional que supone para la empresa la exclusividad de la explotación de un activo intangible Indicadores: patentes, </a:t>
            </a:r>
            <a:r>
              <a:rPr lang="es-ES" sz="2000" dirty="0" err="1"/>
              <a:t>copyrights</a:t>
            </a:r>
            <a:r>
              <a:rPr lang="es-ES" sz="2000" dirty="0"/>
              <a:t>, derechos de diseño, secretos comerciales.</a:t>
            </a:r>
          </a:p>
          <a:p>
            <a:endParaRPr lang="es-MX" dirty="0"/>
          </a:p>
        </p:txBody>
      </p:sp>
      <p:sp>
        <p:nvSpPr>
          <p:cNvPr id="4" name="3 CuadroTexto"/>
          <p:cNvSpPr txBox="1"/>
          <p:nvPr/>
        </p:nvSpPr>
        <p:spPr>
          <a:xfrm>
            <a:off x="5029200" y="3490079"/>
            <a:ext cx="3124200" cy="3139321"/>
          </a:xfrm>
          <a:prstGeom prst="rect">
            <a:avLst/>
          </a:prstGeom>
          <a:noFill/>
        </p:spPr>
        <p:txBody>
          <a:bodyPr wrap="square" rtlCol="0">
            <a:spAutoFit/>
          </a:bodyPr>
          <a:lstStyle/>
          <a:p>
            <a:pPr algn="r"/>
            <a:endParaRPr lang="es-ES" sz="2000" dirty="0"/>
          </a:p>
          <a:p>
            <a:pPr algn="ctr"/>
            <a:r>
              <a:rPr lang="es-ES" sz="2000" b="1" u="sng" dirty="0"/>
              <a:t>Activos de mercado.</a:t>
            </a:r>
            <a:r>
              <a:rPr lang="es-ES" sz="2000" dirty="0"/>
              <a:t/>
            </a:r>
            <a:br>
              <a:rPr lang="es-ES" sz="2000" dirty="0"/>
            </a:br>
            <a:r>
              <a:rPr lang="es-ES" sz="2000" dirty="0"/>
              <a:t>Proporcionan una ventaja competitiva en el mercado indicadores : marcas, clientes , nombre de la empresa, cartera de pedidos , distribución, capacidad de colaboración.</a:t>
            </a:r>
          </a:p>
          <a:p>
            <a:endParaRPr lang="es-MX" dirty="0"/>
          </a:p>
        </p:txBody>
      </p:sp>
      <p:pic>
        <p:nvPicPr>
          <p:cNvPr id="5122" name="Picture 2" descr="http://www.unvm.edu.ar/sites/default/archivos/imagenes/noticia/gestion_persona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4093488"/>
            <a:ext cx="3219450" cy="27669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bizplansc.com/images/capital_hu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066800"/>
            <a:ext cx="3200400" cy="228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30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2400" y="152400"/>
            <a:ext cx="8077200" cy="3886200"/>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Marcador de contenido"/>
          <p:cNvSpPr>
            <a:spLocks noGrp="1"/>
          </p:cNvSpPr>
          <p:nvPr>
            <p:ph idx="1"/>
          </p:nvPr>
        </p:nvSpPr>
        <p:spPr>
          <a:xfrm>
            <a:off x="30480" y="304800"/>
            <a:ext cx="8001000" cy="6096000"/>
          </a:xfrm>
        </p:spPr>
        <p:txBody>
          <a:bodyPr>
            <a:normAutofit/>
          </a:bodyPr>
          <a:lstStyle/>
          <a:p>
            <a:pPr marL="114300" indent="0" algn="just">
              <a:buNone/>
            </a:pPr>
            <a:r>
              <a:rPr lang="es-ES" b="1" u="sng" dirty="0"/>
              <a:t>Activos humanos.</a:t>
            </a:r>
            <a:endParaRPr lang="es-ES" b="1" dirty="0"/>
          </a:p>
          <a:p>
            <a:pPr algn="just"/>
            <a:r>
              <a:rPr lang="es-ES" dirty="0"/>
              <a:t>Se enfatiza la importancia que tienen las personas en las organizaciones por su capacidad de aprender y utilizar el conocimiento. </a:t>
            </a:r>
            <a:r>
              <a:rPr lang="es-ES" dirty="0" smtClean="0"/>
              <a:t>Indicadores</a:t>
            </a:r>
            <a:r>
              <a:rPr lang="es-ES" dirty="0"/>
              <a:t>: aspectos genéricos, educación (base de conocimientos y habilidades generales), formación profesional (capacidades necesarias para el puesto de trabajo), conocimientos específicos del trabajo (experiencia), habilidades (liderazgo, trabajo en equipo, resolución de problemas, negociación, objetividad, estilo de pensamiento, factores motivacionales, comprensión de síntesis.</a:t>
            </a:r>
          </a:p>
          <a:p>
            <a:pPr algn="just"/>
            <a:endParaRPr lang="es-MX" dirty="0"/>
          </a:p>
        </p:txBody>
      </p:sp>
      <p:pic>
        <p:nvPicPr>
          <p:cNvPr id="6146" name="Picture 2" descr="https://encrypted-tbn0.gstatic.com/images?q=tbn:ANd9GcR3MCjEACw1ui-ssXntYuk00xvYnNOdpcq3sbDh34Vs81PvFc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069080"/>
            <a:ext cx="3418157"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417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 y="457200"/>
            <a:ext cx="7848600" cy="3352800"/>
          </a:xfrm>
          <a:prstGeom prst="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Marcador de contenido"/>
          <p:cNvSpPr>
            <a:spLocks noGrp="1"/>
          </p:cNvSpPr>
          <p:nvPr>
            <p:ph idx="1"/>
          </p:nvPr>
        </p:nvSpPr>
        <p:spPr>
          <a:xfrm>
            <a:off x="152400" y="533400"/>
            <a:ext cx="7620000" cy="4800600"/>
          </a:xfrm>
        </p:spPr>
        <p:txBody>
          <a:bodyPr/>
          <a:lstStyle/>
          <a:p>
            <a:pPr marL="114300" indent="0" algn="just">
              <a:buNone/>
            </a:pPr>
            <a:r>
              <a:rPr lang="es-ES" b="1" u="sng" dirty="0"/>
              <a:t>Activos de infraestructura.</a:t>
            </a:r>
            <a:endParaRPr lang="es-ES" b="1" dirty="0"/>
          </a:p>
          <a:p>
            <a:pPr algn="just"/>
            <a:r>
              <a:rPr lang="es-ES" dirty="0"/>
              <a:t>Incluye las tecnologías, métodos y procesos que permiten que la organización funcione. El modelo incluye : filosofía de negocio, cultura de la organización (puede ser un activo o un pasivo en función del alineamiento con la filosofía del negocio), sistemas de información, las bases de datos existentes en la empresa (infraestructura de conocimiento extensible a toda la organización.</a:t>
            </a:r>
          </a:p>
          <a:p>
            <a:endParaRPr lang="es-MX" dirty="0"/>
          </a:p>
        </p:txBody>
      </p:sp>
      <p:pic>
        <p:nvPicPr>
          <p:cNvPr id="7170" name="Picture 2" descr="https://encrypted-tbn3.gstatic.com/images?q=tbn:ANd9GcTmbbz7m2Yk_D-pvZ9MhXsbYE5XDbA0XunCGnjXgVbqlQXSdnv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038600"/>
            <a:ext cx="3733800" cy="2643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639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6200" y="304800"/>
            <a:ext cx="8229600" cy="6248400"/>
          </a:xfrm>
        </p:spPr>
        <p:txBody>
          <a:bodyPr>
            <a:normAutofit fontScale="77500" lnSpcReduction="20000"/>
          </a:bodyPr>
          <a:lstStyle/>
          <a:p>
            <a:pPr marL="114300" indent="0" algn="just">
              <a:buNone/>
            </a:pPr>
            <a:r>
              <a:rPr lang="es-ES" sz="2600" b="1" dirty="0" smtClean="0"/>
              <a:t>ASPECTOS </a:t>
            </a:r>
            <a:r>
              <a:rPr lang="es-ES" sz="2600" b="1" dirty="0"/>
              <a:t>A CONSIDERAR PARA MEDIR CAPITAL INTELECTUAL INDIVIDUAL</a:t>
            </a:r>
          </a:p>
          <a:p>
            <a:pPr marL="114300" indent="0" algn="just">
              <a:buNone/>
            </a:pPr>
            <a:endParaRPr lang="es-ES" sz="2300" dirty="0"/>
          </a:p>
          <a:p>
            <a:pPr algn="just"/>
            <a:r>
              <a:rPr lang="es-ES" sz="2300" b="1" dirty="0" smtClean="0"/>
              <a:t>DESARROLLO </a:t>
            </a:r>
            <a:r>
              <a:rPr lang="es-ES" sz="2300" b="1" dirty="0"/>
              <a:t>INDIVIDUAL</a:t>
            </a:r>
          </a:p>
          <a:p>
            <a:pPr algn="just"/>
            <a:r>
              <a:rPr lang="es-ES" sz="2300" dirty="0"/>
              <a:t>El desarrollo constituye en un conjunto de elementos que influyen en la formación de la personalidad del individuo tales como: carácter, hábitos, educación, voluntad, inteligencia, sensibilidad hacia los problemas humanos y capacidad para dirigir.</a:t>
            </a:r>
          </a:p>
          <a:p>
            <a:pPr algn="just"/>
            <a:r>
              <a:rPr lang="es-ES" sz="2300" dirty="0"/>
              <a:t>El desarrollo es un problema de maduración del ser humano que esta compuesto de tres elementos:</a:t>
            </a:r>
          </a:p>
          <a:p>
            <a:pPr algn="just"/>
            <a:r>
              <a:rPr lang="es-ES" sz="2300" i="1" dirty="0"/>
              <a:t>a) El Biológico</a:t>
            </a:r>
            <a:endParaRPr lang="es-ES" sz="2300" dirty="0"/>
          </a:p>
          <a:p>
            <a:pPr algn="just"/>
            <a:r>
              <a:rPr lang="es-ES" sz="2300" i="1" dirty="0"/>
              <a:t>b) El Psicológico</a:t>
            </a:r>
            <a:endParaRPr lang="es-ES" sz="2300" dirty="0"/>
          </a:p>
          <a:p>
            <a:pPr algn="just"/>
            <a:r>
              <a:rPr lang="es-ES" sz="2300" i="1" dirty="0"/>
              <a:t>c</a:t>
            </a:r>
            <a:r>
              <a:rPr lang="es-ES" sz="2300" i="1" dirty="0" smtClean="0"/>
              <a:t>) </a:t>
            </a:r>
            <a:r>
              <a:rPr lang="es-ES" sz="2300" i="1" dirty="0"/>
              <a:t>El </a:t>
            </a:r>
            <a:r>
              <a:rPr lang="es-ES" sz="2300" i="1" dirty="0" smtClean="0"/>
              <a:t>Social</a:t>
            </a:r>
          </a:p>
          <a:p>
            <a:pPr algn="just"/>
            <a:endParaRPr lang="es-ES" sz="2300" dirty="0"/>
          </a:p>
          <a:p>
            <a:pPr algn="just"/>
            <a:r>
              <a:rPr lang="es-ES" sz="2300" b="1" dirty="0"/>
              <a:t>TÉCNICAS DEL DESARROLLO PERSONAL</a:t>
            </a:r>
            <a:endParaRPr lang="es-ES" sz="2300" dirty="0"/>
          </a:p>
          <a:p>
            <a:pPr lvl="0" algn="just"/>
            <a:r>
              <a:rPr lang="es-ES" sz="2300" dirty="0"/>
              <a:t>Desarrollo organización</a:t>
            </a:r>
          </a:p>
          <a:p>
            <a:pPr lvl="0" algn="just"/>
            <a:r>
              <a:rPr lang="es-ES" sz="2300" dirty="0"/>
              <a:t>Estudio de casos</a:t>
            </a:r>
          </a:p>
          <a:p>
            <a:pPr lvl="0" algn="just"/>
            <a:r>
              <a:rPr lang="es-ES" sz="2300" dirty="0"/>
              <a:t>Evaluación del desempeño</a:t>
            </a:r>
          </a:p>
          <a:p>
            <a:pPr lvl="0" algn="just"/>
            <a:r>
              <a:rPr lang="es-ES" sz="2300" dirty="0"/>
              <a:t>Juego de negocios</a:t>
            </a:r>
          </a:p>
          <a:p>
            <a:pPr lvl="0" algn="just"/>
            <a:r>
              <a:rPr lang="es-ES" sz="2300" dirty="0"/>
              <a:t>Administración por objetivos</a:t>
            </a:r>
          </a:p>
          <a:p>
            <a:pPr lvl="0" algn="just"/>
            <a:r>
              <a:rPr lang="es-ES" sz="2300" dirty="0"/>
              <a:t>Rotación de personal</a:t>
            </a:r>
          </a:p>
          <a:p>
            <a:pPr lvl="0" algn="just"/>
            <a:r>
              <a:rPr lang="es-ES" sz="2300" dirty="0"/>
              <a:t>Planeación de carreras</a:t>
            </a:r>
          </a:p>
          <a:p>
            <a:pPr lvl="0" algn="just"/>
            <a:r>
              <a:rPr lang="es-ES" sz="2300" dirty="0"/>
              <a:t>Círculos de calidad</a:t>
            </a:r>
          </a:p>
          <a:p>
            <a:pPr marL="114300" indent="0" algn="just">
              <a:buNone/>
            </a:pPr>
            <a:endParaRPr lang="es-ES" sz="2300" dirty="0"/>
          </a:p>
          <a:p>
            <a:endParaRPr lang="es-ES" dirty="0"/>
          </a:p>
        </p:txBody>
      </p:sp>
      <p:pic>
        <p:nvPicPr>
          <p:cNvPr id="8194" name="Picture 2" descr="http://www.epm.net.co/~oscargrisales/imagenes/talentohuman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819400"/>
            <a:ext cx="351556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685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blogs.sas.com/content/sascom/files/2013/03/JHGquot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07423"/>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03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odieboy.com/wp-content/uploads/2009/12/bolsa_dulces_mediana.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493" y="1081087"/>
            <a:ext cx="3012107" cy="2257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godieboy.com/wp-content/uploads/2009/12/bolsa_dulces_mediana.jpg">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733800"/>
            <a:ext cx="3012107"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61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ussastaffing.files.wordpress.com/2013/01/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348037"/>
            <a:ext cx="5562600" cy="3128963"/>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304800" y="1066800"/>
            <a:ext cx="8001000" cy="22098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a:xfrm>
            <a:off x="457200" y="1295400"/>
            <a:ext cx="8534400" cy="1600200"/>
          </a:xfrm>
        </p:spPr>
        <p:txBody>
          <a:bodyPr>
            <a:noAutofit/>
          </a:bodyPr>
          <a:lstStyle/>
          <a:p>
            <a:r>
              <a:rPr lang="es-ES" sz="4400" b="1" dirty="0" smtClean="0"/>
              <a:t>Planes de crecimiento /carrera</a:t>
            </a:r>
            <a:endParaRPr lang="es-ES" sz="4400" b="1" dirty="0"/>
          </a:p>
        </p:txBody>
      </p:sp>
    </p:spTree>
    <p:extLst>
      <p:ext uri="{BB962C8B-B14F-4D97-AF65-F5344CB8AC3E}">
        <p14:creationId xmlns:p14="http://schemas.microsoft.com/office/powerpoint/2010/main" val="568248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sas.com/content/sascom/files/2013/03/JHGquot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950" y="647902"/>
            <a:ext cx="5568100" cy="556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384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28600" y="2286000"/>
            <a:ext cx="7924800" cy="1828800"/>
          </a:xfrm>
          <a:prstGeom prst="roundRect">
            <a:avLst/>
          </a:prstGeom>
          <a:blipFill>
            <a:blip r:embed="rId2"/>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redondeado"/>
          <p:cNvSpPr/>
          <p:nvPr/>
        </p:nvSpPr>
        <p:spPr>
          <a:xfrm>
            <a:off x="152400" y="4114800"/>
            <a:ext cx="8001000" cy="2438400"/>
          </a:xfrm>
          <a:prstGeom prst="roundRect">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Rectángulo redondeado"/>
          <p:cNvSpPr/>
          <p:nvPr/>
        </p:nvSpPr>
        <p:spPr>
          <a:xfrm>
            <a:off x="228600" y="685800"/>
            <a:ext cx="7924800" cy="1600200"/>
          </a:xfrm>
          <a:prstGeom prst="roundRect">
            <a:avLst/>
          </a:prstGeom>
          <a:blipFill>
            <a:blip r:embed="rId4"/>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Marcador de contenido"/>
          <p:cNvSpPr>
            <a:spLocks noGrp="1"/>
          </p:cNvSpPr>
          <p:nvPr>
            <p:ph idx="1"/>
          </p:nvPr>
        </p:nvSpPr>
        <p:spPr>
          <a:xfrm>
            <a:off x="152400" y="304800"/>
            <a:ext cx="8229600" cy="6096000"/>
          </a:xfrm>
        </p:spPr>
        <p:txBody>
          <a:bodyPr>
            <a:normAutofit fontScale="92500" lnSpcReduction="10000"/>
          </a:bodyPr>
          <a:lstStyle/>
          <a:p>
            <a:pPr marL="114300" indent="0" algn="ctr">
              <a:buNone/>
            </a:pPr>
            <a:r>
              <a:rPr lang="es-ES" b="1" dirty="0" smtClean="0"/>
              <a:t>PLAN </a:t>
            </a:r>
            <a:r>
              <a:rPr lang="es-ES" b="1" dirty="0"/>
              <a:t>DE CARRERAS</a:t>
            </a:r>
            <a:endParaRPr lang="es-ES" dirty="0"/>
          </a:p>
          <a:p>
            <a:endParaRPr lang="es-ES" dirty="0" smtClean="0"/>
          </a:p>
          <a:p>
            <a:r>
              <a:rPr lang="es-ES" dirty="0" smtClean="0"/>
              <a:t>Una </a:t>
            </a:r>
            <a:r>
              <a:rPr lang="es-ES" dirty="0"/>
              <a:t>carrera esta constituida por todas las tareas desempeñadas durante la vida laboral de una persona.</a:t>
            </a:r>
          </a:p>
          <a:p>
            <a:r>
              <a:rPr lang="es-ES" dirty="0"/>
              <a:t>Es una actividad organizada y en continuo proceso que reconoce a las personas como un recurso vital de la organización.</a:t>
            </a:r>
          </a:p>
          <a:p>
            <a:pPr marL="114300" indent="0">
              <a:buNone/>
            </a:pPr>
            <a:endParaRPr lang="es-ES" dirty="0"/>
          </a:p>
          <a:p>
            <a:r>
              <a:rPr lang="es-ES" b="1" dirty="0"/>
              <a:t>Ventajas de la planeación de carreras</a:t>
            </a:r>
            <a:endParaRPr lang="es-ES" dirty="0"/>
          </a:p>
          <a:p>
            <a:pPr lvl="0"/>
            <a:r>
              <a:rPr lang="es-ES" dirty="0"/>
              <a:t>Desarrollo de los </a:t>
            </a:r>
            <a:r>
              <a:rPr lang="es-ES" dirty="0" smtClean="0"/>
              <a:t>empleados con </a:t>
            </a:r>
            <a:r>
              <a:rPr lang="es-ES" dirty="0"/>
              <a:t>potencial</a:t>
            </a:r>
          </a:p>
          <a:p>
            <a:pPr lvl="0"/>
            <a:r>
              <a:rPr lang="es-ES" dirty="0"/>
              <a:t>Disminución de tasas de rotación del personal</a:t>
            </a:r>
          </a:p>
          <a:p>
            <a:pPr lvl="0"/>
            <a:r>
              <a:rPr lang="es-ES" dirty="0"/>
              <a:t>Mejor cobertura de las vacantes mediante promociones internas</a:t>
            </a:r>
          </a:p>
          <a:p>
            <a:endParaRPr lang="es-ES" dirty="0"/>
          </a:p>
          <a:p>
            <a:r>
              <a:rPr lang="es-ES" b="1" dirty="0"/>
              <a:t>Normas para el desarrollo de la carrera</a:t>
            </a:r>
            <a:endParaRPr lang="es-ES" dirty="0"/>
          </a:p>
          <a:p>
            <a:pPr lvl="0"/>
            <a:r>
              <a:rPr lang="es-ES" dirty="0"/>
              <a:t>Evite el choque con la realidad</a:t>
            </a:r>
          </a:p>
          <a:p>
            <a:pPr lvl="0"/>
            <a:r>
              <a:rPr lang="es-ES" dirty="0"/>
              <a:t>Ofrecer puestos iniciales que presentes retos</a:t>
            </a:r>
          </a:p>
          <a:p>
            <a:pPr lvl="0"/>
            <a:r>
              <a:rPr lang="es-ES" dirty="0"/>
              <a:t>Proporcionar explicaciones reales del puesto durante el reclutamiento</a:t>
            </a:r>
          </a:p>
          <a:p>
            <a:pPr lvl="0"/>
            <a:r>
              <a:rPr lang="es-ES" dirty="0"/>
              <a:t>Ofrecer rotación periódica y desarrollo de trayectoria</a:t>
            </a:r>
          </a:p>
          <a:p>
            <a:pPr lvl="0"/>
            <a:r>
              <a:rPr lang="es-ES" dirty="0"/>
              <a:t>Evaluación del desempeño orientados a la carrera</a:t>
            </a:r>
          </a:p>
          <a:p>
            <a:endParaRPr lang="es-ES" dirty="0"/>
          </a:p>
        </p:txBody>
      </p:sp>
    </p:spTree>
    <p:extLst>
      <p:ext uri="{BB962C8B-B14F-4D97-AF65-F5344CB8AC3E}">
        <p14:creationId xmlns:p14="http://schemas.microsoft.com/office/powerpoint/2010/main" val="3712401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odieboy.com/wp-content/uploads/2009/12/bolsa_dulces_mediana.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493" y="1081087"/>
            <a:ext cx="3012107" cy="2257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godieboy.com/wp-content/uploads/2009/12/bolsa_dulces_mediana.jpg">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733800"/>
            <a:ext cx="3012107"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156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52400" y="76200"/>
            <a:ext cx="7924800" cy="1143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3" name="2 Marcador de contenido"/>
          <p:cNvSpPr>
            <a:spLocks noGrp="1"/>
          </p:cNvSpPr>
          <p:nvPr>
            <p:ph idx="1"/>
          </p:nvPr>
        </p:nvSpPr>
        <p:spPr>
          <a:xfrm>
            <a:off x="76200" y="304800"/>
            <a:ext cx="8001000" cy="6172200"/>
          </a:xfrm>
        </p:spPr>
        <p:txBody>
          <a:bodyPr>
            <a:noAutofit/>
          </a:bodyPr>
          <a:lstStyle/>
          <a:p>
            <a:pPr marL="114300" indent="0" algn="ctr">
              <a:buNone/>
            </a:pPr>
            <a:r>
              <a:rPr lang="es-ES" sz="2800" b="1" dirty="0"/>
              <a:t>Los pasos para desarrollar un sistema de planes de </a:t>
            </a:r>
            <a:r>
              <a:rPr lang="es-ES" sz="2800" b="1" dirty="0" smtClean="0"/>
              <a:t>carrera</a:t>
            </a:r>
          </a:p>
          <a:p>
            <a:pPr marL="114300" indent="0" algn="just">
              <a:buNone/>
            </a:pPr>
            <a:endParaRPr lang="es-ES" sz="2400" dirty="0"/>
          </a:p>
          <a:p>
            <a:pPr lvl="0" algn="just"/>
            <a:r>
              <a:rPr lang="es-ES" sz="2400" dirty="0"/>
              <a:t>Reunir un panel de desarrollo en el puesto objetivo al plan, y los puestos donde se encuentran los candidatos</a:t>
            </a:r>
          </a:p>
          <a:p>
            <a:pPr lvl="0" algn="just"/>
            <a:r>
              <a:rPr lang="es-ES" sz="2400" dirty="0"/>
              <a:t>Generar mediante el plan de expertos una relación de tareas y características y consultar a los ocupantes del puesto</a:t>
            </a:r>
          </a:p>
          <a:p>
            <a:pPr lvl="0" algn="just"/>
            <a:r>
              <a:rPr lang="es-ES" sz="2400" dirty="0"/>
              <a:t>Identificar a los ocupantes con mayor desempeño de puesto u objetivo de los puestos ocupados por los candidatos a este utilizando los criterios de activación establecidos en el panel</a:t>
            </a:r>
          </a:p>
          <a:p>
            <a:pPr lvl="0" algn="just"/>
            <a:r>
              <a:rPr lang="es-ES" sz="2400" dirty="0"/>
              <a:t>Entrevista profunda a los ocupantes del puesto objetivo y de los puestos ocupados por los candidatos a este, utilizando para ello los criterios de actuación establecidos por el papel de </a:t>
            </a:r>
            <a:r>
              <a:rPr lang="es-ES" sz="2400" dirty="0" smtClean="0"/>
              <a:t>expertos</a:t>
            </a:r>
            <a:endParaRPr lang="es-ES" sz="2400" dirty="0"/>
          </a:p>
        </p:txBody>
      </p:sp>
    </p:spTree>
    <p:extLst>
      <p:ext uri="{BB962C8B-B14F-4D97-AF65-F5344CB8AC3E}">
        <p14:creationId xmlns:p14="http://schemas.microsoft.com/office/powerpoint/2010/main" val="2860067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sc.edu.ve/site/img/i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038600"/>
            <a:ext cx="4267200"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228600" y="381000"/>
            <a:ext cx="7620000" cy="4800600"/>
          </a:xfrm>
        </p:spPr>
        <p:txBody>
          <a:bodyPr>
            <a:normAutofit fontScale="92500"/>
          </a:bodyPr>
          <a:lstStyle/>
          <a:p>
            <a:pPr lvl="0" algn="just"/>
            <a:r>
              <a:rPr lang="es-ES" sz="2400" dirty="0"/>
              <a:t>Elaborar un modelo de competencias de las personas que ocupan el puesto objetivo y los puestos ocupados por los candidatos a este, identificando competencias, centrándose</a:t>
            </a:r>
          </a:p>
          <a:p>
            <a:pPr lvl="0" algn="just"/>
            <a:r>
              <a:rPr lang="es-ES" sz="2400" dirty="0"/>
              <a:t>Analizar los planes de carrera combinando los resultados obtenidos en la muestra y las entrevistas, para el puesto objetivo</a:t>
            </a:r>
          </a:p>
          <a:p>
            <a:pPr algn="just"/>
            <a:r>
              <a:rPr lang="es-ES" sz="2400" dirty="0"/>
              <a:t>Implantar el sistema en una de las siguientes opciones:</a:t>
            </a:r>
          </a:p>
          <a:p>
            <a:pPr lvl="0" algn="just"/>
            <a:r>
              <a:rPr lang="es-ES" sz="2400" dirty="0"/>
              <a:t>Inventario de tareas y competencias, asistidos por computadora</a:t>
            </a:r>
          </a:p>
          <a:p>
            <a:pPr lvl="0" algn="just"/>
            <a:r>
              <a:rPr lang="es-ES" sz="2400" dirty="0"/>
              <a:t>Evaluación del desempeño</a:t>
            </a:r>
          </a:p>
          <a:p>
            <a:pPr lvl="0" algn="just"/>
            <a:r>
              <a:rPr lang="es-ES" sz="2400" dirty="0"/>
              <a:t>Aseguramiento sistemático</a:t>
            </a:r>
          </a:p>
          <a:p>
            <a:pPr lvl="0" algn="just"/>
            <a:r>
              <a:rPr lang="es-ES" sz="2400" dirty="0"/>
              <a:t>Desarrollo de carreras y programas de </a:t>
            </a:r>
            <a:r>
              <a:rPr lang="es-ES" sz="2400" dirty="0" smtClean="0"/>
              <a:t>información</a:t>
            </a:r>
            <a:endParaRPr lang="es-MX" sz="2400" dirty="0"/>
          </a:p>
          <a:p>
            <a:endParaRPr lang="es-MX" dirty="0"/>
          </a:p>
        </p:txBody>
      </p:sp>
    </p:spTree>
    <p:extLst>
      <p:ext uri="{BB962C8B-B14F-4D97-AF65-F5344CB8AC3E}">
        <p14:creationId xmlns:p14="http://schemas.microsoft.com/office/powerpoint/2010/main" val="8151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odieboy.com/wp-content/uploads/2009/12/bolsa_dulces_mediana.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54582"/>
            <a:ext cx="3012107" cy="2257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godieboy.com/wp-content/uploads/2009/12/bolsa_dulces_mediana.jpg">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838200"/>
            <a:ext cx="3012107"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72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19200"/>
            <a:ext cx="8305800" cy="5181600"/>
          </a:xfrm>
        </p:spPr>
        <p:txBody>
          <a:bodyPr>
            <a:normAutofit/>
          </a:bodyPr>
          <a:lstStyle/>
          <a:p>
            <a:pPr marL="114300" indent="0" fontAlgn="base">
              <a:buNone/>
            </a:pPr>
            <a:r>
              <a:rPr lang="es-ES" sz="2400" b="1" dirty="0"/>
              <a:t>¿Qué es la sucesión?</a:t>
            </a:r>
          </a:p>
          <a:p>
            <a:pPr algn="just" fontAlgn="base"/>
            <a:r>
              <a:rPr lang="es-ES" dirty="0"/>
              <a:t>La Real Academia de la Lengua Española, define la palabra </a:t>
            </a:r>
            <a:r>
              <a:rPr lang="es-ES" dirty="0">
                <a:hlinkClick r:id="rId2"/>
              </a:rPr>
              <a:t>sucesión</a:t>
            </a:r>
            <a:r>
              <a:rPr lang="es-ES" dirty="0"/>
              <a:t> como  la “entrada o continuación de una persona o cosa en lugar de otra” y “prosecución, continuación ordenada de personas, cosas o sucesos”. Por tanto, podremos afirmar que:</a:t>
            </a:r>
          </a:p>
          <a:p>
            <a:pPr algn="just" fontAlgn="base"/>
            <a:r>
              <a:rPr lang="es-ES" b="1" i="1" dirty="0"/>
              <a:t>La sucesión es la continuación en la organización, de un colaborador en lugar de otro, con iguales o superiores características humanas y técnicas. Esta continuación o relevo es planificado y organizado con orden y método</a:t>
            </a:r>
            <a:r>
              <a:rPr lang="es-ES" b="1" i="1" dirty="0" smtClean="0"/>
              <a:t>.</a:t>
            </a:r>
          </a:p>
          <a:p>
            <a:pPr algn="just" fontAlgn="base"/>
            <a:endParaRPr lang="es-ES" dirty="0"/>
          </a:p>
          <a:p>
            <a:pPr algn="just" fontAlgn="base"/>
            <a:r>
              <a:rPr lang="es-ES" dirty="0"/>
              <a:t>Si se dedica el tiempo suficiente a preparar un plan de sucesión adecuado, la empresa podrá estar preparada en cualquier momento para llevar a cabo el proceso y tomar una de las decisiones más importantes elegir a quién será el líder de la organización</a:t>
            </a:r>
            <a:r>
              <a:rPr lang="es-ES" dirty="0" smtClean="0"/>
              <a:t>.</a:t>
            </a:r>
            <a:endParaRPr lang="es-ES" dirty="0"/>
          </a:p>
        </p:txBody>
      </p:sp>
      <p:sp>
        <p:nvSpPr>
          <p:cNvPr id="4" name="1 Título"/>
          <p:cNvSpPr>
            <a:spLocks noGrp="1"/>
          </p:cNvSpPr>
          <p:nvPr>
            <p:ph type="title"/>
          </p:nvPr>
        </p:nvSpPr>
        <p:spPr>
          <a:xfrm>
            <a:off x="381000" y="152400"/>
            <a:ext cx="7620000" cy="1143000"/>
          </a:xfrm>
        </p:spPr>
        <p:txBody>
          <a:bodyPr/>
          <a:lstStyle/>
          <a:p>
            <a:pPr algn="ctr"/>
            <a:r>
              <a:rPr lang="es-ES" dirty="0" smtClean="0"/>
              <a:t>Tabla de sucesión</a:t>
            </a:r>
            <a:endParaRPr lang="es-ES" dirty="0"/>
          </a:p>
        </p:txBody>
      </p:sp>
    </p:spTree>
    <p:extLst>
      <p:ext uri="{BB962C8B-B14F-4D97-AF65-F5344CB8AC3E}">
        <p14:creationId xmlns:p14="http://schemas.microsoft.com/office/powerpoint/2010/main" val="3666342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152400"/>
            <a:ext cx="7620000" cy="1143000"/>
          </a:xfrm>
        </p:spPr>
        <p:txBody>
          <a:bodyPr/>
          <a:lstStyle/>
          <a:p>
            <a:pPr algn="ctr"/>
            <a:r>
              <a:rPr lang="es-ES" dirty="0" smtClean="0"/>
              <a:t>Tabla de sucesión</a:t>
            </a:r>
            <a:endParaRPr lang="es-ES" dirty="0"/>
          </a:p>
        </p:txBody>
      </p:sp>
      <p:sp>
        <p:nvSpPr>
          <p:cNvPr id="3" name="2 Marcador de contenido"/>
          <p:cNvSpPr>
            <a:spLocks noGrp="1"/>
          </p:cNvSpPr>
          <p:nvPr>
            <p:ph idx="1"/>
          </p:nvPr>
        </p:nvSpPr>
        <p:spPr>
          <a:xfrm>
            <a:off x="30480" y="1219200"/>
            <a:ext cx="7924800" cy="5257800"/>
          </a:xfrm>
        </p:spPr>
        <p:txBody>
          <a:bodyPr>
            <a:normAutofit fontScale="92500" lnSpcReduction="10000"/>
          </a:bodyPr>
          <a:lstStyle/>
          <a:p>
            <a:pPr algn="just" fontAlgn="base"/>
            <a:r>
              <a:rPr lang="es-ES" b="1" dirty="0"/>
              <a:t> ¿Cómo se realiza un plan de sucesión? </a:t>
            </a:r>
          </a:p>
          <a:p>
            <a:pPr algn="just" fontAlgn="base"/>
            <a:r>
              <a:rPr lang="es-ES" dirty="0"/>
              <a:t>* Antes de iniciar un proceso de sucesión, los accionistas se deberán responder a las siguientes preguntas:</a:t>
            </a:r>
          </a:p>
          <a:p>
            <a:pPr lvl="0" algn="just" fontAlgn="base">
              <a:buFont typeface="Courier New" pitchFamily="49" charset="0"/>
              <a:buChar char="o"/>
            </a:pPr>
            <a:r>
              <a:rPr lang="es-ES" dirty="0"/>
              <a:t>¿Quién toma la decisión e iniciativa de llevarlo a cabo?</a:t>
            </a:r>
          </a:p>
          <a:p>
            <a:pPr lvl="0" algn="just" fontAlgn="base">
              <a:buFont typeface="Courier New" pitchFamily="49" charset="0"/>
              <a:buChar char="o"/>
            </a:pPr>
            <a:r>
              <a:rPr lang="es-ES" dirty="0"/>
              <a:t>¿Cuándo es el momento adecuado para implantarlo?</a:t>
            </a:r>
          </a:p>
          <a:p>
            <a:pPr lvl="0" algn="just" fontAlgn="base">
              <a:buFont typeface="Courier New" pitchFamily="49" charset="0"/>
              <a:buChar char="o"/>
            </a:pPr>
            <a:r>
              <a:rPr lang="es-ES" dirty="0"/>
              <a:t> ¿Cuáles son los perfiles de los directivos relevantes actualmente y si son los que requiere la empresa para afrontar los retos futuros?</a:t>
            </a:r>
          </a:p>
          <a:p>
            <a:pPr lvl="0" algn="just" fontAlgn="base">
              <a:buFont typeface="Courier New" pitchFamily="49" charset="0"/>
              <a:buChar char="o"/>
            </a:pPr>
            <a:r>
              <a:rPr lang="es-ES" dirty="0"/>
              <a:t> ¿Cómo debe prepararse la empresa?</a:t>
            </a:r>
          </a:p>
          <a:p>
            <a:pPr lvl="0" algn="just" fontAlgn="base">
              <a:buFont typeface="Courier New" pitchFamily="49" charset="0"/>
              <a:buChar char="o"/>
            </a:pPr>
            <a:r>
              <a:rPr lang="es-ES" dirty="0"/>
              <a:t>¿Qué preparación requieren los posibles sucesores?</a:t>
            </a:r>
          </a:p>
          <a:p>
            <a:pPr lvl="0" algn="just" fontAlgn="base">
              <a:buFont typeface="Courier New" pitchFamily="49" charset="0"/>
              <a:buChar char="o"/>
            </a:pPr>
            <a:r>
              <a:rPr lang="es-ES" dirty="0"/>
              <a:t>¿Qué preparación requiere el retirado?</a:t>
            </a:r>
          </a:p>
          <a:p>
            <a:pPr lvl="0" algn="just" fontAlgn="base">
              <a:buFont typeface="Courier New" pitchFamily="49" charset="0"/>
              <a:buChar char="o"/>
            </a:pPr>
            <a:r>
              <a:rPr lang="es-ES" dirty="0"/>
              <a:t>¿Qué costes implica el proceso de sucesión?</a:t>
            </a:r>
          </a:p>
          <a:p>
            <a:pPr algn="just" fontAlgn="base"/>
            <a:r>
              <a:rPr lang="es-ES" dirty="0"/>
              <a:t>Una vez que se de respuesta a las preguntas anteriores, es conveniente se formalice un plan que precise las acciones que contempla el proceso de sucesión con la finalidad de mantener un orden y medir tanto el progreso como el cumplimiento de todos los objetivos que se han planteado con motivo de la sucesión.</a:t>
            </a:r>
          </a:p>
          <a:p>
            <a:pPr fontAlgn="base"/>
            <a:endParaRPr lang="es-ES" dirty="0"/>
          </a:p>
        </p:txBody>
      </p:sp>
    </p:spTree>
    <p:extLst>
      <p:ext uri="{BB962C8B-B14F-4D97-AF65-F5344CB8AC3E}">
        <p14:creationId xmlns:p14="http://schemas.microsoft.com/office/powerpoint/2010/main" val="3205640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odieboy.com/wp-content/uploads/2009/12/bolsa_dulces_mediana.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231" y="3754582"/>
            <a:ext cx="3012107" cy="2257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godieboy.com/wp-content/uploads/2009/12/bolsa_dulces_mediana.jpg">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838200"/>
            <a:ext cx="3012107"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672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04800" y="381000"/>
            <a:ext cx="60960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3" name="2 Marcador de contenido"/>
          <p:cNvSpPr>
            <a:spLocks noGrp="1"/>
          </p:cNvSpPr>
          <p:nvPr>
            <p:ph idx="1"/>
          </p:nvPr>
        </p:nvSpPr>
        <p:spPr>
          <a:xfrm>
            <a:off x="152400" y="685800"/>
            <a:ext cx="7848600" cy="6400800"/>
          </a:xfrm>
        </p:spPr>
        <p:txBody>
          <a:bodyPr/>
          <a:lstStyle/>
          <a:p>
            <a:pPr algn="just" fontAlgn="base"/>
            <a:r>
              <a:rPr lang="es-ES" sz="2800" b="1" dirty="0"/>
              <a:t>Proceso de sucesión: plan de </a:t>
            </a:r>
            <a:r>
              <a:rPr lang="es-ES" sz="2800" b="1" dirty="0" smtClean="0"/>
              <a:t>acciones</a:t>
            </a:r>
          </a:p>
          <a:p>
            <a:pPr algn="just" fontAlgn="base"/>
            <a:endParaRPr lang="es-ES" b="1" dirty="0"/>
          </a:p>
          <a:p>
            <a:pPr algn="just" fontAlgn="base">
              <a:buFont typeface="Courier New" pitchFamily="49" charset="0"/>
              <a:buChar char="o"/>
            </a:pPr>
            <a:r>
              <a:rPr lang="es-ES" dirty="0"/>
              <a:t>El proceso de sucesión debe ser el resultado de un conjunto de acciones planificadas y consensuadas con todos los involucrados. Este proceso es fundamental para llevar a cabo una sucesión exitosa, cuya única finalidad debe ser contribuir a la permanencia y la continuidad de la empresa a través del tiempo.</a:t>
            </a:r>
          </a:p>
          <a:p>
            <a:pPr marL="114300" indent="0" algn="just" fontAlgn="base">
              <a:buNone/>
            </a:pPr>
            <a:r>
              <a:rPr lang="es-ES" dirty="0"/>
              <a:t>Cada empresa lo plantea según sus propios planes de sucesión y existen diferentes enfoques</a:t>
            </a:r>
            <a:r>
              <a:rPr lang="es-ES" dirty="0" smtClean="0"/>
              <a:t>.</a:t>
            </a:r>
          </a:p>
          <a:p>
            <a:pPr algn="just" fontAlgn="base">
              <a:buFont typeface="Courier New" pitchFamily="49" charset="0"/>
              <a:buChar char="o"/>
            </a:pPr>
            <a:r>
              <a:rPr lang="es-ES" dirty="0" smtClean="0"/>
              <a:t> </a:t>
            </a:r>
            <a:r>
              <a:rPr lang="es-ES" dirty="0"/>
              <a:t>A continuación vamos </a:t>
            </a:r>
            <a:endParaRPr lang="es-ES" dirty="0" smtClean="0"/>
          </a:p>
          <a:p>
            <a:pPr marL="114300" indent="0" algn="just" fontAlgn="base">
              <a:buNone/>
            </a:pPr>
            <a:r>
              <a:rPr lang="es-ES" dirty="0" smtClean="0"/>
              <a:t>a </a:t>
            </a:r>
            <a:r>
              <a:rPr lang="es-ES" dirty="0"/>
              <a:t>reflejar las </a:t>
            </a:r>
            <a:r>
              <a:rPr lang="es-ES" dirty="0" smtClean="0"/>
              <a:t>acciones:</a:t>
            </a:r>
            <a:endParaRPr lang="es-ES" dirty="0"/>
          </a:p>
          <a:p>
            <a:pPr>
              <a:buFont typeface="Courier New" pitchFamily="49" charset="0"/>
              <a:buChar char="o"/>
            </a:pPr>
            <a:endParaRPr lang="es-MX" dirty="0"/>
          </a:p>
        </p:txBody>
      </p:sp>
      <p:pic>
        <p:nvPicPr>
          <p:cNvPr id="13314" name="Picture 2" descr="http://dbmecuador.com/imagenes/planes%20de%20suces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148653"/>
            <a:ext cx="3438525" cy="229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00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inspiringbenefits.com/wp-content/uploads/2013/02/Como-hacer-un-plan-de-sucesion1.jpg"/>
          <p:cNvPicPr>
            <a:picLocks noChangeAspect="1" noChangeArrowheads="1"/>
          </p:cNvPicPr>
          <p:nvPr/>
        </p:nvPicPr>
        <p:blipFill rotWithShape="1">
          <a:blip r:embed="rId2">
            <a:extLst>
              <a:ext uri="{28A0092B-C50C-407E-A947-70E740481C1C}">
                <a14:useLocalDpi xmlns:a14="http://schemas.microsoft.com/office/drawing/2010/main" val="0"/>
              </a:ext>
            </a:extLst>
          </a:blip>
          <a:srcRect b="9235"/>
          <a:stretch/>
        </p:blipFill>
        <p:spPr bwMode="auto">
          <a:xfrm>
            <a:off x="304800" y="587118"/>
            <a:ext cx="8008375" cy="604228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04800" y="0"/>
            <a:ext cx="6934200" cy="724469"/>
          </a:xfrm>
        </p:spPr>
        <p:txBody>
          <a:bodyPr>
            <a:normAutofit fontScale="90000"/>
          </a:bodyPr>
          <a:lstStyle/>
          <a:p>
            <a:r>
              <a:rPr lang="es-ES" dirty="0" smtClean="0"/>
              <a:t>Tablas de Sucesión</a:t>
            </a:r>
            <a:endParaRPr lang="es-ES" dirty="0"/>
          </a:p>
        </p:txBody>
      </p:sp>
    </p:spTree>
    <p:extLst>
      <p:ext uri="{BB962C8B-B14F-4D97-AF65-F5344CB8AC3E}">
        <p14:creationId xmlns:p14="http://schemas.microsoft.com/office/powerpoint/2010/main" val="1478576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506730" y="3512820"/>
            <a:ext cx="7467600" cy="9372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5" name="4 Rectángulo redondeado"/>
          <p:cNvSpPr/>
          <p:nvPr/>
        </p:nvSpPr>
        <p:spPr>
          <a:xfrm>
            <a:off x="533400" y="3131820"/>
            <a:ext cx="74676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4" name="3 Rectángulo redondeado"/>
          <p:cNvSpPr/>
          <p:nvPr/>
        </p:nvSpPr>
        <p:spPr>
          <a:xfrm>
            <a:off x="533400" y="1527810"/>
            <a:ext cx="74676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p>
        </p:txBody>
      </p:sp>
      <p:sp>
        <p:nvSpPr>
          <p:cNvPr id="2" name="1 Título"/>
          <p:cNvSpPr>
            <a:spLocks noGrp="1"/>
          </p:cNvSpPr>
          <p:nvPr>
            <p:ph type="title"/>
          </p:nvPr>
        </p:nvSpPr>
        <p:spPr>
          <a:xfrm>
            <a:off x="350520" y="175260"/>
            <a:ext cx="7620000" cy="1143000"/>
          </a:xfrm>
        </p:spPr>
        <p:txBody>
          <a:bodyPr/>
          <a:lstStyle/>
          <a:p>
            <a:pPr algn="ctr"/>
            <a:r>
              <a:rPr lang="es-ES" dirty="0" smtClean="0"/>
              <a:t>Antecedentes</a:t>
            </a:r>
            <a:endParaRPr lang="es-ES" dirty="0"/>
          </a:p>
        </p:txBody>
      </p:sp>
      <p:sp>
        <p:nvSpPr>
          <p:cNvPr id="3" name="2 Marcador de contenido"/>
          <p:cNvSpPr>
            <a:spLocks noGrp="1"/>
          </p:cNvSpPr>
          <p:nvPr>
            <p:ph idx="1"/>
          </p:nvPr>
        </p:nvSpPr>
        <p:spPr>
          <a:xfrm>
            <a:off x="381000" y="1524000"/>
            <a:ext cx="7620000" cy="3124200"/>
          </a:xfrm>
        </p:spPr>
        <p:txBody>
          <a:bodyPr>
            <a:noAutofit/>
          </a:bodyPr>
          <a:lstStyle/>
          <a:p>
            <a:pPr algn="just"/>
            <a:r>
              <a:rPr lang="es-ES" sz="2000" b="1" dirty="0"/>
              <a:t>1776 </a:t>
            </a:r>
            <a:r>
              <a:rPr lang="es-ES" sz="2000" dirty="0"/>
              <a:t>Adam Smith (1723-1790) filósofo y economista escocés, fundador de la economía política y defensor de la libertad de comercio, da a conocer su investigación sobre la naturaleza y las causas de la riqueza de las naciones, en la que destaca la importancia del trabajo de los individuos.</a:t>
            </a:r>
          </a:p>
          <a:p>
            <a:pPr algn="just"/>
            <a:r>
              <a:rPr lang="en-US" sz="2000" b="1" dirty="0"/>
              <a:t>1960 </a:t>
            </a:r>
            <a:r>
              <a:rPr lang="en-US" sz="2000" dirty="0"/>
              <a:t>Mc </a:t>
            </a:r>
            <a:r>
              <a:rPr lang="en-US" sz="2000" dirty="0" err="1"/>
              <a:t>Gregor</a:t>
            </a:r>
            <a:r>
              <a:rPr lang="en-US" sz="2000" dirty="0"/>
              <a:t> </a:t>
            </a:r>
            <a:r>
              <a:rPr lang="en-US" sz="2000" dirty="0" err="1"/>
              <a:t>publica</a:t>
            </a:r>
            <a:r>
              <a:rPr lang="en-US" sz="2000" dirty="0"/>
              <a:t> el </a:t>
            </a:r>
            <a:r>
              <a:rPr lang="en-US" sz="2000" dirty="0" err="1"/>
              <a:t>libro</a:t>
            </a:r>
            <a:r>
              <a:rPr lang="en-US" sz="2000" dirty="0"/>
              <a:t> The Human Side of Enterprise.</a:t>
            </a:r>
            <a:endParaRPr lang="es-ES" sz="2000" dirty="0"/>
          </a:p>
          <a:p>
            <a:pPr algn="just"/>
            <a:r>
              <a:rPr lang="es-ES" sz="2000" b="1" dirty="0"/>
              <a:t>1962</a:t>
            </a:r>
            <a:r>
              <a:rPr lang="es-ES" sz="2000" dirty="0"/>
              <a:t> </a:t>
            </a:r>
            <a:r>
              <a:rPr lang="es-ES" sz="2000" dirty="0" err="1"/>
              <a:t>Maslow</a:t>
            </a:r>
            <a:r>
              <a:rPr lang="es-ES" sz="2000" dirty="0"/>
              <a:t> publica un libro fundamental acerca de la creatividad de las personas en la sociedad y las organizaciones: </a:t>
            </a:r>
            <a:r>
              <a:rPr lang="es-ES" sz="2000" dirty="0" err="1"/>
              <a:t>Toward</a:t>
            </a:r>
            <a:r>
              <a:rPr lang="es-ES" sz="2000" dirty="0"/>
              <a:t> </a:t>
            </a:r>
            <a:r>
              <a:rPr lang="es-ES" sz="2000" dirty="0" err="1"/>
              <a:t>Psychology</a:t>
            </a:r>
            <a:r>
              <a:rPr lang="es-ES" sz="2000" dirty="0"/>
              <a:t> of </a:t>
            </a:r>
            <a:r>
              <a:rPr lang="es-ES" sz="2000" dirty="0" err="1"/>
              <a:t>Being</a:t>
            </a:r>
            <a:r>
              <a:rPr lang="es-ES" sz="2000" dirty="0"/>
              <a:t> </a:t>
            </a:r>
            <a:r>
              <a:rPr lang="es-ES" sz="2000" dirty="0" smtClean="0"/>
              <a:t>.</a:t>
            </a:r>
            <a:endParaRPr lang="es-ES" sz="2000" dirty="0"/>
          </a:p>
        </p:txBody>
      </p:sp>
      <p:pic>
        <p:nvPicPr>
          <p:cNvPr id="9" name="Picture 2" descr="http://godieboy.com/wp-content/uploads/2009/12/bolsa_dulces_mediana.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940616"/>
            <a:ext cx="1999175" cy="14982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godieboy.com/wp-content/uploads/2009/12/bolsa_dulces_mediana.jpg">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940616"/>
            <a:ext cx="1999175" cy="149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896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76200" y="3810000"/>
            <a:ext cx="8305800" cy="2590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4" name="3 Rectángulo redondeado"/>
          <p:cNvSpPr/>
          <p:nvPr/>
        </p:nvSpPr>
        <p:spPr>
          <a:xfrm>
            <a:off x="76200" y="1981200"/>
            <a:ext cx="8305800" cy="1752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 name="1 Rectángulo redondeado"/>
          <p:cNvSpPr/>
          <p:nvPr/>
        </p:nvSpPr>
        <p:spPr>
          <a:xfrm>
            <a:off x="76200" y="152400"/>
            <a:ext cx="8305800" cy="1752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3" name="2 Marcador de contenido"/>
          <p:cNvSpPr>
            <a:spLocks noGrp="1"/>
          </p:cNvSpPr>
          <p:nvPr>
            <p:ph idx="1"/>
          </p:nvPr>
        </p:nvSpPr>
        <p:spPr>
          <a:xfrm>
            <a:off x="0" y="228600"/>
            <a:ext cx="8305800" cy="6096000"/>
          </a:xfrm>
        </p:spPr>
        <p:txBody>
          <a:bodyPr>
            <a:normAutofit fontScale="92500" lnSpcReduction="10000"/>
          </a:bodyPr>
          <a:lstStyle/>
          <a:p>
            <a:pPr algn="just" fontAlgn="base"/>
            <a:r>
              <a:rPr lang="es-ES" b="1" dirty="0" smtClean="0"/>
              <a:t>a.</a:t>
            </a:r>
            <a:r>
              <a:rPr lang="es-ES" dirty="0" smtClean="0"/>
              <a:t> </a:t>
            </a:r>
            <a:r>
              <a:rPr lang="es-ES" b="1" dirty="0" smtClean="0"/>
              <a:t>Definir los roles y responsabilidades en el proceso</a:t>
            </a:r>
            <a:r>
              <a:rPr lang="es-ES" dirty="0" smtClean="0"/>
              <a:t>:</a:t>
            </a:r>
          </a:p>
          <a:p>
            <a:pPr marL="114300" indent="0" algn="just" fontAlgn="base">
              <a:buNone/>
            </a:pPr>
            <a:r>
              <a:rPr lang="es-ES" dirty="0" smtClean="0"/>
              <a:t>El consejo de administración juega un rol importante dentro del proceso de sucesión de los directivos relevantes de la empresa. La responsabilidad del desarrollo del plan deberá recaer preferiblemente en el departamento de recursos humanos.</a:t>
            </a:r>
          </a:p>
          <a:p>
            <a:pPr marL="114300" indent="0" algn="just" fontAlgn="base">
              <a:buNone/>
            </a:pPr>
            <a:endParaRPr lang="es-ES" dirty="0" smtClean="0"/>
          </a:p>
          <a:p>
            <a:pPr algn="just" fontAlgn="base"/>
            <a:r>
              <a:rPr lang="es-ES" b="1" dirty="0" smtClean="0"/>
              <a:t>b. Período de implementación del plan de sucesión</a:t>
            </a:r>
            <a:endParaRPr lang="es-ES" dirty="0" smtClean="0"/>
          </a:p>
          <a:p>
            <a:pPr marL="114300" indent="0" algn="just" fontAlgn="base">
              <a:buNone/>
            </a:pPr>
            <a:r>
              <a:rPr lang="es-ES" dirty="0" smtClean="0"/>
              <a:t>La implantación del plan de sucesión, debe adecuarse al contexto y necesidades relacionadas con los sucesores, los retirados y la propia empresa. Un proceso de sucesión puede durar aproximadamente entre 5 y 10 años, aunque no es una regla.</a:t>
            </a:r>
          </a:p>
          <a:p>
            <a:pPr marL="114300" indent="0" algn="just" fontAlgn="base">
              <a:buNone/>
            </a:pPr>
            <a:endParaRPr lang="es-ES" dirty="0" smtClean="0"/>
          </a:p>
          <a:p>
            <a:pPr algn="just" fontAlgn="base"/>
            <a:r>
              <a:rPr lang="es-ES" b="1" dirty="0" smtClean="0"/>
              <a:t> c. Definir claramente las habilidades requeridas del futuro líder para que la empresa alcance el éxito</a:t>
            </a:r>
            <a:endParaRPr lang="es-ES" dirty="0" smtClean="0"/>
          </a:p>
          <a:p>
            <a:pPr marL="114300" indent="0" algn="just" fontAlgn="base">
              <a:buNone/>
            </a:pPr>
            <a:r>
              <a:rPr lang="es-ES" dirty="0" smtClean="0"/>
              <a:t>Los  responsables designados de diseñar el plan de sucesión deben cerciorarse de que los perfiles de puestos de los directivos relevantes siempre estén actualizados y alineados a la estrategia del negocio, que las competencias y habilidades requeridas se encuentran contempladas y que éstas además sean susceptibles de adecuarse conforme pasa el tiempo y las circunstancias de negocio en las que se vea inmersa la empresa</a:t>
            </a:r>
          </a:p>
          <a:p>
            <a:endParaRPr lang="es-ES" dirty="0"/>
          </a:p>
        </p:txBody>
      </p:sp>
    </p:spTree>
    <p:extLst>
      <p:ext uri="{BB962C8B-B14F-4D97-AF65-F5344CB8AC3E}">
        <p14:creationId xmlns:p14="http://schemas.microsoft.com/office/powerpoint/2010/main" val="2019447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0" y="4648200"/>
            <a:ext cx="8473440" cy="1905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5" name="4 Rectángulo redondeado"/>
          <p:cNvSpPr/>
          <p:nvPr/>
        </p:nvSpPr>
        <p:spPr>
          <a:xfrm>
            <a:off x="76200" y="2438400"/>
            <a:ext cx="8458200" cy="2209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4" name="3 Rectángulo redondeado"/>
          <p:cNvSpPr/>
          <p:nvPr/>
        </p:nvSpPr>
        <p:spPr>
          <a:xfrm>
            <a:off x="76200" y="152400"/>
            <a:ext cx="8458200" cy="2286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 name="2 Marcador de contenido"/>
          <p:cNvSpPr>
            <a:spLocks noGrp="1"/>
          </p:cNvSpPr>
          <p:nvPr>
            <p:ph idx="1"/>
          </p:nvPr>
        </p:nvSpPr>
        <p:spPr>
          <a:xfrm>
            <a:off x="-76200" y="304800"/>
            <a:ext cx="8351520" cy="6553200"/>
          </a:xfrm>
        </p:spPr>
        <p:txBody>
          <a:bodyPr>
            <a:normAutofit fontScale="85000" lnSpcReduction="20000"/>
          </a:bodyPr>
          <a:lstStyle/>
          <a:p>
            <a:pPr algn="just" fontAlgn="base"/>
            <a:r>
              <a:rPr lang="es-ES" sz="2400" b="1" dirty="0"/>
              <a:t> d. Identificar a los potenciales sucesores</a:t>
            </a:r>
            <a:endParaRPr lang="es-ES" sz="2400" dirty="0"/>
          </a:p>
          <a:p>
            <a:pPr marL="114300" indent="0" algn="just" fontAlgn="base">
              <a:buNone/>
            </a:pPr>
            <a:r>
              <a:rPr lang="es-ES" sz="2400" dirty="0"/>
              <a:t>Un factor del éxito de la sucesión es el identificar a los futuros sucesores y así mismo desarrollarlos, promoverlos y retenerlos.</a:t>
            </a:r>
          </a:p>
          <a:p>
            <a:pPr marL="114300" indent="0" algn="just" fontAlgn="base">
              <a:buNone/>
            </a:pPr>
            <a:r>
              <a:rPr lang="es-ES" sz="2400" dirty="0"/>
              <a:t>La búsqueda de potenciales sucesores es una tarea difícil debido al proceso de evaluación de los candidatos para determinar cuál de ellos cumple con el perfil necesario para la empresa y así desempeñar sus funciones de manera exitosa. Es posible que la empresa no encuentre un candidato dentro de la misma y deba buscarlo en el mercado laboral</a:t>
            </a:r>
            <a:r>
              <a:rPr lang="es-ES" sz="2400" dirty="0" smtClean="0"/>
              <a:t>.</a:t>
            </a:r>
          </a:p>
          <a:p>
            <a:pPr marL="114300" indent="0" algn="just" fontAlgn="base">
              <a:buNone/>
            </a:pPr>
            <a:endParaRPr lang="es-ES" sz="2400" dirty="0"/>
          </a:p>
          <a:p>
            <a:pPr algn="just" fontAlgn="base"/>
            <a:r>
              <a:rPr lang="es-ES" sz="2400" b="1" dirty="0"/>
              <a:t>e. Llevar a cabo un análisis objetivo de las fortalezas y oportunidades de cada posible sucesor</a:t>
            </a:r>
            <a:endParaRPr lang="es-ES" sz="2400" dirty="0"/>
          </a:p>
          <a:p>
            <a:pPr marL="114300" indent="0" algn="just" fontAlgn="base">
              <a:buNone/>
            </a:pPr>
            <a:r>
              <a:rPr lang="es-ES" sz="2400" dirty="0"/>
              <a:t>Una vez identificados los posibles candidatos comienza el proceso de selección. Lo más conveniente es que la elección sea imparcial y se fundamente en argumentos claros y precisos, para lo cual se recomienda recibir apoyo de consejeros independientes, que agregan valor al proceso proporcionando puntos de vista diferentes e imparciales</a:t>
            </a:r>
            <a:r>
              <a:rPr lang="es-ES" sz="2400" dirty="0" smtClean="0"/>
              <a:t>.</a:t>
            </a:r>
          </a:p>
          <a:p>
            <a:pPr marL="114300" indent="0" algn="just" fontAlgn="base">
              <a:buNone/>
            </a:pPr>
            <a:endParaRPr lang="es-ES" sz="2400" dirty="0"/>
          </a:p>
          <a:p>
            <a:pPr algn="just" fontAlgn="base"/>
            <a:r>
              <a:rPr lang="es-ES" sz="2400" b="1" dirty="0"/>
              <a:t>f. Fortalecer las áreas de oportunidad que impliquen una desventaja para la empresa en el futuro</a:t>
            </a:r>
            <a:endParaRPr lang="es-ES" sz="2400" dirty="0"/>
          </a:p>
          <a:p>
            <a:pPr marL="114300" indent="0" algn="just" fontAlgn="base">
              <a:buNone/>
            </a:pPr>
            <a:r>
              <a:rPr lang="es-ES" sz="2400" dirty="0"/>
              <a:t>Ejecutar de manera efectiva el proceso de sucesión contribuye a la permanencia del negocio en el largo plazo, pero no lo garantiza. Es necesario enfocarse en aquellas áreas de oportunidad personales del sucesor que pudieran afectar la continuidad del negocio.</a:t>
            </a:r>
          </a:p>
          <a:p>
            <a:endParaRPr lang="es-MX" dirty="0"/>
          </a:p>
        </p:txBody>
      </p:sp>
    </p:spTree>
    <p:extLst>
      <p:ext uri="{BB962C8B-B14F-4D97-AF65-F5344CB8AC3E}">
        <p14:creationId xmlns:p14="http://schemas.microsoft.com/office/powerpoint/2010/main" val="2968185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5240" y="2514600"/>
            <a:ext cx="8366760" cy="426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4" name="3 Rectángulo redondeado"/>
          <p:cNvSpPr/>
          <p:nvPr/>
        </p:nvSpPr>
        <p:spPr>
          <a:xfrm>
            <a:off x="76200" y="152400"/>
            <a:ext cx="8305800"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 name="2 Marcador de contenido"/>
          <p:cNvSpPr>
            <a:spLocks noGrp="1"/>
          </p:cNvSpPr>
          <p:nvPr>
            <p:ph idx="1"/>
          </p:nvPr>
        </p:nvSpPr>
        <p:spPr>
          <a:xfrm>
            <a:off x="0" y="228600"/>
            <a:ext cx="8153400" cy="6248400"/>
          </a:xfrm>
        </p:spPr>
        <p:txBody>
          <a:bodyPr>
            <a:normAutofit fontScale="92500" lnSpcReduction="10000"/>
          </a:bodyPr>
          <a:lstStyle/>
          <a:p>
            <a:pPr algn="just" fontAlgn="base"/>
            <a:r>
              <a:rPr lang="es-ES" b="1" dirty="0" smtClean="0"/>
              <a:t> g. Elaboración de planes de compensación y prestaciones especiales para retirados</a:t>
            </a:r>
            <a:endParaRPr lang="es-ES" dirty="0" smtClean="0"/>
          </a:p>
          <a:p>
            <a:pPr marL="114300" indent="0" algn="just" fontAlgn="base">
              <a:buNone/>
            </a:pPr>
            <a:r>
              <a:rPr lang="es-ES" dirty="0" smtClean="0"/>
              <a:t>Es importante que la empresa esté preparada financieramente para sustentar el retiro de directores y ejecutivos clave. Estos planes deben estructurarse buscando la estabilidad de los retirados pero, al mismo tiempo, el bienestar de la empresa, procurando que no se conviertan en gastos sustanciales e insostenibles.</a:t>
            </a:r>
          </a:p>
          <a:p>
            <a:pPr marL="114300" indent="0" algn="just" fontAlgn="base">
              <a:buNone/>
            </a:pPr>
            <a:endParaRPr lang="es-ES" dirty="0" smtClean="0"/>
          </a:p>
          <a:p>
            <a:pPr algn="just" fontAlgn="base"/>
            <a:r>
              <a:rPr lang="es-ES" b="1" dirty="0" smtClean="0"/>
              <a:t>h. Preparar la salida del retirado y la integración del sucesor a la empresa</a:t>
            </a:r>
            <a:endParaRPr lang="es-ES" dirty="0" smtClean="0"/>
          </a:p>
          <a:p>
            <a:pPr marL="114300" indent="0" algn="just" fontAlgn="base">
              <a:buNone/>
            </a:pPr>
            <a:r>
              <a:rPr lang="es-ES" dirty="0" smtClean="0"/>
              <a:t>Manejar el retiro de algún directivo o ejecutivo clave puede resultar complejo cuando no se realiza un proceso paulatino que permita una transición apacible, es decir, que el retirado tenga la oportunidad de preparar su salida, desde combatir con las emociones propias hasta la cesión positiva sobre el control de la operación de la empresa.</a:t>
            </a:r>
          </a:p>
          <a:p>
            <a:pPr marL="114300" indent="0" algn="just" fontAlgn="base">
              <a:buNone/>
            </a:pPr>
            <a:r>
              <a:rPr lang="es-ES" dirty="0" smtClean="0"/>
              <a:t>Previo a la salida del retirado, se debe contemplar un lapso de tiempo donde el sucesor ya se haya incorporado a sus nuevas funciones. Se puede adoptar un proceso de </a:t>
            </a:r>
            <a:r>
              <a:rPr lang="es-ES" dirty="0" err="1" smtClean="0">
                <a:hlinkClick r:id="rId2"/>
              </a:rPr>
              <a:t>mentoría</a:t>
            </a:r>
            <a:r>
              <a:rPr lang="es-ES" dirty="0" smtClean="0"/>
              <a:t> apoyado </a:t>
            </a:r>
            <a:r>
              <a:rPr lang="es-ES" dirty="0" smtClean="0"/>
              <a:t>ya sea por algún miembro del consejo de administración, por algún consejero independiente o por algún asesor externo, cuyo objetivo sea reafirmar la visión y los objetivos a cumplir del negocio.</a:t>
            </a:r>
          </a:p>
          <a:p>
            <a:endParaRPr lang="es-ES" dirty="0" smtClean="0"/>
          </a:p>
          <a:p>
            <a:endParaRPr lang="es-ES" dirty="0"/>
          </a:p>
        </p:txBody>
      </p:sp>
    </p:spTree>
    <p:extLst>
      <p:ext uri="{BB962C8B-B14F-4D97-AF65-F5344CB8AC3E}">
        <p14:creationId xmlns:p14="http://schemas.microsoft.com/office/powerpoint/2010/main" val="612346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0" y="3810000"/>
            <a:ext cx="8305800" cy="26517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5" name="4 Rectángulo redondeado"/>
          <p:cNvSpPr/>
          <p:nvPr/>
        </p:nvSpPr>
        <p:spPr>
          <a:xfrm>
            <a:off x="45720" y="2209800"/>
            <a:ext cx="8305800" cy="1600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MX"/>
          </a:p>
        </p:txBody>
      </p:sp>
      <p:sp>
        <p:nvSpPr>
          <p:cNvPr id="4" name="3 Rectángulo redondeado"/>
          <p:cNvSpPr/>
          <p:nvPr/>
        </p:nvSpPr>
        <p:spPr>
          <a:xfrm>
            <a:off x="76200" y="152400"/>
            <a:ext cx="8305800" cy="2057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 name="2 Marcador de contenido"/>
          <p:cNvSpPr>
            <a:spLocks noGrp="1"/>
          </p:cNvSpPr>
          <p:nvPr>
            <p:ph idx="1"/>
          </p:nvPr>
        </p:nvSpPr>
        <p:spPr>
          <a:xfrm>
            <a:off x="152400" y="304800"/>
            <a:ext cx="8001000" cy="6324600"/>
          </a:xfrm>
        </p:spPr>
        <p:txBody>
          <a:bodyPr>
            <a:normAutofit fontScale="92500" lnSpcReduction="20000"/>
          </a:bodyPr>
          <a:lstStyle/>
          <a:p>
            <a:pPr algn="just" fontAlgn="base"/>
            <a:r>
              <a:rPr lang="es-ES" b="1" dirty="0"/>
              <a:t>h. Llevar a cabo una evaluación de la empresa</a:t>
            </a:r>
            <a:endParaRPr lang="es-ES" dirty="0"/>
          </a:p>
          <a:p>
            <a:pPr marL="114300" indent="0" algn="just" fontAlgn="base">
              <a:buNone/>
            </a:pPr>
            <a:r>
              <a:rPr lang="es-ES" dirty="0"/>
              <a:t>Para el caso de aquellas empresas cuyo fin sea generar valor para sus accionistas, el interés principal de su consejo de administración se enfoca al  desempeño del negocio reflejado en su valor actual y futuro.</a:t>
            </a:r>
          </a:p>
          <a:p>
            <a:pPr marL="114300" indent="0" algn="just" fontAlgn="base">
              <a:buNone/>
            </a:pPr>
            <a:r>
              <a:rPr lang="es-ES" dirty="0"/>
              <a:t>El hecho de contar con un adecuado proceso de sucesión, habla de una empresa preparada para continuar en el futuro, por lo que dicho esfuerzo se puede ver reflejado en su valor total de mercado.</a:t>
            </a:r>
          </a:p>
          <a:p>
            <a:pPr algn="just" fontAlgn="base"/>
            <a:r>
              <a:rPr lang="es-ES" b="1" dirty="0"/>
              <a:t>j. Formalizar los documentos legales necesarios</a:t>
            </a:r>
            <a:endParaRPr lang="es-ES" dirty="0"/>
          </a:p>
          <a:p>
            <a:pPr marL="114300" indent="0" algn="just" fontAlgn="base">
              <a:buNone/>
            </a:pPr>
            <a:r>
              <a:rPr lang="es-ES" dirty="0"/>
              <a:t>En este momento del proceso, todos los acuerdos a los que se lleguen deberán ser documentados y formar parte de la normatividad de la empresa, entre los temas que deben formalizarse legalmente por escrito se encuentran: acuerdos sobre la cesión, trasmisión y compra y venta de acciones, paquetes de compensación, pago de pensiones, entre otros.</a:t>
            </a:r>
          </a:p>
          <a:p>
            <a:pPr algn="just" fontAlgn="base"/>
            <a:r>
              <a:rPr lang="es-ES" b="1" dirty="0"/>
              <a:t>k. Desarrollar un plan de contingencia</a:t>
            </a:r>
            <a:endParaRPr lang="es-ES" dirty="0"/>
          </a:p>
          <a:p>
            <a:pPr marL="114300" indent="0" algn="just" fontAlgn="base">
              <a:buNone/>
            </a:pPr>
            <a:r>
              <a:rPr lang="es-ES" dirty="0"/>
              <a:t>Un plan B siempre es de suma importancia porque en él se contemplan los diferentes escenarios de aplicación a nuestro proceso de sucesión original o deseado.</a:t>
            </a:r>
          </a:p>
          <a:p>
            <a:pPr marL="114300" indent="0" algn="just" fontAlgn="base">
              <a:buNone/>
            </a:pPr>
            <a:r>
              <a:rPr lang="es-ES" dirty="0"/>
              <a:t>Un ejemplo de esto se da cuando el directivo próximo a retirarse fallece, enferma, se incapacita o decide retirarse anticipadamente, lo cual genera incertidumbre en clientes, empleados, proveedores, colaboradores, etcétera. También puede pasar que el candidato al que se le esta preparando como sucesor, decida emprender otros proyectos empresariales</a:t>
            </a:r>
          </a:p>
          <a:p>
            <a:endParaRPr lang="es-MX" dirty="0"/>
          </a:p>
        </p:txBody>
      </p:sp>
    </p:spTree>
    <p:extLst>
      <p:ext uri="{BB962C8B-B14F-4D97-AF65-F5344CB8AC3E}">
        <p14:creationId xmlns:p14="http://schemas.microsoft.com/office/powerpoint/2010/main" val="2440612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senalradiocolombia.gov.co/sites/default/files/senalradio/articulo-noticia/galeriaimagen/foto_para_baja_2_opcional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4876800"/>
            <a:ext cx="2743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304800"/>
            <a:ext cx="8305800" cy="6019800"/>
          </a:xfrm>
        </p:spPr>
        <p:txBody>
          <a:bodyPr>
            <a:normAutofit/>
          </a:bodyPr>
          <a:lstStyle/>
          <a:p>
            <a:pPr fontAlgn="base"/>
            <a:r>
              <a:rPr lang="es-ES" dirty="0"/>
              <a:t>El mejor curso de acción para llevar a cabo el proceso de sucesión dependerá de cada empresa y sus circunstancias particulares, sin embargo hay condiciones que de existir en la organización tienden a facilitar el proceso de sucesión, como son:</a:t>
            </a:r>
          </a:p>
          <a:p>
            <a:pPr lvl="0" fontAlgn="base">
              <a:buFont typeface="Courier New" pitchFamily="49" charset="0"/>
              <a:buChar char="o"/>
            </a:pPr>
            <a:r>
              <a:rPr lang="es-ES" dirty="0"/>
              <a:t>Que la empresa haya consolidado un ritmo de crecimiento sostenido.</a:t>
            </a:r>
          </a:p>
          <a:p>
            <a:pPr lvl="0" fontAlgn="base">
              <a:buFont typeface="Courier New" pitchFamily="49" charset="0"/>
              <a:buChar char="o"/>
            </a:pPr>
            <a:r>
              <a:rPr lang="es-ES" dirty="0"/>
              <a:t>Que los directivos relevantes cuenten con planes de desarrollo acordes.</a:t>
            </a:r>
          </a:p>
          <a:p>
            <a:pPr lvl="0" fontAlgn="base">
              <a:buFont typeface="Courier New" pitchFamily="49" charset="0"/>
              <a:buChar char="o"/>
            </a:pPr>
            <a:r>
              <a:rPr lang="es-ES" dirty="0"/>
              <a:t>Que las acciones emprendidas por los órganos de gobierno y el director general avalen que la empresa sobrevivirá a las demás generaciones</a:t>
            </a:r>
          </a:p>
          <a:p>
            <a:pPr fontAlgn="base"/>
            <a:r>
              <a:rPr lang="es-ES" dirty="0"/>
              <a:t>Si las respuestas son afirmativas, puede ser el caso que la empresa sin incluso advertirlo haya dado sus primeros pasos hacia un proceso de sucesión.</a:t>
            </a:r>
            <a:endParaRPr lang="es-ES" b="1" dirty="0"/>
          </a:p>
          <a:p>
            <a:endParaRPr lang="es-MX" dirty="0"/>
          </a:p>
        </p:txBody>
      </p:sp>
    </p:spTree>
    <p:extLst>
      <p:ext uri="{BB962C8B-B14F-4D97-AF65-F5344CB8AC3E}">
        <p14:creationId xmlns:p14="http://schemas.microsoft.com/office/powerpoint/2010/main" val="2774400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28600" y="3810000"/>
            <a:ext cx="8077200" cy="23317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4" name="3 Rectángulo redondeado"/>
          <p:cNvSpPr/>
          <p:nvPr/>
        </p:nvSpPr>
        <p:spPr>
          <a:xfrm>
            <a:off x="304800" y="2057400"/>
            <a:ext cx="8001000" cy="1752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2" name="1 Título"/>
          <p:cNvSpPr>
            <a:spLocks noGrp="1"/>
          </p:cNvSpPr>
          <p:nvPr>
            <p:ph type="title"/>
          </p:nvPr>
        </p:nvSpPr>
        <p:spPr>
          <a:xfrm>
            <a:off x="2438400" y="0"/>
            <a:ext cx="7010400" cy="762000"/>
          </a:xfrm>
        </p:spPr>
        <p:txBody>
          <a:bodyPr/>
          <a:lstStyle/>
          <a:p>
            <a:r>
              <a:rPr lang="es-ES" dirty="0" smtClean="0"/>
              <a:t>Diferencias</a:t>
            </a:r>
            <a:endParaRPr lang="es-ES" dirty="0"/>
          </a:p>
        </p:txBody>
      </p:sp>
      <p:sp>
        <p:nvSpPr>
          <p:cNvPr id="3" name="2 Marcador de contenido"/>
          <p:cNvSpPr>
            <a:spLocks noGrp="1"/>
          </p:cNvSpPr>
          <p:nvPr>
            <p:ph idx="1"/>
          </p:nvPr>
        </p:nvSpPr>
        <p:spPr>
          <a:xfrm>
            <a:off x="0" y="838200"/>
            <a:ext cx="8153400" cy="5486400"/>
          </a:xfrm>
        </p:spPr>
        <p:txBody>
          <a:bodyPr>
            <a:normAutofit fontScale="92500" lnSpcReduction="10000"/>
          </a:bodyPr>
          <a:lstStyle/>
          <a:p>
            <a:pPr algn="just" fontAlgn="base"/>
            <a:r>
              <a:rPr lang="es-ES" b="1" dirty="0"/>
              <a:t>¿Es lo mismo un plan de sucesión que un plan de carrera?</a:t>
            </a:r>
          </a:p>
          <a:p>
            <a:pPr marL="114300" indent="0" algn="just" fontAlgn="base">
              <a:buNone/>
            </a:pPr>
            <a:r>
              <a:rPr lang="es-ES" dirty="0"/>
              <a:t>Aunque a veces se confunden, un plan de sucesión y un plan de carrera no son la misma cosa</a:t>
            </a:r>
            <a:r>
              <a:rPr lang="es-ES" dirty="0" smtClean="0"/>
              <a:t>:</a:t>
            </a:r>
          </a:p>
          <a:p>
            <a:pPr marL="114300" indent="0" algn="just" fontAlgn="base">
              <a:buNone/>
            </a:pPr>
            <a:endParaRPr lang="es-ES" dirty="0"/>
          </a:p>
          <a:p>
            <a:pPr lvl="0" algn="just" fontAlgn="base"/>
            <a:r>
              <a:rPr lang="es-ES" b="1" dirty="0"/>
              <a:t>Un Plan de Carrera</a:t>
            </a:r>
            <a:r>
              <a:rPr lang="es-ES" dirty="0"/>
              <a:t> es un método aplicable al desarrollo de futuras aptitudes, que se fundamenta en la colocación del colaborador en puestos de trabajo cuidadosamente estudiados para proporcionarle al empleado la oportunidad de desarrollar las competencias necesarias para puestos de exigencias mayores. Su desarrollo es largo, rígido y lineal</a:t>
            </a:r>
            <a:r>
              <a:rPr lang="es-ES" dirty="0" smtClean="0"/>
              <a:t>.</a:t>
            </a:r>
          </a:p>
          <a:p>
            <a:pPr lvl="0" algn="just" fontAlgn="base"/>
            <a:endParaRPr lang="es-ES" dirty="0"/>
          </a:p>
          <a:p>
            <a:pPr lvl="0" algn="just" fontAlgn="base"/>
            <a:r>
              <a:rPr lang="es-ES" b="1" dirty="0"/>
              <a:t>Un Plan de Sucesión, </a:t>
            </a:r>
            <a:r>
              <a:rPr lang="es-ES" dirty="0"/>
              <a:t>al contrario de un plan de carrera</a:t>
            </a:r>
            <a:r>
              <a:rPr lang="es-ES" b="1" dirty="0"/>
              <a:t>, </a:t>
            </a:r>
            <a:r>
              <a:rPr lang="es-ES" dirty="0"/>
              <a:t>no prevé el crecimiento o desarrollo profesional de los colaboradores basados en años y años de antigüedad en un puesto o de acuerdo a los niveles académicos cursados. Los planes de sucesión parten principalmente del modelo de competencias desarrolladas en cada organización y que los distinguen y llegan a ser complementarios y competitivos con respecto a las otras organizaciones; es decir un plan de sucesión es único a cada organización e intransferible</a:t>
            </a:r>
            <a:r>
              <a:rPr lang="es-ES" dirty="0" smtClean="0"/>
              <a:t>.</a:t>
            </a:r>
            <a:endParaRPr lang="es-ES" dirty="0"/>
          </a:p>
        </p:txBody>
      </p:sp>
    </p:spTree>
    <p:extLst>
      <p:ext uri="{BB962C8B-B14F-4D97-AF65-F5344CB8AC3E}">
        <p14:creationId xmlns:p14="http://schemas.microsoft.com/office/powerpoint/2010/main" val="3871207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240" y="304800"/>
            <a:ext cx="8001000" cy="6324600"/>
          </a:xfrm>
        </p:spPr>
        <p:txBody>
          <a:bodyPr>
            <a:normAutofit/>
          </a:bodyPr>
          <a:lstStyle/>
          <a:p>
            <a:pPr algn="just" fontAlgn="base"/>
            <a:r>
              <a:rPr lang="es-ES" sz="2400" dirty="0"/>
              <a:t>Dicho modelo se acopla a los mapas correspondientes a las diferentes vacantes que puedan existir en alguna unidad, aquellas competencias en cada individuo que más se aproxime se convierte de manera inmediata en el futuro sucesor sin importar para ello si el candidato posee tres meses o tres años en la empresa.</a:t>
            </a:r>
          </a:p>
          <a:p>
            <a:pPr marL="114300" indent="0" algn="just" fontAlgn="base">
              <a:buNone/>
            </a:pPr>
            <a:endParaRPr lang="es-ES" sz="2400" dirty="0" smtClean="0"/>
          </a:p>
          <a:p>
            <a:pPr algn="just" fontAlgn="base"/>
            <a:r>
              <a:rPr lang="es-ES" sz="2400" dirty="0" smtClean="0"/>
              <a:t>Los </a:t>
            </a:r>
            <a:r>
              <a:rPr lang="es-ES" sz="2400" dirty="0"/>
              <a:t>planes de sucesión se utilizan en empresas cuya madurez organizacional les permiten dar el salto o atravesar el puente entre los llamados recursos humanos y la administración del talento; adiciónese a este último incluso “por competencias” </a:t>
            </a:r>
            <a:r>
              <a:rPr lang="es-ES" sz="2400" dirty="0" smtClean="0"/>
              <a:t>.</a:t>
            </a:r>
          </a:p>
          <a:p>
            <a:endParaRPr lang="es-MX" dirty="0"/>
          </a:p>
        </p:txBody>
      </p:sp>
      <p:pic>
        <p:nvPicPr>
          <p:cNvPr id="11266" name="Picture 2" descr="http://www.interfranquicias.es/wp-content/uploads/2014/09/franquicias-exitosas-300x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4724400"/>
            <a:ext cx="28575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5000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mujeresdeempresa.com/wp-content/uploads/2006/05/time-to-plan-700x453.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3000" y="4536295"/>
            <a:ext cx="3505200" cy="226836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76200" y="304800"/>
            <a:ext cx="8001000" cy="4876800"/>
          </a:xfrm>
        </p:spPr>
        <p:txBody>
          <a:bodyPr>
            <a:normAutofit lnSpcReduction="10000"/>
          </a:bodyPr>
          <a:lstStyle/>
          <a:p>
            <a:pPr algn="just"/>
            <a:r>
              <a:rPr lang="es-ES" sz="2400" dirty="0"/>
              <a:t>Puede señalarse que, sin lugar a dudas, ambas herramientas deben ser entendidas como dos practicas distintas que tienen una raíz común: el desarrollo y el crecimiento personal y profesional del individuo en el seno de la organización, pero que se diferencian principalmente en </a:t>
            </a:r>
            <a:r>
              <a:rPr lang="es-ES" sz="2400" b="1" dirty="0"/>
              <a:t>la flexibilidad o rigidez de su visualización</a:t>
            </a:r>
            <a:r>
              <a:rPr lang="es-ES" sz="2400" dirty="0"/>
              <a:t>; mientras una resulta más ortodoxa y respeta las practicas tradicionales de la gerencia, la otra, heterodoxa, desafía el concepto lineal y se orienta a dar valor a elementos que cada día demandan más importancia en el exigente mundo de hoy, como lo son el conocimiento y el talento, sin importar cómo, dónde y cuándo se obtuvo, siempre que pueda ser transformado, demostrado y mejorado en un hecho concreto y ofrezca valor agregado traducido en productividad.</a:t>
            </a:r>
          </a:p>
          <a:p>
            <a:endParaRPr lang="es-MX" dirty="0"/>
          </a:p>
        </p:txBody>
      </p:sp>
    </p:spTree>
    <p:extLst>
      <p:ext uri="{BB962C8B-B14F-4D97-AF65-F5344CB8AC3E}">
        <p14:creationId xmlns:p14="http://schemas.microsoft.com/office/powerpoint/2010/main" val="1657616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86400" y="5181600"/>
            <a:ext cx="2743200" cy="1143000"/>
          </a:xfrm>
        </p:spPr>
        <p:txBody>
          <a:bodyPr/>
          <a:lstStyle/>
          <a:p>
            <a:r>
              <a:rPr lang="es-ES" dirty="0" smtClean="0"/>
              <a:t>Gracias…</a:t>
            </a:r>
            <a:endParaRPr lang="es-ES" dirty="0"/>
          </a:p>
        </p:txBody>
      </p:sp>
      <p:pic>
        <p:nvPicPr>
          <p:cNvPr id="4" name="Picture 2" descr="http://godieboy.com/wp-content/uploads/2009/12/bolsa_dulces_mediana.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33400"/>
            <a:ext cx="1506054" cy="1128713"/>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381000" y="1905000"/>
            <a:ext cx="7086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ES" dirty="0" smtClean="0"/>
              <a:t>Cual es la diferencia entre plan de carrera y de sucesión</a:t>
            </a:r>
            <a:endParaRPr lang="es-ES" dirty="0"/>
          </a:p>
        </p:txBody>
      </p:sp>
    </p:spTree>
    <p:extLst>
      <p:ext uri="{BB962C8B-B14F-4D97-AF65-F5344CB8AC3E}">
        <p14:creationId xmlns:p14="http://schemas.microsoft.com/office/powerpoint/2010/main" val="1135965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opezlinares.com/vintageblog/wp-content/uploads/2014/01/casablanca-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133600"/>
            <a:ext cx="3434366"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878983" y="609600"/>
            <a:ext cx="4800600" cy="1754326"/>
          </a:xfrm>
          <a:prstGeom prst="rect">
            <a:avLst/>
          </a:prstGeom>
          <a:noFill/>
        </p:spPr>
        <p:txBody>
          <a:bodyPr wrap="square" rtlCol="0">
            <a:spAutoFit/>
          </a:bodyPr>
          <a:lstStyle/>
          <a:p>
            <a:r>
              <a:rPr lang="es-MX" sz="5400" dirty="0" smtClean="0"/>
              <a:t>¿ Cómo se llama la película ?</a:t>
            </a:r>
            <a:endParaRPr lang="es-MX" sz="5400" dirty="0"/>
          </a:p>
        </p:txBody>
      </p:sp>
      <p:sp>
        <p:nvSpPr>
          <p:cNvPr id="7" name="Flecha izquierda 6">
            <a:hlinkClick r:id="rId3" action="ppaction://hlinksldjump"/>
          </p:cNvPr>
          <p:cNvSpPr/>
          <p:nvPr/>
        </p:nvSpPr>
        <p:spPr>
          <a:xfrm>
            <a:off x="6781800" y="545539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http://4.bp.blogspot.com/-55KCXRAq8YE/TXGRiOIwOzI/AAAAAAAAL8c/5qNBoh5uQWw/s160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048000"/>
            <a:ext cx="3460478" cy="259873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13657" y="6315253"/>
            <a:ext cx="7712561" cy="369332"/>
          </a:xfrm>
          <a:prstGeom prst="rect">
            <a:avLst/>
          </a:prstGeom>
          <a:noFill/>
        </p:spPr>
        <p:txBody>
          <a:bodyPr wrap="none" rtlCol="0">
            <a:spAutoFit/>
          </a:bodyPr>
          <a:lstStyle/>
          <a:p>
            <a:pPr fontAlgn="ctr"/>
            <a:r>
              <a:rPr lang="es-MX" dirty="0">
                <a:hlinkClick r:id="rId5"/>
              </a:rPr>
              <a:t>"De todos los bares de todas las ciudades del mundo, tuvo que </a:t>
            </a:r>
            <a:r>
              <a:rPr lang="es-MX" dirty="0" smtClean="0">
                <a:hlinkClick r:id="rId5"/>
              </a:rPr>
              <a:t>entrar en </a:t>
            </a:r>
            <a:r>
              <a:rPr lang="es-MX" dirty="0">
                <a:hlinkClick r:id="rId5"/>
              </a:rPr>
              <a:t>el mío"</a:t>
            </a:r>
            <a:endParaRPr lang="es-MX" dirty="0"/>
          </a:p>
        </p:txBody>
      </p:sp>
    </p:spTree>
    <p:extLst>
      <p:ext uri="{BB962C8B-B14F-4D97-AF65-F5344CB8AC3E}">
        <p14:creationId xmlns:p14="http://schemas.microsoft.com/office/powerpoint/2010/main" val="1841909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pPr algn="ctr"/>
            <a:r>
              <a:rPr lang="es-ES" dirty="0" smtClean="0"/>
              <a:t>Antecedentes</a:t>
            </a:r>
            <a:endParaRPr lang="es-ES" dirty="0"/>
          </a:p>
        </p:txBody>
      </p:sp>
      <p:sp>
        <p:nvSpPr>
          <p:cNvPr id="5" name="6 Rectángulo redondeado"/>
          <p:cNvSpPr>
            <a:spLocks noGrp="1"/>
          </p:cNvSpPr>
          <p:nvPr>
            <p:ph idx="1"/>
          </p:nvPr>
        </p:nvSpPr>
        <p:spPr>
          <a:xfrm>
            <a:off x="457200" y="1600200"/>
            <a:ext cx="7391400" cy="2209800"/>
          </a:xfrm>
          <a:prstGeom prst="roundRect">
            <a:avLst/>
          </a:prstGeom>
        </p:spPr>
        <p:style>
          <a:lnRef idx="1">
            <a:schemeClr val="dk1"/>
          </a:lnRef>
          <a:fillRef idx="2">
            <a:schemeClr val="dk1"/>
          </a:fillRef>
          <a:effectRef idx="1">
            <a:schemeClr val="dk1"/>
          </a:effectRef>
          <a:fontRef idx="minor">
            <a:schemeClr val="dk1"/>
          </a:fontRef>
        </p:style>
        <p:txBody>
          <a:bodyPr rtlCol="0" anchor="ctr">
            <a:normAutofit fontScale="92500" lnSpcReduction="10000"/>
          </a:bodyPr>
          <a:lstStyle/>
          <a:p>
            <a:pPr marL="114300" indent="0">
              <a:buNone/>
            </a:pPr>
            <a:r>
              <a:rPr lang="es-ES" sz="2400" b="1" dirty="0"/>
              <a:t>1966</a:t>
            </a:r>
            <a:r>
              <a:rPr lang="es-ES" sz="2400" dirty="0"/>
              <a:t> Herzberg da a conocer sus investigaciones acerca de la naturaleza del hombre en el trabajo: </a:t>
            </a:r>
            <a:r>
              <a:rPr lang="es-ES" sz="2400" dirty="0" err="1"/>
              <a:t>Work</a:t>
            </a:r>
            <a:r>
              <a:rPr lang="es-ES" sz="2400" dirty="0"/>
              <a:t> and </a:t>
            </a:r>
            <a:r>
              <a:rPr lang="es-ES" sz="2400" dirty="0" err="1"/>
              <a:t>the</a:t>
            </a:r>
            <a:r>
              <a:rPr lang="es-ES" sz="2400" dirty="0"/>
              <a:t> </a:t>
            </a:r>
            <a:r>
              <a:rPr lang="es-ES" sz="2400" dirty="0" err="1"/>
              <a:t>Nature</a:t>
            </a:r>
            <a:r>
              <a:rPr lang="es-ES" sz="2400" dirty="0"/>
              <a:t> of </a:t>
            </a:r>
            <a:r>
              <a:rPr lang="es-ES" sz="2400" dirty="0" err="1"/>
              <a:t>Man</a:t>
            </a:r>
            <a:r>
              <a:rPr lang="es-ES" sz="2400" dirty="0"/>
              <a:t>. </a:t>
            </a:r>
            <a:br>
              <a:rPr lang="es-ES" sz="2400" dirty="0"/>
            </a:br>
            <a:r>
              <a:rPr lang="es-ES" sz="2400" dirty="0"/>
              <a:t>Autores como </a:t>
            </a:r>
            <a:r>
              <a:rPr lang="es-ES" sz="2400" dirty="0" err="1"/>
              <a:t>Argyris</a:t>
            </a:r>
            <a:r>
              <a:rPr lang="es-ES" sz="2400" dirty="0"/>
              <a:t> , </a:t>
            </a:r>
            <a:r>
              <a:rPr lang="es-ES" sz="2400" dirty="0" err="1"/>
              <a:t>Druker</a:t>
            </a:r>
            <a:r>
              <a:rPr lang="es-ES" sz="2400" dirty="0"/>
              <a:t> y Handy también realizan estudios acerca de la importancia del talento de la gente en las organizaciones.</a:t>
            </a:r>
          </a:p>
          <a:p>
            <a:endParaRPr lang="es-MX" dirty="0"/>
          </a:p>
        </p:txBody>
      </p:sp>
      <p:sp>
        <p:nvSpPr>
          <p:cNvPr id="6" name="7 Rectángulo redondeado"/>
          <p:cNvSpPr/>
          <p:nvPr/>
        </p:nvSpPr>
        <p:spPr>
          <a:xfrm>
            <a:off x="461010" y="3810000"/>
            <a:ext cx="73914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S" b="1"/>
              <a:t>1969</a:t>
            </a:r>
            <a:r>
              <a:rPr lang="es-ES"/>
              <a:t> Se menciona por primera vez el concepto </a:t>
            </a:r>
            <a:r>
              <a:rPr lang="es-ES" b="1"/>
              <a:t>"Capital Intelectual"</a:t>
            </a:r>
            <a:r>
              <a:rPr lang="es-ES"/>
              <a:t> en una carta que el economista John Galbraith escribió a su colega Kalecki.</a:t>
            </a:r>
            <a:endParaRPr lang="es-ES" dirty="0"/>
          </a:p>
        </p:txBody>
      </p:sp>
    </p:spTree>
    <p:extLst>
      <p:ext uri="{BB962C8B-B14F-4D97-AF65-F5344CB8AC3E}">
        <p14:creationId xmlns:p14="http://schemas.microsoft.com/office/powerpoint/2010/main" val="2015483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838200"/>
            <a:ext cx="7620000" cy="1143000"/>
          </a:xfrm>
        </p:spPr>
        <p:txBody>
          <a:bodyPr/>
          <a:lstStyle/>
          <a:p>
            <a:r>
              <a:rPr lang="es-MX" dirty="0" smtClean="0"/>
              <a:t>¿Cuál es el titulo del tema?</a:t>
            </a:r>
            <a:endParaRPr lang="es-MX" dirty="0"/>
          </a:p>
        </p:txBody>
      </p:sp>
      <p:pic>
        <p:nvPicPr>
          <p:cNvPr id="4" name="Picture 2" descr="https://talentocreativo.files.wordpress.com/2009/07/foto-capital-intelectu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438400"/>
            <a:ext cx="3276600" cy="3091543"/>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izquierda 5">
            <a:hlinkClick r:id="rId3" action="ppaction://hlinksldjump"/>
          </p:cNvPr>
          <p:cNvSpPr/>
          <p:nvPr/>
        </p:nvSpPr>
        <p:spPr>
          <a:xfrm>
            <a:off x="6781800" y="5562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56754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1295400"/>
            <a:ext cx="7620000" cy="1143000"/>
          </a:xfrm>
        </p:spPr>
        <p:txBody>
          <a:bodyPr/>
          <a:lstStyle/>
          <a:p>
            <a:r>
              <a:rPr lang="es-MX" dirty="0" smtClean="0"/>
              <a:t>¿En que año Adam Smith da a conocer su investigación que destaca la importancia del trabajo de los individuo?</a:t>
            </a:r>
            <a:endParaRPr lang="es-MX" dirty="0"/>
          </a:p>
        </p:txBody>
      </p:sp>
      <p:pic>
        <p:nvPicPr>
          <p:cNvPr id="2050" name="Picture 2" descr="http://www.enmentte.com/wp-content/uploads/2014/09/INVESTIGAC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733800"/>
            <a:ext cx="4257675" cy="2695576"/>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izquierda 4">
            <a:hlinkClick r:id="rId3" action="ppaction://hlinksldjump"/>
          </p:cNvPr>
          <p:cNvSpPr/>
          <p:nvPr/>
        </p:nvSpPr>
        <p:spPr>
          <a:xfrm>
            <a:off x="7196818" y="35814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26854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yescreamconcerts.com/allaccess/wp-content/uploads/2012/02/kurt-coba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381000" y="228600"/>
            <a:ext cx="7620000" cy="1143000"/>
          </a:xfrm>
        </p:spPr>
        <p:txBody>
          <a:bodyPr/>
          <a:lstStyle/>
          <a:p>
            <a:r>
              <a:rPr lang="es-MX" dirty="0" smtClean="0"/>
              <a:t>¿Quién es y en que año murió?</a:t>
            </a:r>
            <a:endParaRPr lang="es-MX" dirty="0"/>
          </a:p>
        </p:txBody>
      </p:sp>
      <p:sp>
        <p:nvSpPr>
          <p:cNvPr id="6" name="Título 1"/>
          <p:cNvSpPr txBox="1">
            <a:spLocks/>
          </p:cNvSpPr>
          <p:nvPr/>
        </p:nvSpPr>
        <p:spPr>
          <a:xfrm>
            <a:off x="381000" y="46482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MX" dirty="0" smtClean="0"/>
              <a:t>Si no saben en que año murió digan el nombre de una de sus canciones</a:t>
            </a:r>
            <a:endParaRPr lang="es-MX" dirty="0"/>
          </a:p>
        </p:txBody>
      </p:sp>
      <p:sp>
        <p:nvSpPr>
          <p:cNvPr id="8" name="Flecha izquierda 7">
            <a:hlinkClick r:id="rId3" action="ppaction://hlinksldjump"/>
          </p:cNvPr>
          <p:cNvSpPr/>
          <p:nvPr/>
        </p:nvSpPr>
        <p:spPr>
          <a:xfrm>
            <a:off x="6858000" y="5943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78653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81000"/>
            <a:ext cx="7620000" cy="1143000"/>
          </a:xfrm>
        </p:spPr>
        <p:txBody>
          <a:bodyPr/>
          <a:lstStyle/>
          <a:p>
            <a:r>
              <a:rPr lang="es-MX" dirty="0" smtClean="0"/>
              <a:t>Concepto de Capital Intelectual</a:t>
            </a:r>
            <a:endParaRPr lang="es-MX" dirty="0"/>
          </a:p>
        </p:txBody>
      </p:sp>
      <p:pic>
        <p:nvPicPr>
          <p:cNvPr id="6146" name="Picture 2" descr="http://www.bellykm.com/images/stories/KM_Library/El_Capital_Intelectual/Contabilidad_del_Capital_Intelectu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133600"/>
            <a:ext cx="3505200" cy="3489623"/>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izquierda 4">
            <a:hlinkClick r:id="rId3" action="ppaction://hlinksldjump"/>
          </p:cNvPr>
          <p:cNvSpPr/>
          <p:nvPr/>
        </p:nvSpPr>
        <p:spPr>
          <a:xfrm>
            <a:off x="6858000" y="5943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71636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izquierda 3">
            <a:hlinkClick r:id="rId2" action="ppaction://hlinksldjump"/>
          </p:cNvPr>
          <p:cNvSpPr/>
          <p:nvPr/>
        </p:nvSpPr>
        <p:spPr>
          <a:xfrm>
            <a:off x="6858000" y="5943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194" name="Picture 2" descr="http://static.donquijote.org/images/tops/520/julio-cortaz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4953000" cy="21907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457200" y="381000"/>
            <a:ext cx="7620000" cy="1143000"/>
          </a:xfrm>
        </p:spPr>
        <p:txBody>
          <a:bodyPr/>
          <a:lstStyle/>
          <a:p>
            <a:r>
              <a:rPr lang="es-MX" dirty="0" smtClean="0"/>
              <a:t>¿Quién es y cuál es su obra mas famosa?</a:t>
            </a:r>
            <a:endParaRPr lang="es-MX" dirty="0"/>
          </a:p>
        </p:txBody>
      </p:sp>
    </p:spTree>
    <p:extLst>
      <p:ext uri="{BB962C8B-B14F-4D97-AF65-F5344CB8AC3E}">
        <p14:creationId xmlns:p14="http://schemas.microsoft.com/office/powerpoint/2010/main" val="29361478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81000" y="1447800"/>
            <a:ext cx="8382000" cy="1143000"/>
          </a:xfrm>
        </p:spPr>
        <p:txBody>
          <a:bodyPr/>
          <a:lstStyle/>
          <a:p>
            <a:r>
              <a:rPr lang="es-MX" dirty="0" smtClean="0"/>
              <a:t>¿Cuántos y cuáles son los elementos del capital intelectual?</a:t>
            </a:r>
            <a:endParaRPr lang="es-MX" dirty="0"/>
          </a:p>
        </p:txBody>
      </p:sp>
      <p:sp>
        <p:nvSpPr>
          <p:cNvPr id="5" name="Flecha izquierda 3">
            <a:hlinkClick r:id="rId2" action="ppaction://hlinksldjump"/>
          </p:cNvPr>
          <p:cNvSpPr/>
          <p:nvPr/>
        </p:nvSpPr>
        <p:spPr>
          <a:xfrm>
            <a:off x="6858000" y="5943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658583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uatrostatic-a.akamaihd.net/deportes/futbol/barcelona/Xavi-Iniesta-Messi-Busquets-Puyol_MDSVID20140808_0105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91" y="2209800"/>
            <a:ext cx="6229350" cy="3533776"/>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381000" y="762000"/>
            <a:ext cx="8382000" cy="1143000"/>
          </a:xfrm>
        </p:spPr>
        <p:txBody>
          <a:bodyPr/>
          <a:lstStyle/>
          <a:p>
            <a:r>
              <a:rPr lang="es-MX" dirty="0"/>
              <a:t>¿</a:t>
            </a:r>
            <a:r>
              <a:rPr lang="es-MX" dirty="0" smtClean="0"/>
              <a:t>Quienes son y en que equipo juegan?</a:t>
            </a:r>
            <a:endParaRPr lang="es-MX" dirty="0"/>
          </a:p>
        </p:txBody>
      </p:sp>
      <p:sp>
        <p:nvSpPr>
          <p:cNvPr id="6" name="Flecha izquierda 3">
            <a:hlinkClick r:id="rId3" action="ppaction://hlinksldjump"/>
          </p:cNvPr>
          <p:cNvSpPr/>
          <p:nvPr/>
        </p:nvSpPr>
        <p:spPr>
          <a:xfrm>
            <a:off x="7086600" y="60960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30561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133600"/>
            <a:ext cx="7620000" cy="1143000"/>
          </a:xfrm>
        </p:spPr>
        <p:txBody>
          <a:bodyPr/>
          <a:lstStyle/>
          <a:p>
            <a:r>
              <a:rPr lang="es-ES" dirty="0"/>
              <a:t>¿</a:t>
            </a:r>
            <a:r>
              <a:rPr lang="es-ES" dirty="0" smtClean="0"/>
              <a:t>En que categorías se clasifican los activos intangibles?</a:t>
            </a:r>
            <a:endParaRPr lang="es-ES" dirty="0"/>
          </a:p>
        </p:txBody>
      </p:sp>
      <p:sp>
        <p:nvSpPr>
          <p:cNvPr id="4" name="Flecha izquierda 3">
            <a:hlinkClick r:id="rId2" action="ppaction://hlinksldjump"/>
          </p:cNvPr>
          <p:cNvSpPr/>
          <p:nvPr/>
        </p:nvSpPr>
        <p:spPr>
          <a:xfrm>
            <a:off x="7086600" y="60960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042267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finalroundgames.files.wordpress.com/2012/05/el-primer-encuentro-entre-link-y-el-malvado-gan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10" y="3515653"/>
            <a:ext cx="4242790" cy="3187405"/>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81000" y="609600"/>
            <a:ext cx="7620000" cy="1143000"/>
          </a:xfrm>
        </p:spPr>
        <p:txBody>
          <a:bodyPr/>
          <a:lstStyle/>
          <a:p>
            <a:r>
              <a:rPr lang="es-ES" dirty="0" smtClean="0"/>
              <a:t>¿Cómo se llame el juego y en que consola salió?</a:t>
            </a:r>
            <a:endParaRPr lang="es-ES" dirty="0"/>
          </a:p>
        </p:txBody>
      </p:sp>
      <p:pic>
        <p:nvPicPr>
          <p:cNvPr id="2050" name="Picture 2" descr="http://vignette3.wikia.nocookie.net/zelda/images/9/94/Ocarina_of_Time.png/revision/latest?cb=20110703115105&amp;path-prefix=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405" y="1981200"/>
            <a:ext cx="3505200" cy="19804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obygames.com/images/shots/l/243917-the-legend-of-zelda-ocarina-of-time-nintendo-64-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15653"/>
            <a:ext cx="3454400"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izquierda 3">
            <a:hlinkClick r:id="rId5" action="ppaction://hlinksldjump"/>
          </p:cNvPr>
          <p:cNvSpPr/>
          <p:nvPr/>
        </p:nvSpPr>
        <p:spPr>
          <a:xfrm>
            <a:off x="7085947" y="620344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706454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81200"/>
            <a:ext cx="7620000" cy="1143000"/>
          </a:xfrm>
        </p:spPr>
        <p:txBody>
          <a:bodyPr/>
          <a:lstStyle/>
          <a:p>
            <a:r>
              <a:rPr lang="es-ES" dirty="0" smtClean="0"/>
              <a:t>Nombra una ventaja de la planeación de carrera y una norma para el desarrollo de la carrera </a:t>
            </a:r>
            <a:endParaRPr lang="es-ES" dirty="0"/>
          </a:p>
        </p:txBody>
      </p:sp>
      <p:sp>
        <p:nvSpPr>
          <p:cNvPr id="4" name="Flecha izquierda 3">
            <a:hlinkClick r:id="rId2" action="ppaction://hlinksldjump"/>
          </p:cNvPr>
          <p:cNvSpPr/>
          <p:nvPr/>
        </p:nvSpPr>
        <p:spPr>
          <a:xfrm>
            <a:off x="7085947" y="577083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77317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533400" y="2819400"/>
            <a:ext cx="7467600" cy="1600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MX"/>
          </a:p>
        </p:txBody>
      </p:sp>
      <p:sp>
        <p:nvSpPr>
          <p:cNvPr id="7" name="6 Rectángulo redondeado"/>
          <p:cNvSpPr/>
          <p:nvPr/>
        </p:nvSpPr>
        <p:spPr>
          <a:xfrm>
            <a:off x="533400" y="4419600"/>
            <a:ext cx="7467600" cy="16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5" name="4 Rectángulo redondeado"/>
          <p:cNvSpPr/>
          <p:nvPr/>
        </p:nvSpPr>
        <p:spPr>
          <a:xfrm>
            <a:off x="533400" y="1828800"/>
            <a:ext cx="74676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4" name="3 Rectángulo redondeado"/>
          <p:cNvSpPr/>
          <p:nvPr/>
        </p:nvSpPr>
        <p:spPr>
          <a:xfrm>
            <a:off x="533400" y="243840"/>
            <a:ext cx="7467600" cy="1600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3" name="2 Marcador de contenido"/>
          <p:cNvSpPr>
            <a:spLocks noGrp="1"/>
          </p:cNvSpPr>
          <p:nvPr>
            <p:ph idx="1"/>
          </p:nvPr>
        </p:nvSpPr>
        <p:spPr>
          <a:xfrm>
            <a:off x="228600" y="381000"/>
            <a:ext cx="7620000" cy="5867400"/>
          </a:xfrm>
        </p:spPr>
        <p:txBody>
          <a:bodyPr>
            <a:normAutofit fontScale="92500" lnSpcReduction="20000"/>
          </a:bodyPr>
          <a:lstStyle/>
          <a:p>
            <a:pPr algn="just"/>
            <a:r>
              <a:rPr lang="es-ES" sz="2600" b="1" dirty="0"/>
              <a:t>1985</a:t>
            </a:r>
            <a:r>
              <a:rPr lang="es-ES" sz="2600" dirty="0"/>
              <a:t> Algunas organizaciones en Estados Unidos empiezan a valorar la importancia del capital intelectual. Walter </a:t>
            </a:r>
            <a:r>
              <a:rPr lang="es-ES" sz="2600" dirty="0" err="1"/>
              <a:t>Wriston</a:t>
            </a:r>
            <a:r>
              <a:rPr lang="es-ES" sz="2600" dirty="0"/>
              <a:t> (presidente </a:t>
            </a:r>
            <a:r>
              <a:rPr lang="es-ES" sz="2600" dirty="0" err="1"/>
              <a:t>Citocorp</a:t>
            </a:r>
            <a:r>
              <a:rPr lang="es-ES" sz="2600" dirty="0"/>
              <a:t>) afirma que : "</a:t>
            </a:r>
            <a:r>
              <a:rPr lang="es-ES" sz="2600" b="1" dirty="0"/>
              <a:t>El capital intelectual crece en importancia por encima del capital físico."</a:t>
            </a:r>
            <a:endParaRPr lang="es-ES" sz="2600" dirty="0"/>
          </a:p>
          <a:p>
            <a:pPr algn="just"/>
            <a:r>
              <a:rPr lang="es-ES" sz="2600" b="1" dirty="0"/>
              <a:t>1991</a:t>
            </a:r>
            <a:r>
              <a:rPr lang="es-ES" sz="2600" dirty="0"/>
              <a:t> Thomas Stewart escribe un articulo fundamental sobre la importancia del capital intelectual, que atrajo la atención publica sobre este concepto.</a:t>
            </a:r>
          </a:p>
          <a:p>
            <a:pPr algn="just"/>
            <a:r>
              <a:rPr lang="es-ES" sz="2600" b="1" dirty="0" smtClean="0"/>
              <a:t>1993</a:t>
            </a:r>
            <a:r>
              <a:rPr lang="es-ES" sz="2600" dirty="0" smtClean="0"/>
              <a:t> Empiezan a aparecer diversas publicaciones con modelos para el desarrollo del capital intelectual en las organizaciones , escritos por especialistas como James Brian </a:t>
            </a:r>
            <a:r>
              <a:rPr lang="es-ES" sz="2600" dirty="0" err="1" smtClean="0"/>
              <a:t>Quinn</a:t>
            </a:r>
            <a:r>
              <a:rPr lang="es-ES" sz="2600" dirty="0" smtClean="0"/>
              <a:t>, William J. Hudson, </a:t>
            </a:r>
            <a:r>
              <a:rPr lang="es-ES" sz="2600" dirty="0" err="1" smtClean="0"/>
              <a:t>Ikujiro</a:t>
            </a:r>
            <a:r>
              <a:rPr lang="es-ES" sz="2600" dirty="0" smtClean="0"/>
              <a:t> </a:t>
            </a:r>
            <a:r>
              <a:rPr lang="es-ES" sz="2600" dirty="0" err="1" smtClean="0"/>
              <a:t>Nonaka</a:t>
            </a:r>
            <a:r>
              <a:rPr lang="es-ES" sz="2600" dirty="0" smtClean="0"/>
              <a:t>, </a:t>
            </a:r>
            <a:r>
              <a:rPr lang="es-ES" sz="2600" dirty="0" err="1" smtClean="0"/>
              <a:t>Takeuchi</a:t>
            </a:r>
            <a:r>
              <a:rPr lang="es-ES" sz="2600" dirty="0" smtClean="0"/>
              <a:t>, entre otros.</a:t>
            </a:r>
          </a:p>
          <a:p>
            <a:pPr algn="just"/>
            <a:r>
              <a:rPr lang="es-ES" sz="2600" b="1" dirty="0" smtClean="0"/>
              <a:t>1997 </a:t>
            </a:r>
            <a:r>
              <a:rPr lang="es-ES" sz="2600" dirty="0" err="1" smtClean="0"/>
              <a:t>Leif</a:t>
            </a:r>
            <a:r>
              <a:rPr lang="es-ES" sz="2600" dirty="0" smtClean="0"/>
              <a:t> </a:t>
            </a:r>
            <a:r>
              <a:rPr lang="es-ES" sz="2600" dirty="0" err="1" smtClean="0"/>
              <a:t>Edvisson</a:t>
            </a:r>
            <a:r>
              <a:rPr lang="es-ES" sz="2600" dirty="0" smtClean="0"/>
              <a:t> y Michael S. Malone dan a conocer un exitoso modelo aplicado de capital intelectual en una empresa escandinava:</a:t>
            </a:r>
            <a:br>
              <a:rPr lang="es-ES" sz="2600" dirty="0" smtClean="0"/>
            </a:br>
            <a:r>
              <a:rPr lang="es-ES" sz="2600" dirty="0" err="1" smtClean="0"/>
              <a:t>Intellectual</a:t>
            </a:r>
            <a:r>
              <a:rPr lang="es-ES" sz="2600" dirty="0" smtClean="0"/>
              <a:t> Capital: </a:t>
            </a:r>
            <a:r>
              <a:rPr lang="es-ES" sz="2600" dirty="0" err="1" smtClean="0"/>
              <a:t>Realizing</a:t>
            </a:r>
            <a:r>
              <a:rPr lang="es-ES" sz="2600" dirty="0" smtClean="0"/>
              <a:t> </a:t>
            </a:r>
            <a:r>
              <a:rPr lang="es-ES" sz="2600" dirty="0" err="1" smtClean="0"/>
              <a:t>your</a:t>
            </a:r>
            <a:r>
              <a:rPr lang="es-ES" sz="2600" dirty="0" smtClean="0"/>
              <a:t> </a:t>
            </a:r>
            <a:r>
              <a:rPr lang="es-ES" sz="2600" dirty="0" err="1" smtClean="0"/>
              <a:t>Company´s</a:t>
            </a:r>
            <a:r>
              <a:rPr lang="es-ES" sz="2600" dirty="0" smtClean="0"/>
              <a:t> True </a:t>
            </a:r>
            <a:r>
              <a:rPr lang="es-ES" sz="2600" dirty="0" err="1" smtClean="0"/>
              <a:t>Value</a:t>
            </a:r>
            <a:r>
              <a:rPr lang="es-ES" sz="2600" dirty="0" smtClean="0"/>
              <a:t> </a:t>
            </a:r>
            <a:r>
              <a:rPr lang="es-ES" sz="2600" dirty="0" err="1" smtClean="0"/>
              <a:t>by</a:t>
            </a:r>
            <a:r>
              <a:rPr lang="es-ES" sz="2600" dirty="0" smtClean="0"/>
              <a:t> </a:t>
            </a:r>
            <a:r>
              <a:rPr lang="es-ES" sz="2600" dirty="0" err="1" smtClean="0"/>
              <a:t>Finding</a:t>
            </a:r>
            <a:r>
              <a:rPr lang="es-ES" sz="2600" dirty="0" smtClean="0"/>
              <a:t> </a:t>
            </a:r>
            <a:r>
              <a:rPr lang="es-ES" sz="2600" dirty="0" err="1" smtClean="0"/>
              <a:t>its</a:t>
            </a:r>
            <a:r>
              <a:rPr lang="es-ES" sz="2600" dirty="0" smtClean="0"/>
              <a:t> </a:t>
            </a:r>
            <a:r>
              <a:rPr lang="es-ES" sz="2600" dirty="0" err="1" smtClean="0"/>
              <a:t>Hidden</a:t>
            </a:r>
            <a:r>
              <a:rPr lang="es-ES" sz="2600" dirty="0" smtClean="0"/>
              <a:t> </a:t>
            </a:r>
            <a:r>
              <a:rPr lang="es-ES" sz="2600" dirty="0" err="1" smtClean="0"/>
              <a:t>Brainpower</a:t>
            </a:r>
            <a:r>
              <a:rPr lang="es-ES" sz="2600" dirty="0" smtClean="0"/>
              <a:t>.</a:t>
            </a:r>
          </a:p>
          <a:p>
            <a:pPr algn="just"/>
            <a:endParaRPr lang="es-MX" dirty="0"/>
          </a:p>
        </p:txBody>
      </p:sp>
    </p:spTree>
    <p:extLst>
      <p:ext uri="{BB962C8B-B14F-4D97-AF65-F5344CB8AC3E}">
        <p14:creationId xmlns:p14="http://schemas.microsoft.com/office/powerpoint/2010/main" val="881966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762000"/>
            <a:ext cx="7620000" cy="1143000"/>
          </a:xfrm>
        </p:spPr>
        <p:txBody>
          <a:bodyPr/>
          <a:lstStyle/>
          <a:p>
            <a:r>
              <a:rPr lang="es-ES" dirty="0" smtClean="0"/>
              <a:t>¿Quién es y que materias imparte?</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362200"/>
            <a:ext cx="2562225" cy="3912122"/>
          </a:xfrm>
          <a:prstGeom prst="rect">
            <a:avLst/>
          </a:prstGeom>
        </p:spPr>
      </p:pic>
      <p:sp>
        <p:nvSpPr>
          <p:cNvPr id="5" name="Flecha izquierda 3">
            <a:hlinkClick r:id="rId3" action="ppaction://hlinksldjump"/>
          </p:cNvPr>
          <p:cNvSpPr/>
          <p:nvPr/>
        </p:nvSpPr>
        <p:spPr>
          <a:xfrm>
            <a:off x="7085947" y="577083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985936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600200"/>
            <a:ext cx="7620000" cy="1143000"/>
          </a:xfrm>
        </p:spPr>
        <p:txBody>
          <a:bodyPr/>
          <a:lstStyle/>
          <a:p>
            <a:r>
              <a:rPr lang="es-ES" dirty="0" smtClean="0"/>
              <a:t>¿Cuál es el primer paso para hacer un sistema de planes de carrera?</a:t>
            </a:r>
            <a:endParaRPr lang="es-ES" dirty="0"/>
          </a:p>
        </p:txBody>
      </p:sp>
      <p:sp>
        <p:nvSpPr>
          <p:cNvPr id="4" name="Flecha izquierda 3">
            <a:hlinkClick r:id="rId2" action="ppaction://hlinksldjump"/>
          </p:cNvPr>
          <p:cNvSpPr/>
          <p:nvPr/>
        </p:nvSpPr>
        <p:spPr>
          <a:xfrm>
            <a:off x="7085947" y="577083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851229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¿Quiénes son? ¿Quién ganó? </a:t>
            </a:r>
            <a:endParaRPr lang="es-ES" dirty="0"/>
          </a:p>
        </p:txBody>
      </p:sp>
      <p:pic>
        <p:nvPicPr>
          <p:cNvPr id="3076" name="Picture 4" descr="http://www.lapatilla.com/site/wp-content/uploads/2015/03/Maywea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7" y="1600200"/>
            <a:ext cx="6000750" cy="4000501"/>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izquierda 3">
            <a:hlinkClick r:id="rId3" action="ppaction://hlinksldjump"/>
          </p:cNvPr>
          <p:cNvSpPr/>
          <p:nvPr/>
        </p:nvSpPr>
        <p:spPr>
          <a:xfrm>
            <a:off x="7085947" y="602849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738563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7620000" cy="1143000"/>
          </a:xfrm>
        </p:spPr>
        <p:txBody>
          <a:bodyPr/>
          <a:lstStyle/>
          <a:p>
            <a:r>
              <a:rPr lang="es-ES" dirty="0" smtClean="0"/>
              <a:t>Define sucesión…</a:t>
            </a:r>
            <a:endParaRPr lang="es-ES" dirty="0"/>
          </a:p>
        </p:txBody>
      </p:sp>
      <p:sp>
        <p:nvSpPr>
          <p:cNvPr id="4" name="Flecha izquierda 3">
            <a:hlinkClick r:id="rId2" action="ppaction://hlinksldjump"/>
          </p:cNvPr>
          <p:cNvSpPr/>
          <p:nvPr/>
        </p:nvSpPr>
        <p:spPr>
          <a:xfrm>
            <a:off x="7085947" y="602849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940906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lavozdelsandinismo.com/wp-estaticos/2015/01/FOT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65098"/>
            <a:ext cx="4457700" cy="277177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81000" y="457200"/>
            <a:ext cx="7620000" cy="1143000"/>
          </a:xfrm>
        </p:spPr>
        <p:txBody>
          <a:bodyPr/>
          <a:lstStyle/>
          <a:p>
            <a:r>
              <a:rPr lang="es-ES" dirty="0" smtClean="0"/>
              <a:t>Nombra tres canciones de “</a:t>
            </a:r>
            <a:r>
              <a:rPr lang="es-ES" dirty="0" err="1" smtClean="0"/>
              <a:t>The</a:t>
            </a:r>
            <a:r>
              <a:rPr lang="es-ES" dirty="0" smtClean="0"/>
              <a:t> Beatles” o tres de José Alfredo o dos y una o como sea </a:t>
            </a:r>
            <a:r>
              <a:rPr lang="es-ES" dirty="0" err="1" smtClean="0"/>
              <a:t>jajaja</a:t>
            </a:r>
            <a:endParaRPr lang="es-ES" dirty="0"/>
          </a:p>
        </p:txBody>
      </p:sp>
      <p:pic>
        <p:nvPicPr>
          <p:cNvPr id="7170" name="Picture 2" descr="http://portal.pulsopolitico.com.mx/wp-content/uploads/2009/11/JoseAlfredoJimenez-SusDuet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0"/>
            <a:ext cx="51435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izquierda 3">
            <a:hlinkClick r:id="rId4" action="ppaction://hlinksldjump"/>
          </p:cNvPr>
          <p:cNvSpPr/>
          <p:nvPr/>
        </p:nvSpPr>
        <p:spPr>
          <a:xfrm>
            <a:off x="7085947" y="602849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54899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godieboy.com/wp-content/uploads/2009/12/bolsa_dulces_mediana.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9800"/>
            <a:ext cx="3012107" cy="22574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godieboy.com/wp-content/uploads/2009/12/bolsa_dulces_mediana.jpg">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3012107"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37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sas.com/content/sascom/files/2013/03/JHGquote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0"/>
            <a:ext cx="533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086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4114800" y="60960"/>
            <a:ext cx="4191000" cy="19202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6" name="5 Rectángulo redondeado"/>
          <p:cNvSpPr/>
          <p:nvPr/>
        </p:nvSpPr>
        <p:spPr>
          <a:xfrm>
            <a:off x="3962400" y="2057400"/>
            <a:ext cx="4419600" cy="45932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5" name="4 Rectángulo redondeado"/>
          <p:cNvSpPr/>
          <p:nvPr/>
        </p:nvSpPr>
        <p:spPr>
          <a:xfrm>
            <a:off x="152400" y="152400"/>
            <a:ext cx="3733800" cy="3505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3" name="2 Marcador de contenido"/>
          <p:cNvSpPr>
            <a:spLocks noGrp="1"/>
          </p:cNvSpPr>
          <p:nvPr>
            <p:ph idx="1"/>
          </p:nvPr>
        </p:nvSpPr>
        <p:spPr>
          <a:xfrm>
            <a:off x="3962400" y="2346959"/>
            <a:ext cx="4267200" cy="4267200"/>
          </a:xfrm>
        </p:spPr>
        <p:txBody>
          <a:bodyPr>
            <a:normAutofit lnSpcReduction="10000"/>
          </a:bodyPr>
          <a:lstStyle/>
          <a:p>
            <a:pPr algn="just"/>
            <a:r>
              <a:rPr lang="es-ES" b="1" dirty="0" smtClean="0"/>
              <a:t>Capital </a:t>
            </a:r>
            <a:r>
              <a:rPr lang="es-ES" b="1" dirty="0"/>
              <a:t>intelectual </a:t>
            </a:r>
            <a:r>
              <a:rPr lang="es-ES" dirty="0"/>
              <a:t>es todo conocimiento que se encuentra en los individuos , abarca desde prácticas laborales hasta experiencias propias</a:t>
            </a:r>
            <a:r>
              <a:rPr lang="es-ES" dirty="0" smtClean="0"/>
              <a:t>.</a:t>
            </a:r>
          </a:p>
          <a:p>
            <a:pPr algn="just"/>
            <a:endParaRPr lang="es-ES" dirty="0"/>
          </a:p>
          <a:p>
            <a:pPr algn="just"/>
            <a:r>
              <a:rPr lang="es-ES" b="1" dirty="0"/>
              <a:t>Objetivos</a:t>
            </a:r>
            <a:endParaRPr lang="es-ES" dirty="0"/>
          </a:p>
          <a:p>
            <a:pPr lvl="0" algn="just"/>
            <a:r>
              <a:rPr lang="es-ES" dirty="0"/>
              <a:t>Aportar valor a la organización</a:t>
            </a:r>
          </a:p>
          <a:p>
            <a:pPr lvl="0" algn="just"/>
            <a:r>
              <a:rPr lang="es-ES" dirty="0"/>
              <a:t>Ser compartido en forma masiva</a:t>
            </a:r>
          </a:p>
          <a:p>
            <a:pPr lvl="0" algn="just"/>
            <a:r>
              <a:rPr lang="es-ES" dirty="0"/>
              <a:t>Ser útil para mejorar las mayores practicas</a:t>
            </a:r>
          </a:p>
          <a:p>
            <a:pPr lvl="0" algn="just"/>
            <a:r>
              <a:rPr lang="es-ES" dirty="0"/>
              <a:t>Ser medible.</a:t>
            </a:r>
          </a:p>
          <a:p>
            <a:endParaRPr lang="es-ES" dirty="0"/>
          </a:p>
        </p:txBody>
      </p:sp>
      <p:sp>
        <p:nvSpPr>
          <p:cNvPr id="2" name="1 CuadroTexto"/>
          <p:cNvSpPr txBox="1"/>
          <p:nvPr/>
        </p:nvSpPr>
        <p:spPr>
          <a:xfrm>
            <a:off x="152400" y="182880"/>
            <a:ext cx="3581400" cy="3754874"/>
          </a:xfrm>
          <a:prstGeom prst="rect">
            <a:avLst/>
          </a:prstGeom>
          <a:noFill/>
        </p:spPr>
        <p:txBody>
          <a:bodyPr wrap="square" rtlCol="0">
            <a:spAutoFit/>
          </a:bodyPr>
          <a:lstStyle/>
          <a:p>
            <a:pPr algn="ctr"/>
            <a:r>
              <a:rPr lang="es-ES" sz="2000" dirty="0"/>
              <a:t>El concepto de </a:t>
            </a:r>
            <a:r>
              <a:rPr lang="es-ES" sz="2000" b="1" dirty="0"/>
              <a:t>capital intelectual </a:t>
            </a:r>
            <a:r>
              <a:rPr lang="es-ES" sz="2000" dirty="0"/>
              <a:t>se ha ido incorporando en los últimos años, tanto al mundo académico, como empresarial, para definir el conjunto de aportaciones no materiales que en la era de la información se entiende como el principal activo de las empresas del tercer milenio.</a:t>
            </a:r>
          </a:p>
          <a:p>
            <a:endParaRPr lang="es-MX" dirty="0"/>
          </a:p>
        </p:txBody>
      </p:sp>
      <p:sp>
        <p:nvSpPr>
          <p:cNvPr id="4" name="3 CuadroTexto"/>
          <p:cNvSpPr txBox="1"/>
          <p:nvPr/>
        </p:nvSpPr>
        <p:spPr>
          <a:xfrm>
            <a:off x="4114800" y="152400"/>
            <a:ext cx="4191000" cy="1908215"/>
          </a:xfrm>
          <a:prstGeom prst="rect">
            <a:avLst/>
          </a:prstGeom>
          <a:noFill/>
        </p:spPr>
        <p:txBody>
          <a:bodyPr wrap="square" rtlCol="0">
            <a:spAutoFit/>
          </a:bodyPr>
          <a:lstStyle/>
          <a:p>
            <a:pPr algn="ctr"/>
            <a:r>
              <a:rPr lang="es-ES" sz="2000" b="1" dirty="0"/>
              <a:t>Tom Stewart define el </a:t>
            </a:r>
            <a:r>
              <a:rPr lang="es-ES" sz="2000" b="1" dirty="0" smtClean="0"/>
              <a:t>capital intelectual </a:t>
            </a:r>
            <a:r>
              <a:rPr lang="es-ES" sz="2000" dirty="0" smtClean="0"/>
              <a:t>como material intelectual, conocimiento, información, </a:t>
            </a:r>
            <a:r>
              <a:rPr lang="es-ES" sz="2000" dirty="0"/>
              <a:t>propiedad intelectual, </a:t>
            </a:r>
            <a:r>
              <a:rPr lang="es-ES" sz="2000" dirty="0" smtClean="0"/>
              <a:t>experiencia</a:t>
            </a:r>
            <a:r>
              <a:rPr lang="es-ES" sz="2000" dirty="0"/>
              <a:t>, que pueda utilizar para crear valor.</a:t>
            </a:r>
          </a:p>
          <a:p>
            <a:endParaRPr lang="es-MX" dirty="0"/>
          </a:p>
        </p:txBody>
      </p:sp>
      <p:pic>
        <p:nvPicPr>
          <p:cNvPr id="11" name="Picture 2" descr="http://www.conocimientosweb.net/descargar/wp-content/uploads/2013/04/Metas-del-desarrollo-organizaci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5714"/>
            <a:ext cx="29718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027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godieboy.com/wp-content/uploads/2009/12/bolsa_dulces_mediana.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9800"/>
            <a:ext cx="3012107" cy="22574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godieboy.com/wp-content/uploads/2009/12/bolsa_dulces_mediana.jpg">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3012107"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9723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458</TotalTime>
  <Words>1653</Words>
  <Application>Microsoft Office PowerPoint</Application>
  <PresentationFormat>Presentación en pantalla (4:3)</PresentationFormat>
  <Paragraphs>179</Paragraphs>
  <Slides>54</Slides>
  <Notes>0</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Adyacencia</vt:lpstr>
      <vt:lpstr>Desarrollo de Capital Intelectual</vt:lpstr>
      <vt:lpstr>Presentación de PowerPoint</vt:lpstr>
      <vt:lpstr>Antecedentes</vt:lpstr>
      <vt:lpstr>Antecedentes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Planes de crecimiento /carrera</vt:lpstr>
      <vt:lpstr>Presentación de PowerPoint</vt:lpstr>
      <vt:lpstr>Presentación de PowerPoint</vt:lpstr>
      <vt:lpstr>Presentación de PowerPoint</vt:lpstr>
      <vt:lpstr>Presentación de PowerPoint</vt:lpstr>
      <vt:lpstr>Presentación de PowerPoint</vt:lpstr>
      <vt:lpstr>Tabla de sucesión</vt:lpstr>
      <vt:lpstr>Tabla de sucesión</vt:lpstr>
      <vt:lpstr>Presentación de PowerPoint</vt:lpstr>
      <vt:lpstr>Presentación de PowerPoint</vt:lpstr>
      <vt:lpstr>Tablas de Sucesión</vt:lpstr>
      <vt:lpstr>Presentación de PowerPoint</vt:lpstr>
      <vt:lpstr>Presentación de PowerPoint</vt:lpstr>
      <vt:lpstr>Presentación de PowerPoint</vt:lpstr>
      <vt:lpstr>Presentación de PowerPoint</vt:lpstr>
      <vt:lpstr>Presentación de PowerPoint</vt:lpstr>
      <vt:lpstr>Diferencias</vt:lpstr>
      <vt:lpstr>Presentación de PowerPoint</vt:lpstr>
      <vt:lpstr>Presentación de PowerPoint</vt:lpstr>
      <vt:lpstr>Gracias…</vt:lpstr>
      <vt:lpstr>Presentación de PowerPoint</vt:lpstr>
      <vt:lpstr>¿Cuál es el titulo del tema?</vt:lpstr>
      <vt:lpstr>¿En que año Adam Smith da a conocer su investigación que destaca la importancia del trabajo de los individuo?</vt:lpstr>
      <vt:lpstr>¿Quién es y en que año murió?</vt:lpstr>
      <vt:lpstr>Concepto de Capital Intelectual</vt:lpstr>
      <vt:lpstr>¿Quién es y cuál es su obra mas famosa?</vt:lpstr>
      <vt:lpstr>¿Cuántos y cuáles son los elementos del capital intelectual?</vt:lpstr>
      <vt:lpstr>¿Quienes son y en que equipo juegan?</vt:lpstr>
      <vt:lpstr>¿En que categorías se clasifican los activos intangibles?</vt:lpstr>
      <vt:lpstr>¿Cómo se llame el juego y en que consola salió?</vt:lpstr>
      <vt:lpstr>Nombra una ventaja de la planeación de carrera y una norma para el desarrollo de la carrera </vt:lpstr>
      <vt:lpstr>¿Quién es y que materias imparte?</vt:lpstr>
      <vt:lpstr>¿Cuál es el primer paso para hacer un sistema de planes de carrera?</vt:lpstr>
      <vt:lpstr>¿Quiénes son? ¿Quién ganó? </vt:lpstr>
      <vt:lpstr>Define sucesión…</vt:lpstr>
      <vt:lpstr>Nombra tres canciones de “The Beatles” o tres de José Alfredo o dos y una o como sea jajaja</vt:lpstr>
    </vt:vector>
  </TitlesOfParts>
  <Company>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capit</dc:title>
  <dc:creator>JOSE</dc:creator>
  <cp:lastModifiedBy>JOSE</cp:lastModifiedBy>
  <cp:revision>32</cp:revision>
  <dcterms:created xsi:type="dcterms:W3CDTF">2015-05-04T19:01:37Z</dcterms:created>
  <dcterms:modified xsi:type="dcterms:W3CDTF">2015-05-05T20:22:07Z</dcterms:modified>
</cp:coreProperties>
</file>