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64" r:id="rId3"/>
    <p:sldId id="262" r:id="rId4"/>
    <p:sldId id="260" r:id="rId5"/>
    <p:sldId id="261"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804409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39147259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80199087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67224297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5203359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66250758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9434408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198603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387603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35266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75978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1684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83085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90809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79863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607568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86B75A-687E-405C-8A0B-8D00578BA2C3}" type="datetimeFigureOut">
              <a:rPr lang="en-US" smtClean="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13132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86B75A-687E-405C-8A0B-8D00578BA2C3}" type="datetimeFigureOut">
              <a:rPr lang="en-US" smtClean="0"/>
              <a:pPr/>
              <a:t>6/24/2017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90883212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jornada.unam.mx/2015/05/18/opinion/026o1ec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Renta Personal</a:t>
            </a:r>
            <a:endParaRPr lang="es-MX" dirty="0"/>
          </a:p>
        </p:txBody>
      </p:sp>
      <p:sp>
        <p:nvSpPr>
          <p:cNvPr id="3" name="Subtítulo 2"/>
          <p:cNvSpPr>
            <a:spLocks noGrp="1"/>
          </p:cNvSpPr>
          <p:nvPr>
            <p:ph type="subTitle" idx="1"/>
          </p:nvPr>
        </p:nvSpPr>
        <p:spPr/>
        <p:txBody>
          <a:bodyPr/>
          <a:lstStyle/>
          <a:p>
            <a:r>
              <a:rPr lang="es-MX" dirty="0" smtClean="0"/>
              <a:t>Finanzas Internacionales</a:t>
            </a:r>
            <a:endParaRPr lang="es-MX" dirty="0"/>
          </a:p>
        </p:txBody>
      </p:sp>
    </p:spTree>
    <p:extLst>
      <p:ext uri="{BB962C8B-B14F-4D97-AF65-F5344CB8AC3E}">
        <p14:creationId xmlns:p14="http://schemas.microsoft.com/office/powerpoint/2010/main" val="2697077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Renta Nacional</a:t>
            </a:r>
            <a:endParaRPr lang="es-MX" dirty="0"/>
          </a:p>
        </p:txBody>
      </p:sp>
      <p:sp>
        <p:nvSpPr>
          <p:cNvPr id="3" name="Marcador de contenido 2"/>
          <p:cNvSpPr>
            <a:spLocks noGrp="1"/>
          </p:cNvSpPr>
          <p:nvPr>
            <p:ph idx="1"/>
          </p:nvPr>
        </p:nvSpPr>
        <p:spPr>
          <a:xfrm>
            <a:off x="1734831" y="2341322"/>
            <a:ext cx="10018713" cy="3124201"/>
          </a:xfrm>
        </p:spPr>
        <p:txBody>
          <a:bodyPr/>
          <a:lstStyle/>
          <a:p>
            <a:pPr marL="0" indent="0">
              <a:buNone/>
            </a:pPr>
            <a:r>
              <a:rPr lang="es-MX" dirty="0"/>
              <a:t>La renta nacional </a:t>
            </a:r>
            <a:r>
              <a:rPr lang="es-MX" dirty="0" smtClean="0"/>
              <a:t>(RN </a:t>
            </a:r>
            <a:r>
              <a:rPr lang="es-MX" dirty="0"/>
              <a:t>): Esta compuesta por todos los ingresos que reciben todos los factores productivos nacionales durante un año, descontando todos los bienes y servicios intermedios que se han utilizado para producirlos.</a:t>
            </a:r>
          </a:p>
        </p:txBody>
      </p:sp>
    </p:spTree>
    <p:extLst>
      <p:ext uri="{BB962C8B-B14F-4D97-AF65-F5344CB8AC3E}">
        <p14:creationId xmlns:p14="http://schemas.microsoft.com/office/powerpoint/2010/main" val="43790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09362" y="2266166"/>
            <a:ext cx="10018713" cy="3124201"/>
          </a:xfrm>
        </p:spPr>
        <p:txBody>
          <a:bodyPr>
            <a:normAutofit fontScale="92500"/>
          </a:bodyPr>
          <a:lstStyle/>
          <a:p>
            <a:pPr marL="0" indent="0">
              <a:buNone/>
            </a:pPr>
            <a:r>
              <a:rPr lang="es-MX" dirty="0" smtClean="0"/>
              <a:t>La </a:t>
            </a:r>
            <a:r>
              <a:rPr lang="es-MX" dirty="0"/>
              <a:t>magnitud derivada de la RN con mayor relevancia es la </a:t>
            </a:r>
            <a:r>
              <a:rPr lang="es-MX" u="sng" dirty="0"/>
              <a:t>Renta Personal</a:t>
            </a:r>
            <a:r>
              <a:rPr lang="es-MX" dirty="0"/>
              <a:t> (RP), que se obtiene restando a la RN los beneficios no distribuidos por las sociedades, los impuestos que gravan los beneficios de las empresas y cotizaciones pagadas para la financiación de los seguros sociales, y sumando las transferencias recibidas por las personas, tales como las prestaciones de la Seguridad Social y los intereses de la Deuda Pública.   </a:t>
            </a:r>
            <a:endParaRPr lang="es-MX" dirty="0" smtClean="0"/>
          </a:p>
          <a:p>
            <a:pPr marL="0" indent="0">
              <a:buNone/>
            </a:pPr>
            <a:r>
              <a:rPr lang="es-MX" dirty="0" smtClean="0"/>
              <a:t>Se </a:t>
            </a:r>
            <a:r>
              <a:rPr lang="es-MX" dirty="0"/>
              <a:t>expresa las relaciones matemáticamente en el siguiente:   RP = RN – (</a:t>
            </a:r>
            <a:r>
              <a:rPr lang="es-MX" dirty="0" err="1"/>
              <a:t>Benef</a:t>
            </a:r>
            <a:r>
              <a:rPr lang="es-MX" dirty="0"/>
              <a:t>. </a:t>
            </a:r>
            <a:r>
              <a:rPr lang="es-MX" dirty="0" err="1"/>
              <a:t>n.d</a:t>
            </a:r>
            <a:r>
              <a:rPr lang="es-MX" dirty="0"/>
              <a:t> + IS + cotizaciones a seguros sociales) + (transferencias + intereses DP)</a:t>
            </a:r>
          </a:p>
          <a:p>
            <a:endParaRPr lang="es-MX" dirty="0"/>
          </a:p>
          <a:p>
            <a:endParaRPr lang="es-MX" dirty="0"/>
          </a:p>
          <a:p>
            <a:endParaRPr lang="es-MX" dirty="0"/>
          </a:p>
        </p:txBody>
      </p:sp>
      <p:sp>
        <p:nvSpPr>
          <p:cNvPr id="4" name="Título 1"/>
          <p:cNvSpPr txBox="1">
            <a:spLocks/>
          </p:cNvSpPr>
          <p:nvPr/>
        </p:nvSpPr>
        <p:spPr>
          <a:xfrm>
            <a:off x="1863689" y="-350033"/>
            <a:ext cx="8574622" cy="26161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mtClean="0"/>
              <a:t>Renta Personal</a:t>
            </a:r>
            <a:endParaRPr lang="es-MX" dirty="0"/>
          </a:p>
        </p:txBody>
      </p:sp>
    </p:spTree>
    <p:extLst>
      <p:ext uri="{BB962C8B-B14F-4D97-AF65-F5344CB8AC3E}">
        <p14:creationId xmlns:p14="http://schemas.microsoft.com/office/powerpoint/2010/main" val="328238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0" y="222337"/>
            <a:ext cx="10018713" cy="1752599"/>
          </a:xfrm>
        </p:spPr>
        <p:txBody>
          <a:bodyPr>
            <a:normAutofit/>
          </a:bodyPr>
          <a:lstStyle/>
          <a:p>
            <a:r>
              <a:rPr lang="es-MX" dirty="0" smtClean="0"/>
              <a:t>La renta personal disponible</a:t>
            </a:r>
            <a:endParaRPr lang="es-MX" dirty="0"/>
          </a:p>
        </p:txBody>
      </p:sp>
      <p:sp>
        <p:nvSpPr>
          <p:cNvPr id="3" name="Marcador de contenido 2"/>
          <p:cNvSpPr>
            <a:spLocks noGrp="1"/>
          </p:cNvSpPr>
          <p:nvPr>
            <p:ph idx="1"/>
          </p:nvPr>
        </p:nvSpPr>
        <p:spPr>
          <a:xfrm>
            <a:off x="1484310" y="2292263"/>
            <a:ext cx="10018713" cy="3498937"/>
          </a:xfrm>
        </p:spPr>
        <p:txBody>
          <a:bodyPr>
            <a:normAutofit/>
          </a:bodyPr>
          <a:lstStyle/>
          <a:p>
            <a:pPr marL="0" indent="0">
              <a:buNone/>
            </a:pPr>
            <a:r>
              <a:rPr lang="es-MX" dirty="0"/>
              <a:t>Para conocer la renta que efectivamente disponen los individuos  de un país, se utiliza el concepto de RPD, que se obtiene restando los impuestos directos  y los pagos a la Seguridad Social a la RN y sumándole las transferencias que efectúa el Sector Público (subsidios de desempleo, pensiones, becas, etc.) y otros pagos (como los intereses de la deuda pública).  </a:t>
            </a:r>
            <a:endParaRPr lang="es-MX" dirty="0" smtClean="0"/>
          </a:p>
          <a:p>
            <a:endParaRPr lang="es-MX" dirty="0"/>
          </a:p>
          <a:p>
            <a:pPr marL="0" indent="0">
              <a:buNone/>
            </a:pPr>
            <a:r>
              <a:rPr lang="es-MX" dirty="0"/>
              <a:t>Matemáticamente: </a:t>
            </a:r>
            <a:r>
              <a:rPr lang="es-MX" b="1" dirty="0"/>
              <a:t>RPD = RN – Impuestos directos – Pagos a la SS + Transferencias</a:t>
            </a:r>
            <a:endParaRPr lang="es-MX" dirty="0"/>
          </a:p>
          <a:p>
            <a:endParaRPr lang="es-MX" dirty="0"/>
          </a:p>
        </p:txBody>
      </p:sp>
    </p:spTree>
    <p:extLst>
      <p:ext uri="{BB962C8B-B14F-4D97-AF65-F5344CB8AC3E}">
        <p14:creationId xmlns:p14="http://schemas.microsoft.com/office/powerpoint/2010/main" val="486437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34415" y="813147"/>
            <a:ext cx="10018713" cy="3124201"/>
          </a:xfrm>
        </p:spPr>
        <p:txBody>
          <a:bodyPr>
            <a:normAutofit/>
          </a:bodyPr>
          <a:lstStyle/>
          <a:p>
            <a:r>
              <a:rPr lang="es-MX" dirty="0"/>
              <a:t>La importancia de conocer la RPD viene dada por el hecho de que nos proporciona una idea muy aproximada del poder adquisitivo potencial de los ciudadanos de un país. Es aquella que el ciudadano está en condiciones de distribuir entre el consumo, la inversión y el ahorro</a:t>
            </a:r>
            <a:r>
              <a:rPr lang="es-MX" dirty="0" smtClean="0"/>
              <a:t>.</a:t>
            </a:r>
          </a:p>
        </p:txBody>
      </p:sp>
    </p:spTree>
    <p:extLst>
      <p:ext uri="{BB962C8B-B14F-4D97-AF65-F5344CB8AC3E}">
        <p14:creationId xmlns:p14="http://schemas.microsoft.com/office/powerpoint/2010/main" val="1601044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4609" y="453980"/>
            <a:ext cx="10018713" cy="1752599"/>
          </a:xfrm>
        </p:spPr>
        <p:txBody>
          <a:bodyPr/>
          <a:lstStyle/>
          <a:p>
            <a:r>
              <a:rPr lang="es-419" dirty="0" smtClean="0"/>
              <a:t>Renta personal disponible en México</a:t>
            </a:r>
            <a:endParaRPr lang="es-MX" dirty="0"/>
          </a:p>
        </p:txBody>
      </p:sp>
      <p:sp>
        <p:nvSpPr>
          <p:cNvPr id="3" name="Marcador de contenido 2"/>
          <p:cNvSpPr>
            <a:spLocks noGrp="1"/>
          </p:cNvSpPr>
          <p:nvPr>
            <p:ph idx="1"/>
          </p:nvPr>
        </p:nvSpPr>
        <p:spPr>
          <a:xfrm>
            <a:off x="2173287" y="2074570"/>
            <a:ext cx="10018713" cy="3124201"/>
          </a:xfrm>
        </p:spPr>
        <p:txBody>
          <a:bodyPr/>
          <a:lstStyle/>
          <a:p>
            <a:r>
              <a:rPr lang="es-MX" dirty="0">
                <a:hlinkClick r:id="rId2"/>
              </a:rPr>
              <a:t>http://www.jornada.unam.mx/2015/05/18/opinion/026o1eco</a:t>
            </a:r>
            <a:endParaRPr lang="es-MX" dirty="0"/>
          </a:p>
        </p:txBody>
      </p:sp>
    </p:spTree>
    <p:extLst>
      <p:ext uri="{BB962C8B-B14F-4D97-AF65-F5344CB8AC3E}">
        <p14:creationId xmlns:p14="http://schemas.microsoft.com/office/powerpoint/2010/main" val="1731605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114</TotalTime>
  <Words>107</Words>
  <Application>Microsoft Office PowerPoint</Application>
  <PresentationFormat>Panorámica</PresentationFormat>
  <Paragraphs>15</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Arial</vt:lpstr>
      <vt:lpstr>Corbel</vt:lpstr>
      <vt:lpstr>Parallax</vt:lpstr>
      <vt:lpstr>Renta Personal</vt:lpstr>
      <vt:lpstr>Renta Nacional</vt:lpstr>
      <vt:lpstr>Presentación de PowerPoint</vt:lpstr>
      <vt:lpstr>La renta personal disponible</vt:lpstr>
      <vt:lpstr>Presentación de PowerPoint</vt:lpstr>
      <vt:lpstr>Renta personal disponible en México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Renta Personal</dc:title>
  <dc:creator>beto</dc:creator>
  <cp:lastModifiedBy>Yonatan</cp:lastModifiedBy>
  <cp:revision>11</cp:revision>
  <dcterms:created xsi:type="dcterms:W3CDTF">2017-06-17T14:53:52Z</dcterms:created>
  <dcterms:modified xsi:type="dcterms:W3CDTF">2017-06-24T17:14:12Z</dcterms:modified>
</cp:coreProperties>
</file>