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dirty="0"/>
              <a:pPr/>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el estilo de texto del patrón</a:t>
            </a:r>
          </a:p>
        </p:txBody>
      </p:sp>
      <p:sp>
        <p:nvSpPr>
          <p:cNvPr id="2" name="Date Placeholder 1"/>
          <p:cNvSpPr>
            <a:spLocks noGrp="1"/>
          </p:cNvSpPr>
          <p:nvPr>
            <p:ph type="dt" sz="half" idx="10"/>
          </p:nvPr>
        </p:nvSpPr>
        <p:spPr/>
        <p:txBody>
          <a:bodyPr/>
          <a:lstStyle/>
          <a:p>
            <a:fld id="{FBF54567-0DE4-3F47-BF90-CB84690072F9}" type="datetimeFigureOut">
              <a:rPr lang="en-US" dirty="0"/>
              <a:pPr/>
              <a:t>11/15/2019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0DF5E60-9974-AC48-9591-99C2BB44B7CF}" type="datetimeFigureOut">
              <a:rPr lang="en-US" dirty="0"/>
              <a:pPr/>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11/15/2019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11/15/2019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8636" y="131336"/>
            <a:ext cx="10572000" cy="2971051"/>
          </a:xfrm>
        </p:spPr>
        <p:txBody>
          <a:bodyPr/>
          <a:lstStyle/>
          <a:p>
            <a:pPr algn="ctr"/>
            <a:r>
              <a:rPr lang="es-MX" sz="6600" dirty="0"/>
              <a:t>CONTROL</a:t>
            </a:r>
          </a:p>
        </p:txBody>
      </p:sp>
      <p:sp>
        <p:nvSpPr>
          <p:cNvPr id="3" name="Subtítulo 2"/>
          <p:cNvSpPr>
            <a:spLocks noGrp="1"/>
          </p:cNvSpPr>
          <p:nvPr>
            <p:ph type="subTitle" idx="1"/>
          </p:nvPr>
        </p:nvSpPr>
        <p:spPr/>
        <p:txBody>
          <a:bodyPr>
            <a:normAutofit/>
          </a:bodyPr>
          <a:lstStyle/>
          <a:p>
            <a:r>
              <a:rPr lang="es-MX" dirty="0"/>
              <a:t>Grecia Pérez Ramírez     272626 </a:t>
            </a:r>
          </a:p>
        </p:txBody>
      </p:sp>
    </p:spTree>
    <p:extLst>
      <p:ext uri="{BB962C8B-B14F-4D97-AF65-F5344CB8AC3E}">
        <p14:creationId xmlns:p14="http://schemas.microsoft.com/office/powerpoint/2010/main" val="1385717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Medición del desempeño </a:t>
            </a:r>
          </a:p>
        </p:txBody>
      </p:sp>
      <p:sp>
        <p:nvSpPr>
          <p:cNvPr id="3" name="Marcador de contenido 2"/>
          <p:cNvSpPr>
            <a:spLocks noGrp="1"/>
          </p:cNvSpPr>
          <p:nvPr>
            <p:ph idx="1"/>
          </p:nvPr>
        </p:nvSpPr>
        <p:spPr>
          <a:xfrm>
            <a:off x="388406" y="2195393"/>
            <a:ext cx="3376770" cy="4286089"/>
          </a:xfrm>
        </p:spPr>
        <p:txBody>
          <a:bodyPr>
            <a:normAutofit/>
          </a:bodyPr>
          <a:lstStyle/>
          <a:p>
            <a:r>
              <a:rPr lang="es-MX" sz="3200" dirty="0"/>
              <a:t>Las acciones de la gente y del equipo que la organización quiere supervisar</a:t>
            </a:r>
          </a:p>
        </p:txBody>
      </p:sp>
      <p:pic>
        <p:nvPicPr>
          <p:cNvPr id="4" name="Imagen 3"/>
          <p:cNvPicPr>
            <a:picLocks noChangeAspect="1"/>
          </p:cNvPicPr>
          <p:nvPr/>
        </p:nvPicPr>
        <p:blipFill rotWithShape="1">
          <a:blip r:embed="rId2"/>
          <a:srcRect l="7697" t="31752" r="35117" b="23580"/>
          <a:stretch/>
        </p:blipFill>
        <p:spPr>
          <a:xfrm>
            <a:off x="3939988" y="2329258"/>
            <a:ext cx="7931495" cy="4353931"/>
          </a:xfrm>
          <a:prstGeom prst="rect">
            <a:avLst/>
          </a:prstGeom>
        </p:spPr>
      </p:pic>
    </p:spTree>
    <p:extLst>
      <p:ext uri="{BB962C8B-B14F-4D97-AF65-F5344CB8AC3E}">
        <p14:creationId xmlns:p14="http://schemas.microsoft.com/office/powerpoint/2010/main" val="2194064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0" dirty="0"/>
              <a:t>Comparación del desempeño</a:t>
            </a:r>
            <a:br>
              <a:rPr lang="es-MX" b="0" dirty="0"/>
            </a:br>
            <a:r>
              <a:rPr lang="es-MX" b="0" dirty="0"/>
              <a:t>contra los estándares</a:t>
            </a:r>
            <a:endParaRPr lang="es-MX" dirty="0"/>
          </a:p>
        </p:txBody>
      </p:sp>
      <p:sp>
        <p:nvSpPr>
          <p:cNvPr id="3" name="Marcador de contenido 2"/>
          <p:cNvSpPr>
            <a:spLocks noGrp="1"/>
          </p:cNvSpPr>
          <p:nvPr>
            <p:ph idx="1"/>
          </p:nvPr>
        </p:nvSpPr>
        <p:spPr>
          <a:xfrm>
            <a:off x="146359" y="1417638"/>
            <a:ext cx="10554574" cy="3636511"/>
          </a:xfrm>
        </p:spPr>
        <p:txBody>
          <a:bodyPr>
            <a:normAutofit/>
          </a:bodyPr>
          <a:lstStyle/>
          <a:p>
            <a:r>
              <a:rPr lang="es-MX" sz="2800" i="1" dirty="0"/>
              <a:t>Consiste en realizar un análisis exhaustivo de los resultados de desempeño  obtenidos y establecer una comparación con el nivel de desempeño esperado.</a:t>
            </a:r>
          </a:p>
          <a:p>
            <a:r>
              <a:rPr lang="es-MX" sz="2800" dirty="0"/>
              <a:t>Los administradores necesitan comparar el desempeño esperado con el desempeño real.</a:t>
            </a:r>
            <a:r>
              <a:rPr lang="es-MX" sz="2800" i="1" dirty="0"/>
              <a:t> </a:t>
            </a:r>
            <a:endParaRPr lang="es-MX" sz="2800" dirty="0"/>
          </a:p>
        </p:txBody>
      </p:sp>
      <p:pic>
        <p:nvPicPr>
          <p:cNvPr id="1026" name="Picture 2" descr="Resultado de imagen para analizar result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627" y="4249271"/>
            <a:ext cx="5506567" cy="235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040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0" dirty="0"/>
              <a:t>Evaluación de resultados</a:t>
            </a:r>
            <a:br>
              <a:rPr lang="es-MX" b="0" dirty="0"/>
            </a:br>
            <a:r>
              <a:rPr lang="es-MX" b="0" dirty="0"/>
              <a:t>para emprender acciones</a:t>
            </a:r>
            <a:endParaRPr lang="es-MX" dirty="0"/>
          </a:p>
        </p:txBody>
      </p:sp>
      <p:sp>
        <p:nvSpPr>
          <p:cNvPr id="3" name="Marcador de contenido 2"/>
          <p:cNvSpPr>
            <a:spLocks noGrp="1"/>
          </p:cNvSpPr>
          <p:nvPr>
            <p:ph idx="1"/>
          </p:nvPr>
        </p:nvSpPr>
        <p:spPr>
          <a:xfrm>
            <a:off x="186700" y="1701972"/>
            <a:ext cx="10554574" cy="3636511"/>
          </a:xfrm>
        </p:spPr>
        <p:txBody>
          <a:bodyPr>
            <a:normAutofit/>
          </a:bodyPr>
          <a:lstStyle/>
          <a:p>
            <a:r>
              <a:rPr lang="es-MX" sz="2800" dirty="0"/>
              <a:t>Los resultados que surgen de las comparaciones del desempeño podrían requerir que se emprenda acciones o no. Los administradores necesitan considerar si una comparación por sí misma o un patrón de ellas requiere que se tome medidas.</a:t>
            </a:r>
          </a:p>
          <a:p>
            <a:r>
              <a:rPr lang="es-MX" sz="2800" dirty="0"/>
              <a:t>Es bueno evaluar tanto lo bueno como lo malo.</a:t>
            </a:r>
          </a:p>
        </p:txBody>
      </p:sp>
      <p:pic>
        <p:nvPicPr>
          <p:cNvPr id="4" name="Imagen 3"/>
          <p:cNvPicPr>
            <a:picLocks noChangeAspect="1"/>
          </p:cNvPicPr>
          <p:nvPr/>
        </p:nvPicPr>
        <p:blipFill>
          <a:blip r:embed="rId2"/>
          <a:stretch>
            <a:fillRect/>
          </a:stretch>
        </p:blipFill>
        <p:spPr>
          <a:xfrm>
            <a:off x="9038876" y="4538367"/>
            <a:ext cx="3036459" cy="2168899"/>
          </a:xfrm>
          <a:prstGeom prst="rect">
            <a:avLst/>
          </a:prstGeom>
        </p:spPr>
      </p:pic>
    </p:spTree>
    <p:extLst>
      <p:ext uri="{BB962C8B-B14F-4D97-AF65-F5344CB8AC3E}">
        <p14:creationId xmlns:p14="http://schemas.microsoft.com/office/powerpoint/2010/main" val="1908128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Resultados de la Evaluación del Desempeño </a:t>
            </a:r>
          </a:p>
        </p:txBody>
      </p:sp>
      <p:pic>
        <p:nvPicPr>
          <p:cNvPr id="4" name="Imagen 3">
            <a:extLst>
              <a:ext uri="{FF2B5EF4-FFF2-40B4-BE49-F238E27FC236}">
                <a16:creationId xmlns="" xmlns:a16="http://schemas.microsoft.com/office/drawing/2014/main" id="{2941F861-397A-4CAF-ACE9-8110D732EC1D}"/>
              </a:ext>
            </a:extLst>
          </p:cNvPr>
          <p:cNvPicPr>
            <a:picLocks noChangeAspect="1"/>
          </p:cNvPicPr>
          <p:nvPr/>
        </p:nvPicPr>
        <p:blipFill rotWithShape="1">
          <a:blip r:embed="rId2"/>
          <a:srcRect l="25108" t="35162" r="20652" b="22885"/>
          <a:stretch/>
        </p:blipFill>
        <p:spPr>
          <a:xfrm>
            <a:off x="1392820" y="2411896"/>
            <a:ext cx="9195667" cy="3998916"/>
          </a:xfrm>
          <a:prstGeom prst="rect">
            <a:avLst/>
          </a:prstGeom>
        </p:spPr>
      </p:pic>
    </p:spTree>
    <p:extLst>
      <p:ext uri="{BB962C8B-B14F-4D97-AF65-F5344CB8AC3E}">
        <p14:creationId xmlns:p14="http://schemas.microsoft.com/office/powerpoint/2010/main" val="3247474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12C389D-C955-438E-BD48-F020558F7C32}"/>
              </a:ext>
            </a:extLst>
          </p:cNvPr>
          <p:cNvSpPr>
            <a:spLocks noGrp="1"/>
          </p:cNvSpPr>
          <p:nvPr>
            <p:ph type="title"/>
          </p:nvPr>
        </p:nvSpPr>
        <p:spPr>
          <a:xfrm>
            <a:off x="677478" y="1251837"/>
            <a:ext cx="10571998" cy="970450"/>
          </a:xfrm>
        </p:spPr>
        <p:txBody>
          <a:bodyPr/>
          <a:lstStyle/>
          <a:p>
            <a:r>
              <a:rPr lang="es-ES" dirty="0"/>
              <a:t>ALCANCE DEL CONTROL EN LA ORGANIZACIÓN</a:t>
            </a:r>
            <a:br>
              <a:rPr lang="es-ES" dirty="0"/>
            </a:br>
            <a:endParaRPr lang="es-MX" dirty="0"/>
          </a:p>
        </p:txBody>
      </p:sp>
      <p:sp>
        <p:nvSpPr>
          <p:cNvPr id="3" name="Marcador de contenido 2">
            <a:extLst>
              <a:ext uri="{FF2B5EF4-FFF2-40B4-BE49-F238E27FC236}">
                <a16:creationId xmlns="" xmlns:a16="http://schemas.microsoft.com/office/drawing/2014/main" id="{0CBEA01E-1EBA-476E-A7C6-AF73DED5F9D9}"/>
              </a:ext>
            </a:extLst>
          </p:cNvPr>
          <p:cNvSpPr>
            <a:spLocks noGrp="1"/>
          </p:cNvSpPr>
          <p:nvPr>
            <p:ph idx="1"/>
          </p:nvPr>
        </p:nvSpPr>
        <p:spPr>
          <a:xfrm>
            <a:off x="209112" y="1610744"/>
            <a:ext cx="10554574" cy="3636511"/>
          </a:xfrm>
        </p:spPr>
        <p:txBody>
          <a:bodyPr>
            <a:normAutofit/>
          </a:bodyPr>
          <a:lstStyle/>
          <a:p>
            <a:r>
              <a:rPr lang="es-ES" sz="2800" dirty="0"/>
              <a:t>Aun cuando las cuatro etapas del proceso de control sean similares donde sea que ocurran dentro de las organizaciones, el alcance de lo que tiene que controlarse varía significativamente.</a:t>
            </a:r>
            <a:endParaRPr lang="es-MX" sz="2800" dirty="0"/>
          </a:p>
        </p:txBody>
      </p:sp>
      <p:pic>
        <p:nvPicPr>
          <p:cNvPr id="4" name="Imagen 3"/>
          <p:cNvPicPr>
            <a:picLocks noChangeAspect="1"/>
          </p:cNvPicPr>
          <p:nvPr/>
        </p:nvPicPr>
        <p:blipFill>
          <a:blip r:embed="rId2"/>
          <a:stretch>
            <a:fillRect/>
          </a:stretch>
        </p:blipFill>
        <p:spPr>
          <a:xfrm>
            <a:off x="4414557" y="4415537"/>
            <a:ext cx="3524250" cy="2381250"/>
          </a:xfrm>
          <a:prstGeom prst="rect">
            <a:avLst/>
          </a:prstGeom>
        </p:spPr>
      </p:pic>
    </p:spTree>
    <p:extLst>
      <p:ext uri="{BB962C8B-B14F-4D97-AF65-F5344CB8AC3E}">
        <p14:creationId xmlns:p14="http://schemas.microsoft.com/office/powerpoint/2010/main" val="3907579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3BEE75-4DE1-4339-B034-74B6BA540FAA}"/>
              </a:ext>
            </a:extLst>
          </p:cNvPr>
          <p:cNvSpPr>
            <a:spLocks noGrp="1"/>
          </p:cNvSpPr>
          <p:nvPr>
            <p:ph type="title"/>
          </p:nvPr>
        </p:nvSpPr>
        <p:spPr/>
        <p:txBody>
          <a:bodyPr/>
          <a:lstStyle/>
          <a:p>
            <a:r>
              <a:rPr lang="es-MX" dirty="0"/>
              <a:t>Control Estratégico </a:t>
            </a:r>
          </a:p>
        </p:txBody>
      </p:sp>
      <p:sp>
        <p:nvSpPr>
          <p:cNvPr id="3" name="Marcador de contenido 2">
            <a:extLst>
              <a:ext uri="{FF2B5EF4-FFF2-40B4-BE49-F238E27FC236}">
                <a16:creationId xmlns="" xmlns:a16="http://schemas.microsoft.com/office/drawing/2014/main" id="{55D99D76-16E4-4082-AF8F-AEE70095AC16}"/>
              </a:ext>
            </a:extLst>
          </p:cNvPr>
          <p:cNvSpPr>
            <a:spLocks noGrp="1"/>
          </p:cNvSpPr>
          <p:nvPr>
            <p:ph idx="1"/>
          </p:nvPr>
        </p:nvSpPr>
        <p:spPr/>
        <p:txBody>
          <a:bodyPr>
            <a:normAutofit/>
          </a:bodyPr>
          <a:lstStyle/>
          <a:p>
            <a:r>
              <a:rPr lang="es-ES" sz="2800" dirty="0"/>
              <a:t>Evaluación y regulación de la forma en que la organización como un todo se ajusta a su ambiente externo, y logra sus objetivos y metas de largo alcance</a:t>
            </a:r>
          </a:p>
          <a:p>
            <a:r>
              <a:rPr lang="es-ES" sz="2800" dirty="0"/>
              <a:t>Un reto particular de la formulación de controles estratégicos es el hecho de que las metas estratégicas son amplias y, en especial, de largo plazo.  </a:t>
            </a:r>
            <a:endParaRPr lang="es-MX" sz="2800" dirty="0"/>
          </a:p>
        </p:txBody>
      </p:sp>
    </p:spTree>
    <p:extLst>
      <p:ext uri="{BB962C8B-B14F-4D97-AF65-F5344CB8AC3E}">
        <p14:creationId xmlns:p14="http://schemas.microsoft.com/office/powerpoint/2010/main" val="3510187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9F9C7CD-0F98-487D-A7DF-75A08EB09026}"/>
              </a:ext>
            </a:extLst>
          </p:cNvPr>
          <p:cNvSpPr>
            <a:spLocks noGrp="1"/>
          </p:cNvSpPr>
          <p:nvPr>
            <p:ph type="title"/>
          </p:nvPr>
        </p:nvSpPr>
        <p:spPr/>
        <p:txBody>
          <a:bodyPr/>
          <a:lstStyle/>
          <a:p>
            <a:endParaRPr lang="es-MX"/>
          </a:p>
        </p:txBody>
      </p:sp>
      <p:pic>
        <p:nvPicPr>
          <p:cNvPr id="4" name="Imagen 3">
            <a:extLst>
              <a:ext uri="{FF2B5EF4-FFF2-40B4-BE49-F238E27FC236}">
                <a16:creationId xmlns="" xmlns:a16="http://schemas.microsoft.com/office/drawing/2014/main" id="{6E60DC72-E680-4066-B0C4-8E0B00C2CDA0}"/>
              </a:ext>
            </a:extLst>
          </p:cNvPr>
          <p:cNvPicPr>
            <a:picLocks noChangeAspect="1"/>
          </p:cNvPicPr>
          <p:nvPr/>
        </p:nvPicPr>
        <p:blipFill rotWithShape="1">
          <a:blip r:embed="rId2"/>
          <a:srcRect l="18587" t="20657" r="16413" b="22112"/>
          <a:stretch/>
        </p:blipFill>
        <p:spPr>
          <a:xfrm>
            <a:off x="1681919" y="2222780"/>
            <a:ext cx="8828161" cy="4370176"/>
          </a:xfrm>
          <a:prstGeom prst="rect">
            <a:avLst/>
          </a:prstGeom>
        </p:spPr>
      </p:pic>
    </p:spTree>
    <p:extLst>
      <p:ext uri="{BB962C8B-B14F-4D97-AF65-F5344CB8AC3E}">
        <p14:creationId xmlns:p14="http://schemas.microsoft.com/office/powerpoint/2010/main" val="1126270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6BD81A0-435A-413F-BB7C-F9AC1254D225}"/>
              </a:ext>
            </a:extLst>
          </p:cNvPr>
          <p:cNvSpPr>
            <a:spLocks noGrp="1"/>
          </p:cNvSpPr>
          <p:nvPr>
            <p:ph type="title"/>
          </p:nvPr>
        </p:nvSpPr>
        <p:spPr/>
        <p:txBody>
          <a:bodyPr/>
          <a:lstStyle/>
          <a:p>
            <a:r>
              <a:rPr lang="es-MX" dirty="0"/>
              <a:t>Control Táctico </a:t>
            </a:r>
          </a:p>
        </p:txBody>
      </p:sp>
      <p:sp>
        <p:nvSpPr>
          <p:cNvPr id="3" name="Marcador de contenido 2">
            <a:extLst>
              <a:ext uri="{FF2B5EF4-FFF2-40B4-BE49-F238E27FC236}">
                <a16:creationId xmlns="" xmlns:a16="http://schemas.microsoft.com/office/drawing/2014/main" id="{5335B540-C6F6-46D1-8B52-F31F12D48507}"/>
              </a:ext>
            </a:extLst>
          </p:cNvPr>
          <p:cNvSpPr>
            <a:spLocks noGrp="1"/>
          </p:cNvSpPr>
          <p:nvPr>
            <p:ph idx="1"/>
          </p:nvPr>
        </p:nvSpPr>
        <p:spPr>
          <a:xfrm>
            <a:off x="240489" y="1417638"/>
            <a:ext cx="10554574" cy="3636511"/>
          </a:xfrm>
        </p:spPr>
        <p:txBody>
          <a:bodyPr>
            <a:normAutofit/>
          </a:bodyPr>
          <a:lstStyle/>
          <a:p>
            <a:r>
              <a:rPr lang="es-ES" sz="2800" dirty="0"/>
              <a:t>Evaluación y regulación de las funciones cotidianas de la organización y sus principales unidades en cuanto a la implementación de su estrategia.</a:t>
            </a:r>
            <a:endParaRPr lang="es-MX" sz="2800" dirty="0"/>
          </a:p>
        </p:txBody>
      </p:sp>
      <p:pic>
        <p:nvPicPr>
          <p:cNvPr id="4" name="Imagen 3"/>
          <p:cNvPicPr>
            <a:picLocks noChangeAspect="1"/>
          </p:cNvPicPr>
          <p:nvPr/>
        </p:nvPicPr>
        <p:blipFill>
          <a:blip r:embed="rId2"/>
          <a:stretch>
            <a:fillRect/>
          </a:stretch>
        </p:blipFill>
        <p:spPr>
          <a:xfrm>
            <a:off x="6804211" y="3690301"/>
            <a:ext cx="3880037" cy="2727695"/>
          </a:xfrm>
          <a:prstGeom prst="rect">
            <a:avLst/>
          </a:prstGeom>
        </p:spPr>
      </p:pic>
    </p:spTree>
    <p:extLst>
      <p:ext uri="{BB962C8B-B14F-4D97-AF65-F5344CB8AC3E}">
        <p14:creationId xmlns:p14="http://schemas.microsoft.com/office/powerpoint/2010/main" val="2356188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C2E5083-FAF7-4334-9DA2-A1BDB1B4A3FC}"/>
              </a:ext>
            </a:extLst>
          </p:cNvPr>
          <p:cNvSpPr>
            <a:spLocks noGrp="1"/>
          </p:cNvSpPr>
          <p:nvPr>
            <p:ph type="title"/>
          </p:nvPr>
        </p:nvSpPr>
        <p:spPr/>
        <p:txBody>
          <a:bodyPr/>
          <a:lstStyle/>
          <a:p>
            <a:r>
              <a:rPr lang="es-ES" dirty="0"/>
              <a:t>Características de los controles tácticos y estratégicos</a:t>
            </a:r>
            <a:endParaRPr lang="es-MX" dirty="0"/>
          </a:p>
        </p:txBody>
      </p:sp>
      <p:pic>
        <p:nvPicPr>
          <p:cNvPr id="4" name="Imagen 3">
            <a:extLst>
              <a:ext uri="{FF2B5EF4-FFF2-40B4-BE49-F238E27FC236}">
                <a16:creationId xmlns="" xmlns:a16="http://schemas.microsoft.com/office/drawing/2014/main" id="{809994F7-9A36-482E-A7CB-47D04F358E08}"/>
              </a:ext>
            </a:extLst>
          </p:cNvPr>
          <p:cNvPicPr>
            <a:picLocks noChangeAspect="1"/>
          </p:cNvPicPr>
          <p:nvPr/>
        </p:nvPicPr>
        <p:blipFill rotWithShape="1">
          <a:blip r:embed="rId2"/>
          <a:srcRect l="21630" t="18922" r="35979" b="18439"/>
          <a:stretch/>
        </p:blipFill>
        <p:spPr>
          <a:xfrm>
            <a:off x="3264575" y="2014331"/>
            <a:ext cx="5662849" cy="4704520"/>
          </a:xfrm>
          <a:prstGeom prst="rect">
            <a:avLst/>
          </a:prstGeom>
        </p:spPr>
      </p:pic>
    </p:spTree>
    <p:extLst>
      <p:ext uri="{BB962C8B-B14F-4D97-AF65-F5344CB8AC3E}">
        <p14:creationId xmlns:p14="http://schemas.microsoft.com/office/powerpoint/2010/main" val="1040022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5E48665-ED4D-473F-BEEE-D4535FFDB409}"/>
              </a:ext>
            </a:extLst>
          </p:cNvPr>
          <p:cNvSpPr>
            <a:spLocks noGrp="1"/>
          </p:cNvSpPr>
          <p:nvPr>
            <p:ph type="title"/>
          </p:nvPr>
        </p:nvSpPr>
        <p:spPr/>
        <p:txBody>
          <a:bodyPr/>
          <a:lstStyle/>
          <a:p>
            <a:r>
              <a:rPr lang="es-MX" dirty="0"/>
              <a:t>Controles Financieros </a:t>
            </a:r>
          </a:p>
        </p:txBody>
      </p:sp>
      <p:sp>
        <p:nvSpPr>
          <p:cNvPr id="3" name="Marcador de contenido 2">
            <a:extLst>
              <a:ext uri="{FF2B5EF4-FFF2-40B4-BE49-F238E27FC236}">
                <a16:creationId xmlns="" xmlns:a16="http://schemas.microsoft.com/office/drawing/2014/main" id="{4808162A-410A-41C7-BC9F-8A934392B038}"/>
              </a:ext>
            </a:extLst>
          </p:cNvPr>
          <p:cNvSpPr>
            <a:spLocks noGrp="1"/>
          </p:cNvSpPr>
          <p:nvPr>
            <p:ph idx="1"/>
          </p:nvPr>
        </p:nvSpPr>
        <p:spPr>
          <a:xfrm>
            <a:off x="291548" y="2451654"/>
            <a:ext cx="10684173" cy="3751702"/>
          </a:xfrm>
        </p:spPr>
        <p:txBody>
          <a:bodyPr>
            <a:normAutofit fontScale="40000" lnSpcReduction="20000"/>
          </a:bodyPr>
          <a:lstStyle/>
          <a:p>
            <a:r>
              <a:rPr lang="es-ES" sz="2400" dirty="0"/>
              <a:t> </a:t>
            </a:r>
            <a:r>
              <a:rPr lang="es-ES" sz="5900" dirty="0"/>
              <a:t>Éstos incluyen varias razones cuantitativas importantes que involucran estadísticas financieras clave. Aunque tales datos financieros siempre se generan al nivel de toda la organización.</a:t>
            </a:r>
          </a:p>
          <a:p>
            <a:r>
              <a:rPr lang="es-ES" sz="5900" dirty="0"/>
              <a:t>Rentabilidad</a:t>
            </a:r>
          </a:p>
          <a:p>
            <a:r>
              <a:rPr lang="es-ES" sz="5900" dirty="0"/>
              <a:t>ROI (rendimiento sobre la inversión</a:t>
            </a:r>
          </a:p>
          <a:p>
            <a:r>
              <a:rPr lang="es-ES" sz="5900" dirty="0"/>
              <a:t>RCP (rendimiento sobre el capital propio</a:t>
            </a:r>
          </a:p>
          <a:p>
            <a:r>
              <a:rPr lang="es-MX" sz="5900" dirty="0"/>
              <a:t>Liquidez</a:t>
            </a:r>
          </a:p>
          <a:p>
            <a:r>
              <a:rPr lang="es-MX" sz="5900" dirty="0"/>
              <a:t>Apalancamiento</a:t>
            </a:r>
          </a:p>
          <a:p>
            <a:r>
              <a:rPr lang="es-MX" sz="5900" dirty="0"/>
              <a:t>Eficiencia (rotación)</a:t>
            </a:r>
          </a:p>
          <a:p>
            <a:endParaRPr lang="es-MX" sz="2400" dirty="0"/>
          </a:p>
        </p:txBody>
      </p:sp>
      <p:pic>
        <p:nvPicPr>
          <p:cNvPr id="4" name="Imagen 3"/>
          <p:cNvPicPr>
            <a:picLocks noChangeAspect="1"/>
          </p:cNvPicPr>
          <p:nvPr/>
        </p:nvPicPr>
        <p:blipFill>
          <a:blip r:embed="rId2"/>
          <a:stretch>
            <a:fillRect/>
          </a:stretch>
        </p:blipFill>
        <p:spPr>
          <a:xfrm>
            <a:off x="7228355" y="3543861"/>
            <a:ext cx="4781550" cy="3105150"/>
          </a:xfrm>
          <a:prstGeom prst="rect">
            <a:avLst/>
          </a:prstGeom>
        </p:spPr>
      </p:pic>
    </p:spTree>
    <p:extLst>
      <p:ext uri="{BB962C8B-B14F-4D97-AF65-F5344CB8AC3E}">
        <p14:creationId xmlns:p14="http://schemas.microsoft.com/office/powerpoint/2010/main" val="237570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Control </a:t>
            </a:r>
          </a:p>
        </p:txBody>
      </p:sp>
      <p:sp>
        <p:nvSpPr>
          <p:cNvPr id="3" name="Marcador de contenido 2"/>
          <p:cNvSpPr>
            <a:spLocks noGrp="1"/>
          </p:cNvSpPr>
          <p:nvPr>
            <p:ph idx="1"/>
          </p:nvPr>
        </p:nvSpPr>
        <p:spPr>
          <a:xfrm>
            <a:off x="415300" y="2021285"/>
            <a:ext cx="10554574" cy="3636511"/>
          </a:xfrm>
        </p:spPr>
        <p:txBody>
          <a:bodyPr>
            <a:normAutofit/>
          </a:bodyPr>
          <a:lstStyle/>
          <a:p>
            <a:r>
              <a:rPr lang="es-MX" sz="3200" dirty="0"/>
              <a:t>Regulación de actividades y comportamientos dentro de las organizaciones; medición y corrección del desempeño.</a:t>
            </a:r>
          </a:p>
          <a:p>
            <a:r>
              <a:rPr lang="es-MX" sz="3200" dirty="0"/>
              <a:t>Función administrativa por medio de la cual se evalúa el rendimiento y asegura que se cumplan los objetivos. </a:t>
            </a:r>
          </a:p>
        </p:txBody>
      </p:sp>
      <p:sp>
        <p:nvSpPr>
          <p:cNvPr id="4" name="AutoShape 2" descr="Resultado de imagen para control en administracion"/>
          <p:cNvSpPr>
            <a:spLocks noChangeAspect="1" noChangeArrowheads="1"/>
          </p:cNvSpPr>
          <p:nvPr/>
        </p:nvSpPr>
        <p:spPr bwMode="auto">
          <a:xfrm>
            <a:off x="0" y="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2"/>
          <a:stretch>
            <a:fillRect/>
          </a:stretch>
        </p:blipFill>
        <p:spPr>
          <a:xfrm>
            <a:off x="8902511" y="4903822"/>
            <a:ext cx="3175539" cy="1954178"/>
          </a:xfrm>
          <a:prstGeom prst="rect">
            <a:avLst/>
          </a:prstGeom>
        </p:spPr>
      </p:pic>
    </p:spTree>
    <p:extLst>
      <p:ext uri="{BB962C8B-B14F-4D97-AF65-F5344CB8AC3E}">
        <p14:creationId xmlns:p14="http://schemas.microsoft.com/office/powerpoint/2010/main" val="251227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0BFFAB4-B948-4FBC-8FA1-21836FA118E7}"/>
              </a:ext>
            </a:extLst>
          </p:cNvPr>
          <p:cNvSpPr>
            <a:spLocks noGrp="1"/>
          </p:cNvSpPr>
          <p:nvPr>
            <p:ph type="title"/>
          </p:nvPr>
        </p:nvSpPr>
        <p:spPr/>
        <p:txBody>
          <a:bodyPr/>
          <a:lstStyle/>
          <a:p>
            <a:r>
              <a:rPr lang="es-ES" dirty="0"/>
              <a:t> Ejemplos de razones financieras de una compañía</a:t>
            </a:r>
            <a:endParaRPr lang="es-MX" dirty="0"/>
          </a:p>
        </p:txBody>
      </p:sp>
      <p:pic>
        <p:nvPicPr>
          <p:cNvPr id="4" name="Imagen 3">
            <a:extLst>
              <a:ext uri="{FF2B5EF4-FFF2-40B4-BE49-F238E27FC236}">
                <a16:creationId xmlns="" xmlns:a16="http://schemas.microsoft.com/office/drawing/2014/main" id="{03C43055-B5E1-4AF7-A0D7-6B3185C4DD29}"/>
              </a:ext>
            </a:extLst>
          </p:cNvPr>
          <p:cNvPicPr>
            <a:picLocks noChangeAspect="1"/>
          </p:cNvPicPr>
          <p:nvPr/>
        </p:nvPicPr>
        <p:blipFill rotWithShape="1">
          <a:blip r:embed="rId2"/>
          <a:srcRect l="34131" t="22402" r="17065" b="18825"/>
          <a:stretch/>
        </p:blipFill>
        <p:spPr>
          <a:xfrm>
            <a:off x="3014869" y="2060106"/>
            <a:ext cx="6778488" cy="4589443"/>
          </a:xfrm>
          <a:prstGeom prst="rect">
            <a:avLst/>
          </a:prstGeom>
        </p:spPr>
      </p:pic>
    </p:spTree>
    <p:extLst>
      <p:ext uri="{BB962C8B-B14F-4D97-AF65-F5344CB8AC3E}">
        <p14:creationId xmlns:p14="http://schemas.microsoft.com/office/powerpoint/2010/main" val="2339689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18BE052-D27D-4314-9E7C-897643D306A6}"/>
              </a:ext>
            </a:extLst>
          </p:cNvPr>
          <p:cNvSpPr>
            <a:spLocks noGrp="1"/>
          </p:cNvSpPr>
          <p:nvPr>
            <p:ph type="title"/>
          </p:nvPr>
        </p:nvSpPr>
        <p:spPr/>
        <p:txBody>
          <a:bodyPr/>
          <a:lstStyle/>
          <a:p>
            <a:r>
              <a:rPr lang="es-MX" dirty="0"/>
              <a:t>Punto de Equilibrio </a:t>
            </a:r>
          </a:p>
        </p:txBody>
      </p:sp>
      <p:sp>
        <p:nvSpPr>
          <p:cNvPr id="3" name="Marcador de contenido 2">
            <a:extLst>
              <a:ext uri="{FF2B5EF4-FFF2-40B4-BE49-F238E27FC236}">
                <a16:creationId xmlns="" xmlns:a16="http://schemas.microsoft.com/office/drawing/2014/main" id="{F6EF0936-4728-4DDE-B426-E48948AADD3F}"/>
              </a:ext>
            </a:extLst>
          </p:cNvPr>
          <p:cNvSpPr>
            <a:spLocks noGrp="1"/>
          </p:cNvSpPr>
          <p:nvPr>
            <p:ph idx="1"/>
          </p:nvPr>
        </p:nvSpPr>
        <p:spPr>
          <a:xfrm>
            <a:off x="200148" y="1417638"/>
            <a:ext cx="10554574" cy="3636511"/>
          </a:xfrm>
        </p:spPr>
        <p:txBody>
          <a:bodyPr/>
          <a:lstStyle/>
          <a:p>
            <a:r>
              <a:rPr lang="es-ES" sz="2400" dirty="0"/>
              <a:t>Cantidad de producto que debe venderse para cubrir los costos fijos y variables</a:t>
            </a:r>
          </a:p>
          <a:p>
            <a:r>
              <a:rPr lang="es-ES" dirty="0"/>
              <a:t> </a:t>
            </a:r>
            <a:r>
              <a:rPr lang="es-ES" sz="2400" dirty="0"/>
              <a:t>Se emplea para determinar qué volumen del producto o servicio debe venderse antes de que la venta siguiente cubra los costos fijos y variables de una empresa.</a:t>
            </a:r>
            <a:endParaRPr lang="es-MX" dirty="0"/>
          </a:p>
        </p:txBody>
      </p:sp>
      <p:pic>
        <p:nvPicPr>
          <p:cNvPr id="4" name="Imagen 3"/>
          <p:cNvPicPr>
            <a:picLocks noChangeAspect="1"/>
          </p:cNvPicPr>
          <p:nvPr/>
        </p:nvPicPr>
        <p:blipFill>
          <a:blip r:embed="rId2"/>
          <a:stretch>
            <a:fillRect/>
          </a:stretch>
        </p:blipFill>
        <p:spPr>
          <a:xfrm>
            <a:off x="6252882" y="4138168"/>
            <a:ext cx="4193241" cy="2543900"/>
          </a:xfrm>
          <a:prstGeom prst="rect">
            <a:avLst/>
          </a:prstGeom>
        </p:spPr>
      </p:pic>
    </p:spTree>
    <p:extLst>
      <p:ext uri="{BB962C8B-B14F-4D97-AF65-F5344CB8AC3E}">
        <p14:creationId xmlns:p14="http://schemas.microsoft.com/office/powerpoint/2010/main" val="2189858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D5A9AAC-B7FF-4F21-87E2-338D7E255D74}"/>
              </a:ext>
            </a:extLst>
          </p:cNvPr>
          <p:cNvSpPr>
            <a:spLocks noGrp="1"/>
          </p:cNvSpPr>
          <p:nvPr>
            <p:ph type="title"/>
          </p:nvPr>
        </p:nvSpPr>
        <p:spPr/>
        <p:txBody>
          <a:bodyPr/>
          <a:lstStyle/>
          <a:p>
            <a:r>
              <a:rPr lang="es-MX" dirty="0"/>
              <a:t>Control Presupuestal </a:t>
            </a:r>
          </a:p>
        </p:txBody>
      </p:sp>
      <p:sp>
        <p:nvSpPr>
          <p:cNvPr id="3" name="Marcador de contenido 2">
            <a:extLst>
              <a:ext uri="{FF2B5EF4-FFF2-40B4-BE49-F238E27FC236}">
                <a16:creationId xmlns="" xmlns:a16="http://schemas.microsoft.com/office/drawing/2014/main" id="{1533E446-4581-4877-A8FA-01D7C947E74E}"/>
              </a:ext>
            </a:extLst>
          </p:cNvPr>
          <p:cNvSpPr>
            <a:spLocks noGrp="1"/>
          </p:cNvSpPr>
          <p:nvPr>
            <p:ph idx="1"/>
          </p:nvPr>
        </p:nvSpPr>
        <p:spPr>
          <a:xfrm>
            <a:off x="222364" y="2116270"/>
            <a:ext cx="10554574" cy="3636511"/>
          </a:xfrm>
        </p:spPr>
        <p:txBody>
          <a:bodyPr/>
          <a:lstStyle/>
          <a:p>
            <a:r>
              <a:rPr lang="es-ES" sz="2400" dirty="0"/>
              <a:t>Tipo de control táctico que se basa en la responsabilidad de cumplir objetivos financieros y evaluar lo bien que éstos se lograron.</a:t>
            </a:r>
          </a:p>
          <a:p>
            <a:r>
              <a:rPr lang="es-ES" dirty="0"/>
              <a:t>■ </a:t>
            </a:r>
            <a:r>
              <a:rPr lang="es-ES" sz="2400" dirty="0"/>
              <a:t>Por lo común cubren un marco temporal relativamente limitado (por lo general de 12 meses o periodos de 3 meses). </a:t>
            </a:r>
          </a:p>
          <a:p>
            <a:r>
              <a:rPr lang="es-ES" sz="2400" dirty="0"/>
              <a:t>■ Se centran exclusivamente en un tipo de objetivo (financiero). </a:t>
            </a:r>
          </a:p>
          <a:p>
            <a:r>
              <a:rPr lang="es-ES" sz="2400" dirty="0"/>
              <a:t>■ Por lo general no se pueden emplear para comparar el avance total de la organización respecto de sus competidores.23</a:t>
            </a:r>
          </a:p>
          <a:p>
            <a:endParaRPr lang="es-MX" dirty="0"/>
          </a:p>
        </p:txBody>
      </p:sp>
    </p:spTree>
    <p:extLst>
      <p:ext uri="{BB962C8B-B14F-4D97-AF65-F5344CB8AC3E}">
        <p14:creationId xmlns:p14="http://schemas.microsoft.com/office/powerpoint/2010/main" val="2640278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06A83CE-F6EB-491C-9186-4BC5E3F8AC63}"/>
              </a:ext>
            </a:extLst>
          </p:cNvPr>
          <p:cNvSpPr>
            <a:spLocks noGrp="1"/>
          </p:cNvSpPr>
          <p:nvPr>
            <p:ph type="title"/>
          </p:nvPr>
        </p:nvSpPr>
        <p:spPr/>
        <p:txBody>
          <a:bodyPr/>
          <a:lstStyle/>
          <a:p>
            <a:r>
              <a:rPr lang="es-MX" dirty="0"/>
              <a:t>Conceptos del Control Presupuestal </a:t>
            </a:r>
          </a:p>
        </p:txBody>
      </p:sp>
      <p:pic>
        <p:nvPicPr>
          <p:cNvPr id="4" name="Imagen 3">
            <a:extLst>
              <a:ext uri="{FF2B5EF4-FFF2-40B4-BE49-F238E27FC236}">
                <a16:creationId xmlns="" xmlns:a16="http://schemas.microsoft.com/office/drawing/2014/main" id="{132DC4F2-C62D-474A-B89C-64016ABEA894}"/>
              </a:ext>
            </a:extLst>
          </p:cNvPr>
          <p:cNvPicPr>
            <a:picLocks noChangeAspect="1"/>
          </p:cNvPicPr>
          <p:nvPr/>
        </p:nvPicPr>
        <p:blipFill rotWithShape="1">
          <a:blip r:embed="rId2"/>
          <a:srcRect l="33695" t="17569" r="16521" b="6500"/>
          <a:stretch/>
        </p:blipFill>
        <p:spPr>
          <a:xfrm>
            <a:off x="2903258" y="1908314"/>
            <a:ext cx="5737160" cy="4919870"/>
          </a:xfrm>
          <a:prstGeom prst="rect">
            <a:avLst/>
          </a:prstGeom>
        </p:spPr>
      </p:pic>
    </p:spTree>
    <p:extLst>
      <p:ext uri="{BB962C8B-B14F-4D97-AF65-F5344CB8AC3E}">
        <p14:creationId xmlns:p14="http://schemas.microsoft.com/office/powerpoint/2010/main" val="153450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684279F-FC55-463D-855E-BB36086D8963}"/>
              </a:ext>
            </a:extLst>
          </p:cNvPr>
          <p:cNvSpPr>
            <a:spLocks noGrp="1"/>
          </p:cNvSpPr>
          <p:nvPr>
            <p:ph type="title"/>
          </p:nvPr>
        </p:nvSpPr>
        <p:spPr/>
        <p:txBody>
          <a:bodyPr/>
          <a:lstStyle/>
          <a:p>
            <a:r>
              <a:rPr lang="es-MX" dirty="0"/>
              <a:t>Controles por Estructura de supervisión </a:t>
            </a:r>
          </a:p>
        </p:txBody>
      </p:sp>
      <p:sp>
        <p:nvSpPr>
          <p:cNvPr id="3" name="Marcador de contenido 2">
            <a:extLst>
              <a:ext uri="{FF2B5EF4-FFF2-40B4-BE49-F238E27FC236}">
                <a16:creationId xmlns="" xmlns:a16="http://schemas.microsoft.com/office/drawing/2014/main" id="{AFB4561D-06D2-4B0A-911F-08E2D730F0CB}"/>
              </a:ext>
            </a:extLst>
          </p:cNvPr>
          <p:cNvSpPr>
            <a:spLocks noGrp="1"/>
          </p:cNvSpPr>
          <p:nvPr>
            <p:ph idx="1"/>
          </p:nvPr>
        </p:nvSpPr>
        <p:spPr>
          <a:xfrm>
            <a:off x="401853" y="1814560"/>
            <a:ext cx="10554574" cy="3636511"/>
          </a:xfrm>
        </p:spPr>
        <p:txBody>
          <a:bodyPr/>
          <a:lstStyle/>
          <a:p>
            <a:r>
              <a:rPr lang="es-ES" sz="2800" dirty="0"/>
              <a:t>Estructura de supervisión: Tipo de control táctico que se basa en los niveles de reporte de una organización.</a:t>
            </a:r>
          </a:p>
          <a:p>
            <a:r>
              <a:rPr lang="es-ES" sz="2800" dirty="0"/>
              <a:t> En organizaciones de cualquier tamaño, siempre hay alguien o algún grupo al que reporta el empleado o administrador</a:t>
            </a:r>
          </a:p>
          <a:p>
            <a:endParaRPr lang="es-MX" dirty="0"/>
          </a:p>
        </p:txBody>
      </p:sp>
      <p:pic>
        <p:nvPicPr>
          <p:cNvPr id="4" name="Imagen 3"/>
          <p:cNvPicPr>
            <a:picLocks noChangeAspect="1"/>
          </p:cNvPicPr>
          <p:nvPr/>
        </p:nvPicPr>
        <p:blipFill>
          <a:blip r:embed="rId2"/>
          <a:stretch>
            <a:fillRect/>
          </a:stretch>
        </p:blipFill>
        <p:spPr>
          <a:xfrm>
            <a:off x="5526740" y="4261006"/>
            <a:ext cx="4231341" cy="2380130"/>
          </a:xfrm>
          <a:prstGeom prst="rect">
            <a:avLst/>
          </a:prstGeom>
        </p:spPr>
      </p:pic>
    </p:spTree>
    <p:extLst>
      <p:ext uri="{BB962C8B-B14F-4D97-AF65-F5344CB8AC3E}">
        <p14:creationId xmlns:p14="http://schemas.microsoft.com/office/powerpoint/2010/main" val="3923398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2B4C881-14F4-436D-B1B3-0FF7CA3DF014}"/>
              </a:ext>
            </a:extLst>
          </p:cNvPr>
          <p:cNvSpPr>
            <a:spLocks noGrp="1"/>
          </p:cNvSpPr>
          <p:nvPr>
            <p:ph type="title"/>
          </p:nvPr>
        </p:nvSpPr>
        <p:spPr/>
        <p:txBody>
          <a:bodyPr/>
          <a:lstStyle/>
          <a:p>
            <a:r>
              <a:rPr lang="es-MX" dirty="0"/>
              <a:t>Controles de Recursos Humanos</a:t>
            </a:r>
          </a:p>
        </p:txBody>
      </p:sp>
      <p:sp>
        <p:nvSpPr>
          <p:cNvPr id="3" name="Marcador de contenido 2">
            <a:extLst>
              <a:ext uri="{FF2B5EF4-FFF2-40B4-BE49-F238E27FC236}">
                <a16:creationId xmlns="" xmlns:a16="http://schemas.microsoft.com/office/drawing/2014/main" id="{4F6B8046-4394-4BA0-B30D-F10A45906F7A}"/>
              </a:ext>
            </a:extLst>
          </p:cNvPr>
          <p:cNvSpPr>
            <a:spLocks noGrp="1"/>
          </p:cNvSpPr>
          <p:nvPr>
            <p:ph idx="1"/>
          </p:nvPr>
        </p:nvSpPr>
        <p:spPr>
          <a:xfrm>
            <a:off x="212035" y="2252870"/>
            <a:ext cx="10790190" cy="3844468"/>
          </a:xfrm>
        </p:spPr>
        <p:txBody>
          <a:bodyPr>
            <a:normAutofit/>
          </a:bodyPr>
          <a:lstStyle/>
          <a:p>
            <a:r>
              <a:rPr lang="es-ES" sz="3200" dirty="0"/>
              <a:t>Políticas y procedimientos de recursos humanos: tipo de control táctico que se basa en el enfoque conjunto de la organización para el empleo de sus recursos humanos.</a:t>
            </a:r>
          </a:p>
          <a:p>
            <a:endParaRPr lang="es-ES" sz="3200" dirty="0"/>
          </a:p>
          <a:p>
            <a:endParaRPr lang="es-MX" dirty="0"/>
          </a:p>
        </p:txBody>
      </p:sp>
      <p:pic>
        <p:nvPicPr>
          <p:cNvPr id="4" name="Imagen 3"/>
          <p:cNvPicPr>
            <a:picLocks noChangeAspect="1"/>
          </p:cNvPicPr>
          <p:nvPr/>
        </p:nvPicPr>
        <p:blipFill>
          <a:blip r:embed="rId2"/>
          <a:stretch>
            <a:fillRect/>
          </a:stretch>
        </p:blipFill>
        <p:spPr>
          <a:xfrm>
            <a:off x="6589057" y="4293721"/>
            <a:ext cx="4077821" cy="2295338"/>
          </a:xfrm>
          <a:prstGeom prst="rect">
            <a:avLst/>
          </a:prstGeom>
        </p:spPr>
      </p:pic>
    </p:spTree>
    <p:extLst>
      <p:ext uri="{BB962C8B-B14F-4D97-AF65-F5344CB8AC3E}">
        <p14:creationId xmlns:p14="http://schemas.microsoft.com/office/powerpoint/2010/main" val="57297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 xmlns:a16="http://schemas.microsoft.com/office/drawing/2014/main" id="{54541DDC-06F0-42A7-83E0-68E7B6B1B3B9}"/>
              </a:ext>
            </a:extLst>
          </p:cNvPr>
          <p:cNvPicPr>
            <a:picLocks noGrp="1" noChangeAspect="1"/>
          </p:cNvPicPr>
          <p:nvPr>
            <p:ph idx="1"/>
          </p:nvPr>
        </p:nvPicPr>
        <p:blipFill rotWithShape="1">
          <a:blip r:embed="rId2"/>
          <a:srcRect l="14150" t="22334" r="18451" b="33213"/>
          <a:stretch/>
        </p:blipFill>
        <p:spPr>
          <a:xfrm>
            <a:off x="675861" y="2332383"/>
            <a:ext cx="10220904" cy="3988904"/>
          </a:xfrm>
          <a:prstGeom prst="rect">
            <a:avLst/>
          </a:prstGeom>
        </p:spPr>
      </p:pic>
    </p:spTree>
    <p:extLst>
      <p:ext uri="{BB962C8B-B14F-4D97-AF65-F5344CB8AC3E}">
        <p14:creationId xmlns:p14="http://schemas.microsoft.com/office/powerpoint/2010/main" val="2243705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56D399-1495-4775-A473-D92390262C54}"/>
              </a:ext>
            </a:extLst>
          </p:cNvPr>
          <p:cNvSpPr>
            <a:spLocks noGrp="1"/>
          </p:cNvSpPr>
          <p:nvPr>
            <p:ph type="title"/>
          </p:nvPr>
        </p:nvSpPr>
        <p:spPr/>
        <p:txBody>
          <a:bodyPr/>
          <a:lstStyle/>
          <a:p>
            <a:r>
              <a:rPr lang="es-MX" dirty="0"/>
              <a:t>Enfoques contrastantes para el uso de controles tácticos</a:t>
            </a:r>
          </a:p>
        </p:txBody>
      </p:sp>
      <p:sp>
        <p:nvSpPr>
          <p:cNvPr id="3" name="Marcador de contenido 2">
            <a:extLst>
              <a:ext uri="{FF2B5EF4-FFF2-40B4-BE49-F238E27FC236}">
                <a16:creationId xmlns="" xmlns:a16="http://schemas.microsoft.com/office/drawing/2014/main" id="{A61AA414-1FBF-4178-B0EB-4213FE89E68A}"/>
              </a:ext>
            </a:extLst>
          </p:cNvPr>
          <p:cNvSpPr>
            <a:spLocks noGrp="1"/>
          </p:cNvSpPr>
          <p:nvPr>
            <p:ph idx="1"/>
          </p:nvPr>
        </p:nvSpPr>
        <p:spPr/>
        <p:txBody>
          <a:bodyPr/>
          <a:lstStyle/>
          <a:p>
            <a:r>
              <a:rPr lang="es-ES" sz="2400" b="1" dirty="0"/>
              <a:t>Control burocrático: </a:t>
            </a:r>
            <a:r>
              <a:rPr lang="es-ES" sz="2400" dirty="0"/>
              <a:t>enfoque de control táctico que recalca la adhesión a reglas y regulaciones y que es impuesto por otros</a:t>
            </a:r>
          </a:p>
          <a:p>
            <a:r>
              <a:rPr lang="es-ES" sz="2400" b="1" dirty="0"/>
              <a:t>Control por compromiso (de clan): </a:t>
            </a:r>
            <a:r>
              <a:rPr lang="es-ES" sz="2400" dirty="0"/>
              <a:t>hace énfasis en el consenso sobre cuáles metas debe perseguirse para luego desarrollar un sentido de responsabilidad compartida para su cumplimiento. </a:t>
            </a:r>
            <a:endParaRPr lang="es-MX" dirty="0"/>
          </a:p>
        </p:txBody>
      </p:sp>
    </p:spTree>
    <p:extLst>
      <p:ext uri="{BB962C8B-B14F-4D97-AF65-F5344CB8AC3E}">
        <p14:creationId xmlns:p14="http://schemas.microsoft.com/office/powerpoint/2010/main" val="3147205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200A4A92-E3C8-4BE2-A4D6-B187E1B2EDF7}"/>
              </a:ext>
            </a:extLst>
          </p:cNvPr>
          <p:cNvPicPr>
            <a:picLocks noChangeAspect="1"/>
          </p:cNvPicPr>
          <p:nvPr/>
        </p:nvPicPr>
        <p:blipFill rotWithShape="1">
          <a:blip r:embed="rId2"/>
          <a:srcRect l="15978" t="16409" r="16630" b="27138"/>
          <a:stretch/>
        </p:blipFill>
        <p:spPr>
          <a:xfrm>
            <a:off x="810000" y="2001079"/>
            <a:ext cx="9989052" cy="4704522"/>
          </a:xfrm>
          <a:prstGeom prst="rect">
            <a:avLst/>
          </a:prstGeom>
        </p:spPr>
      </p:pic>
    </p:spTree>
    <p:extLst>
      <p:ext uri="{BB962C8B-B14F-4D97-AF65-F5344CB8AC3E}">
        <p14:creationId xmlns:p14="http://schemas.microsoft.com/office/powerpoint/2010/main" val="3096639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3B5C12D-5537-4579-8F04-DD22EE892E7A}"/>
              </a:ext>
            </a:extLst>
          </p:cNvPr>
          <p:cNvSpPr>
            <a:spLocks noGrp="1"/>
          </p:cNvSpPr>
          <p:nvPr>
            <p:ph type="title"/>
          </p:nvPr>
        </p:nvSpPr>
        <p:spPr/>
        <p:txBody>
          <a:bodyPr/>
          <a:lstStyle/>
          <a:p>
            <a:r>
              <a:rPr lang="es-MX" dirty="0"/>
              <a:t>Control Operacional </a:t>
            </a:r>
          </a:p>
        </p:txBody>
      </p:sp>
      <p:sp>
        <p:nvSpPr>
          <p:cNvPr id="3" name="Marcador de contenido 2">
            <a:extLst>
              <a:ext uri="{FF2B5EF4-FFF2-40B4-BE49-F238E27FC236}">
                <a16:creationId xmlns="" xmlns:a16="http://schemas.microsoft.com/office/drawing/2014/main" id="{97437793-88DB-405D-AC1A-CEB5C47EB0DB}"/>
              </a:ext>
            </a:extLst>
          </p:cNvPr>
          <p:cNvSpPr>
            <a:spLocks noGrp="1"/>
          </p:cNvSpPr>
          <p:nvPr>
            <p:ph idx="1"/>
          </p:nvPr>
        </p:nvSpPr>
        <p:spPr>
          <a:xfrm>
            <a:off x="182607" y="1069348"/>
            <a:ext cx="10554574" cy="3636511"/>
          </a:xfrm>
        </p:spPr>
        <p:txBody>
          <a:bodyPr/>
          <a:lstStyle/>
          <a:p>
            <a:r>
              <a:rPr lang="es-ES" dirty="0"/>
              <a:t> </a:t>
            </a:r>
            <a:r>
              <a:rPr lang="es-ES" sz="2400" dirty="0"/>
              <a:t>Como su nombre indica, regula las actividades o métodos que una organización utiliza para producir los bienes y servicios que ofrece a sus consumidores y clientes</a:t>
            </a:r>
            <a:r>
              <a:rPr lang="es-ES" dirty="0"/>
              <a:t>. </a:t>
            </a:r>
            <a:endParaRPr lang="es-MX" dirty="0"/>
          </a:p>
        </p:txBody>
      </p:sp>
      <p:pic>
        <p:nvPicPr>
          <p:cNvPr id="4" name="Imagen 3">
            <a:extLst>
              <a:ext uri="{FF2B5EF4-FFF2-40B4-BE49-F238E27FC236}">
                <a16:creationId xmlns="" xmlns:a16="http://schemas.microsoft.com/office/drawing/2014/main" id="{0CBFAC76-9C34-4A0F-8F88-6BA9FDEB1A60}"/>
              </a:ext>
            </a:extLst>
          </p:cNvPr>
          <p:cNvPicPr>
            <a:picLocks noChangeAspect="1"/>
          </p:cNvPicPr>
          <p:nvPr/>
        </p:nvPicPr>
        <p:blipFill rotWithShape="1">
          <a:blip r:embed="rId2"/>
          <a:srcRect l="21196" t="23755" r="21195" b="45505"/>
          <a:stretch/>
        </p:blipFill>
        <p:spPr>
          <a:xfrm>
            <a:off x="1126435" y="3798807"/>
            <a:ext cx="9468434" cy="2840531"/>
          </a:xfrm>
          <a:prstGeom prst="rect">
            <a:avLst/>
          </a:prstGeom>
        </p:spPr>
      </p:pic>
    </p:spTree>
    <p:extLst>
      <p:ext uri="{BB962C8B-B14F-4D97-AF65-F5344CB8AC3E}">
        <p14:creationId xmlns:p14="http://schemas.microsoft.com/office/powerpoint/2010/main" val="2354396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0000" y="581659"/>
            <a:ext cx="10571998" cy="970450"/>
          </a:xfrm>
        </p:spPr>
        <p:txBody>
          <a:bodyPr/>
          <a:lstStyle/>
          <a:p>
            <a:r>
              <a:rPr lang="es-MX" b="0" dirty="0"/>
              <a:t>LA FUNCIÓN DEL CONTROL</a:t>
            </a:r>
            <a:br>
              <a:rPr lang="es-MX" b="0" dirty="0"/>
            </a:br>
            <a:r>
              <a:rPr lang="es-MX" b="0" dirty="0"/>
              <a:t>EN LA ADMINISTRACIÓN</a:t>
            </a:r>
            <a:endParaRPr lang="es-MX" dirty="0"/>
          </a:p>
        </p:txBody>
      </p:sp>
      <p:sp>
        <p:nvSpPr>
          <p:cNvPr id="3" name="Marcador de contenido 2"/>
          <p:cNvSpPr>
            <a:spLocks noGrp="1"/>
          </p:cNvSpPr>
          <p:nvPr>
            <p:ph idx="1"/>
          </p:nvPr>
        </p:nvSpPr>
        <p:spPr>
          <a:xfrm>
            <a:off x="155325" y="1751639"/>
            <a:ext cx="10554574" cy="3636511"/>
          </a:xfrm>
        </p:spPr>
        <p:txBody>
          <a:bodyPr>
            <a:normAutofit/>
          </a:bodyPr>
          <a:lstStyle/>
          <a:p>
            <a:r>
              <a:rPr lang="es-MX" sz="2400" dirty="0"/>
              <a:t>Controlar, en el contexto organizacional, significa ajustarse o estar en conformidad con las especificaciones o los objetivos.</a:t>
            </a:r>
          </a:p>
          <a:p>
            <a:r>
              <a:rPr lang="es-MX" sz="2400" dirty="0"/>
              <a:t>Una función importante del control es establecer la coordinación y el orden de los intereses diversos y de las conductas potencialmente diversas de los miembros.</a:t>
            </a:r>
          </a:p>
        </p:txBody>
      </p:sp>
      <p:pic>
        <p:nvPicPr>
          <p:cNvPr id="4" name="Imagen 3"/>
          <p:cNvPicPr>
            <a:picLocks noChangeAspect="1"/>
          </p:cNvPicPr>
          <p:nvPr/>
        </p:nvPicPr>
        <p:blipFill>
          <a:blip r:embed="rId2"/>
          <a:stretch>
            <a:fillRect/>
          </a:stretch>
        </p:blipFill>
        <p:spPr>
          <a:xfrm>
            <a:off x="8525435" y="4085466"/>
            <a:ext cx="3473824" cy="2605368"/>
          </a:xfrm>
          <a:prstGeom prst="rect">
            <a:avLst/>
          </a:prstGeom>
        </p:spPr>
      </p:pic>
    </p:spTree>
    <p:extLst>
      <p:ext uri="{BB962C8B-B14F-4D97-AF65-F5344CB8AC3E}">
        <p14:creationId xmlns:p14="http://schemas.microsoft.com/office/powerpoint/2010/main" val="1108706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B0A93B4-0715-4A14-AEB5-A8E836E0618B}"/>
              </a:ext>
            </a:extLst>
          </p:cNvPr>
          <p:cNvSpPr>
            <a:spLocks noGrp="1"/>
          </p:cNvSpPr>
          <p:nvPr>
            <p:ph type="title"/>
          </p:nvPr>
        </p:nvSpPr>
        <p:spPr>
          <a:xfrm>
            <a:off x="664226" y="999202"/>
            <a:ext cx="10571998" cy="970450"/>
          </a:xfrm>
        </p:spPr>
        <p:txBody>
          <a:bodyPr/>
          <a:lstStyle/>
          <a:p>
            <a:r>
              <a:rPr lang="es-ES" dirty="0"/>
              <a:t>FACTORES DE LA EFICACIA DEL CONTROL</a:t>
            </a:r>
            <a:br>
              <a:rPr lang="es-ES" dirty="0"/>
            </a:br>
            <a:endParaRPr lang="es-MX" dirty="0"/>
          </a:p>
        </p:txBody>
      </p:sp>
      <p:pic>
        <p:nvPicPr>
          <p:cNvPr id="4" name="Imagen 3">
            <a:extLst>
              <a:ext uri="{FF2B5EF4-FFF2-40B4-BE49-F238E27FC236}">
                <a16:creationId xmlns="" xmlns:a16="http://schemas.microsoft.com/office/drawing/2014/main" id="{09B83D5C-6960-4822-8109-CAFBFD5E7787}"/>
              </a:ext>
            </a:extLst>
          </p:cNvPr>
          <p:cNvPicPr>
            <a:picLocks noChangeAspect="1"/>
          </p:cNvPicPr>
          <p:nvPr/>
        </p:nvPicPr>
        <p:blipFill rotWithShape="1">
          <a:blip r:embed="rId2"/>
          <a:srcRect l="33370" t="26655" r="16304" b="12446"/>
          <a:stretch/>
        </p:blipFill>
        <p:spPr>
          <a:xfrm>
            <a:off x="2886555" y="1969652"/>
            <a:ext cx="7185098" cy="4888348"/>
          </a:xfrm>
          <a:prstGeom prst="rect">
            <a:avLst/>
          </a:prstGeom>
        </p:spPr>
      </p:pic>
    </p:spTree>
    <p:extLst>
      <p:ext uri="{BB962C8B-B14F-4D97-AF65-F5344CB8AC3E}">
        <p14:creationId xmlns:p14="http://schemas.microsoft.com/office/powerpoint/2010/main" val="477825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CE8E26A-B142-4416-BA01-61C9E2ADA349}"/>
              </a:ext>
            </a:extLst>
          </p:cNvPr>
          <p:cNvSpPr>
            <a:spLocks noGrp="1"/>
          </p:cNvSpPr>
          <p:nvPr>
            <p:ph type="title"/>
          </p:nvPr>
        </p:nvSpPr>
        <p:spPr/>
        <p:txBody>
          <a:bodyPr/>
          <a:lstStyle/>
          <a:p>
            <a:r>
              <a:rPr lang="es-MX" dirty="0"/>
              <a:t>Enfoque del Control </a:t>
            </a:r>
          </a:p>
        </p:txBody>
      </p:sp>
      <p:sp>
        <p:nvSpPr>
          <p:cNvPr id="3" name="Marcador de contenido 2">
            <a:extLst>
              <a:ext uri="{FF2B5EF4-FFF2-40B4-BE49-F238E27FC236}">
                <a16:creationId xmlns="" xmlns:a16="http://schemas.microsoft.com/office/drawing/2014/main" id="{6C861534-D2E7-4E9E-99C0-197C0DFF9856}"/>
              </a:ext>
            </a:extLst>
          </p:cNvPr>
          <p:cNvSpPr>
            <a:spLocks noGrp="1"/>
          </p:cNvSpPr>
          <p:nvPr>
            <p:ph idx="1"/>
          </p:nvPr>
        </p:nvSpPr>
        <p:spPr>
          <a:xfrm>
            <a:off x="482535" y="1523040"/>
            <a:ext cx="10554574" cy="3636511"/>
          </a:xfrm>
        </p:spPr>
        <p:txBody>
          <a:bodyPr>
            <a:normAutofit/>
          </a:bodyPr>
          <a:lstStyle/>
          <a:p>
            <a:r>
              <a:rPr lang="es-ES" sz="2400" dirty="0"/>
              <a:t>Debe estar vinculado de cerca con las metas estratégicas y, en particular, con el proceso de planeación de la organización.</a:t>
            </a:r>
          </a:p>
          <a:p>
            <a:r>
              <a:rPr lang="es-ES" sz="2400" dirty="0"/>
              <a:t>El enfoque del control se refiere no sólo a lo que debería controlarse, sino también a dónde se debe localizar el control en la estructura organizacional</a:t>
            </a:r>
            <a:endParaRPr lang="es-MX" sz="2400" dirty="0"/>
          </a:p>
        </p:txBody>
      </p:sp>
      <p:pic>
        <p:nvPicPr>
          <p:cNvPr id="4" name="Imagen 3"/>
          <p:cNvPicPr>
            <a:picLocks noChangeAspect="1"/>
          </p:cNvPicPr>
          <p:nvPr/>
        </p:nvPicPr>
        <p:blipFill>
          <a:blip r:embed="rId2"/>
          <a:stretch>
            <a:fillRect/>
          </a:stretch>
        </p:blipFill>
        <p:spPr>
          <a:xfrm>
            <a:off x="6911788" y="4052870"/>
            <a:ext cx="2683808" cy="2683808"/>
          </a:xfrm>
          <a:prstGeom prst="rect">
            <a:avLst/>
          </a:prstGeom>
        </p:spPr>
      </p:pic>
    </p:spTree>
    <p:extLst>
      <p:ext uri="{BB962C8B-B14F-4D97-AF65-F5344CB8AC3E}">
        <p14:creationId xmlns:p14="http://schemas.microsoft.com/office/powerpoint/2010/main" val="2807226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A2205C6-000A-43D2-9B8C-06C50A8B2626}"/>
              </a:ext>
            </a:extLst>
          </p:cNvPr>
          <p:cNvSpPr>
            <a:spLocks noGrp="1"/>
          </p:cNvSpPr>
          <p:nvPr>
            <p:ph type="title"/>
          </p:nvPr>
        </p:nvSpPr>
        <p:spPr/>
        <p:txBody>
          <a:bodyPr/>
          <a:lstStyle/>
          <a:p>
            <a:r>
              <a:rPr lang="es-MX" dirty="0"/>
              <a:t>Tablero de control balanceado</a:t>
            </a:r>
          </a:p>
        </p:txBody>
      </p:sp>
      <p:sp>
        <p:nvSpPr>
          <p:cNvPr id="3" name="Marcador de contenido 2">
            <a:extLst>
              <a:ext uri="{FF2B5EF4-FFF2-40B4-BE49-F238E27FC236}">
                <a16:creationId xmlns="" xmlns:a16="http://schemas.microsoft.com/office/drawing/2014/main" id="{031F007C-3D50-40CC-B2F9-37EC50CAC977}"/>
              </a:ext>
            </a:extLst>
          </p:cNvPr>
          <p:cNvSpPr>
            <a:spLocks noGrp="1"/>
          </p:cNvSpPr>
          <p:nvPr>
            <p:ph idx="1"/>
          </p:nvPr>
        </p:nvSpPr>
        <p:spPr>
          <a:xfrm>
            <a:off x="410817" y="2222287"/>
            <a:ext cx="10962469" cy="4188525"/>
          </a:xfrm>
        </p:spPr>
        <p:txBody>
          <a:bodyPr>
            <a:normAutofit lnSpcReduction="10000"/>
          </a:bodyPr>
          <a:lstStyle/>
          <a:p>
            <a:r>
              <a:rPr lang="es-ES" sz="2000" dirty="0"/>
              <a:t>Conjunto de mediciones integradas y “balanceadas” para cuatro áreas o perspectivas críticas: finanzas, clientes, negocios internos e innovación y aprendizaje</a:t>
            </a:r>
          </a:p>
          <a:p>
            <a:endParaRPr lang="es-ES" sz="2000" dirty="0"/>
          </a:p>
          <a:p>
            <a:r>
              <a:rPr lang="es-ES" sz="2000" dirty="0"/>
              <a:t>■ La perspectiva financiera (tradicional): ¿cómo perciben a la empresa los accionistas? ■ </a:t>
            </a:r>
          </a:p>
          <a:p>
            <a:r>
              <a:rPr lang="es-ES" sz="2000" dirty="0"/>
              <a:t>■ La perspectiva del consumidor: ¿cómo perciben los clientes a la compañía?</a:t>
            </a:r>
          </a:p>
          <a:p>
            <a:r>
              <a:rPr lang="es-ES" sz="2000" dirty="0"/>
              <a:t> ■ La perspectiva interna del negocio: ¿qué tan bien realiza la compañía las mejoras de sus operaciones y procedimientos de negocios internos? </a:t>
            </a:r>
          </a:p>
          <a:p>
            <a:r>
              <a:rPr lang="es-ES" sz="2000" dirty="0"/>
              <a:t>■ La perspectiva de la innovación y aprendizaje: ¿qué tan bien lleva a cabo la empresa la innovación, mejora y creación de valor?</a:t>
            </a:r>
          </a:p>
          <a:p>
            <a:endParaRPr lang="es-MX" dirty="0"/>
          </a:p>
        </p:txBody>
      </p:sp>
    </p:spTree>
    <p:extLst>
      <p:ext uri="{BB962C8B-B14F-4D97-AF65-F5344CB8AC3E}">
        <p14:creationId xmlns:p14="http://schemas.microsoft.com/office/powerpoint/2010/main" val="851138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5A2B94D-345B-4FF4-B1D0-562BCADE2913}"/>
              </a:ext>
            </a:extLst>
          </p:cNvPr>
          <p:cNvSpPr>
            <a:spLocks noGrp="1"/>
          </p:cNvSpPr>
          <p:nvPr>
            <p:ph type="title"/>
          </p:nvPr>
        </p:nvSpPr>
        <p:spPr/>
        <p:txBody>
          <a:bodyPr/>
          <a:lstStyle/>
          <a:p>
            <a:r>
              <a:rPr lang="es-MX" dirty="0"/>
              <a:t>Cantidad de control</a:t>
            </a:r>
          </a:p>
        </p:txBody>
      </p:sp>
      <p:sp>
        <p:nvSpPr>
          <p:cNvPr id="3" name="Marcador de contenido 2">
            <a:extLst>
              <a:ext uri="{FF2B5EF4-FFF2-40B4-BE49-F238E27FC236}">
                <a16:creationId xmlns="" xmlns:a16="http://schemas.microsoft.com/office/drawing/2014/main" id="{DAEE8DE4-61C6-4D55-9DB5-F54A296919F6}"/>
              </a:ext>
            </a:extLst>
          </p:cNvPr>
          <p:cNvSpPr>
            <a:spLocks noGrp="1"/>
          </p:cNvSpPr>
          <p:nvPr>
            <p:ph idx="1"/>
          </p:nvPr>
        </p:nvSpPr>
        <p:spPr>
          <a:xfrm>
            <a:off x="173253" y="1617169"/>
            <a:ext cx="10554574" cy="3636511"/>
          </a:xfrm>
        </p:spPr>
        <p:txBody>
          <a:bodyPr>
            <a:normAutofit/>
          </a:bodyPr>
          <a:lstStyle/>
          <a:p>
            <a:r>
              <a:rPr lang="es-ES" sz="2400" dirty="0"/>
              <a:t>El control eficaz implica encontrar el equilibrio entre el control excesivo y la falta de control. Es frecuente que en su afán de demostrar su “dedicación”, los administradores menos experimentados tiendan a aplicar más control del que es necesario. Esto a la vez originará resentimiento y resistencia no previstos.</a:t>
            </a:r>
            <a:endParaRPr lang="es-MX" sz="2400" dirty="0"/>
          </a:p>
        </p:txBody>
      </p:sp>
      <p:pic>
        <p:nvPicPr>
          <p:cNvPr id="4" name="Imagen 3"/>
          <p:cNvPicPr>
            <a:picLocks noChangeAspect="1"/>
          </p:cNvPicPr>
          <p:nvPr/>
        </p:nvPicPr>
        <p:blipFill>
          <a:blip r:embed="rId2"/>
          <a:stretch>
            <a:fillRect/>
          </a:stretch>
        </p:blipFill>
        <p:spPr>
          <a:xfrm>
            <a:off x="8722852" y="4153955"/>
            <a:ext cx="3469148" cy="2598512"/>
          </a:xfrm>
          <a:prstGeom prst="rect">
            <a:avLst/>
          </a:prstGeom>
        </p:spPr>
      </p:pic>
    </p:spTree>
    <p:extLst>
      <p:ext uri="{BB962C8B-B14F-4D97-AF65-F5344CB8AC3E}">
        <p14:creationId xmlns:p14="http://schemas.microsoft.com/office/powerpoint/2010/main" val="1936353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7C07DE0-6C7F-42FB-BF4A-63E77443500B}"/>
              </a:ext>
            </a:extLst>
          </p:cNvPr>
          <p:cNvSpPr>
            <a:spLocks noGrp="1"/>
          </p:cNvSpPr>
          <p:nvPr>
            <p:ph type="title"/>
          </p:nvPr>
        </p:nvSpPr>
        <p:spPr>
          <a:xfrm>
            <a:off x="1406348" y="3429000"/>
            <a:ext cx="10571998" cy="970450"/>
          </a:xfrm>
        </p:spPr>
        <p:txBody>
          <a:bodyPr/>
          <a:lstStyle/>
          <a:p>
            <a:r>
              <a:rPr lang="es-MX" sz="4800" dirty="0"/>
              <a:t>Calidad de la información</a:t>
            </a:r>
          </a:p>
        </p:txBody>
      </p:sp>
    </p:spTree>
    <p:extLst>
      <p:ext uri="{BB962C8B-B14F-4D97-AF65-F5344CB8AC3E}">
        <p14:creationId xmlns:p14="http://schemas.microsoft.com/office/powerpoint/2010/main" val="34248177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61C80B0F-B367-4362-B8E0-F1F588849959}"/>
              </a:ext>
            </a:extLst>
          </p:cNvPr>
          <p:cNvSpPr>
            <a:spLocks noGrp="1"/>
          </p:cNvSpPr>
          <p:nvPr>
            <p:ph idx="1"/>
          </p:nvPr>
        </p:nvSpPr>
        <p:spPr/>
        <p:txBody>
          <a:bodyPr>
            <a:normAutofit/>
          </a:bodyPr>
          <a:lstStyle/>
          <a:p>
            <a:r>
              <a:rPr lang="es-MX" sz="2400" b="1" dirty="0"/>
              <a:t>Utilidad:</a:t>
            </a:r>
            <a:r>
              <a:rPr lang="es-ES" sz="2400" b="1" dirty="0"/>
              <a:t> </a:t>
            </a:r>
            <a:r>
              <a:rPr lang="es-ES" sz="2400" dirty="0"/>
              <a:t>No todos los datos que se recaban para fines de control tienen igual utilidad para las operaciones y decisiones administrativas. En ocasiones, se siguen recabando los datos que alguna vez fueron útiles, aun cuando hayan desaparecido los propósitos originales que se tenía para obtener dicha información</a:t>
            </a:r>
          </a:p>
          <a:p>
            <a:r>
              <a:rPr lang="es-ES" sz="2400" b="1" dirty="0"/>
              <a:t>Exactitud: </a:t>
            </a:r>
            <a:r>
              <a:rPr lang="es-ES" sz="2400" dirty="0"/>
              <a:t>Los datos o números que son inexactos o equívocos no tan sólo no sirven para dar una base buena a las etapas del control, sino también fomentan el cinismo entre aquellos cuyo desempeño se mide. </a:t>
            </a:r>
            <a:endParaRPr lang="es-MX" sz="2400" dirty="0"/>
          </a:p>
        </p:txBody>
      </p:sp>
    </p:spTree>
    <p:extLst>
      <p:ext uri="{BB962C8B-B14F-4D97-AF65-F5344CB8AC3E}">
        <p14:creationId xmlns:p14="http://schemas.microsoft.com/office/powerpoint/2010/main" val="2418473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81259F0B-6EB9-4BFA-AE0B-DAB2A20CBA28}"/>
              </a:ext>
            </a:extLst>
          </p:cNvPr>
          <p:cNvSpPr>
            <a:spLocks noGrp="1"/>
          </p:cNvSpPr>
          <p:nvPr>
            <p:ph idx="1"/>
          </p:nvPr>
        </p:nvSpPr>
        <p:spPr/>
        <p:txBody>
          <a:bodyPr>
            <a:normAutofit/>
          </a:bodyPr>
          <a:lstStyle/>
          <a:p>
            <a:r>
              <a:rPr lang="es-ES" sz="2400" b="1" dirty="0"/>
              <a:t>Oportunidad: </a:t>
            </a:r>
            <a:r>
              <a:rPr lang="es-ES" sz="2400" dirty="0"/>
              <a:t>Para tener un control eficaz, la información debe llegar a tiempo a quienes pueden emprender acciones y h</a:t>
            </a:r>
          </a:p>
          <a:p>
            <a:r>
              <a:rPr lang="es-ES" sz="2400" b="1" dirty="0"/>
              <a:t>Objetividad: </a:t>
            </a:r>
            <a:r>
              <a:rPr lang="es-ES" sz="2400" dirty="0"/>
              <a:t>en especial en cuanto a su relación con el control, es una espada de dos filos. Casi cualquiera estaría de acuerdo en que los hechos objetivos son mejores que los subjetivos y que las opiniones, que quizá muestren sesgos </a:t>
            </a:r>
            <a:r>
              <a:rPr lang="es-ES" sz="2400" dirty="0" err="1"/>
              <a:t>acer</a:t>
            </a:r>
            <a:r>
              <a:rPr lang="es-ES" sz="2400" dirty="0"/>
              <a:t> los cambios que se requieran.</a:t>
            </a:r>
            <a:endParaRPr lang="es-MX" sz="2400" dirty="0"/>
          </a:p>
        </p:txBody>
      </p:sp>
    </p:spTree>
    <p:extLst>
      <p:ext uri="{BB962C8B-B14F-4D97-AF65-F5344CB8AC3E}">
        <p14:creationId xmlns:p14="http://schemas.microsoft.com/office/powerpoint/2010/main" val="807186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D6A74C1-DD7E-41DC-A0D9-53FD87081202}"/>
              </a:ext>
            </a:extLst>
          </p:cNvPr>
          <p:cNvSpPr>
            <a:spLocks noGrp="1"/>
          </p:cNvSpPr>
          <p:nvPr>
            <p:ph type="title"/>
          </p:nvPr>
        </p:nvSpPr>
        <p:spPr/>
        <p:txBody>
          <a:bodyPr/>
          <a:lstStyle/>
          <a:p>
            <a:r>
              <a:rPr lang="es-MX" dirty="0"/>
              <a:t>Flexibilidad</a:t>
            </a:r>
          </a:p>
        </p:txBody>
      </p:sp>
      <p:sp>
        <p:nvSpPr>
          <p:cNvPr id="3" name="Marcador de contenido 2">
            <a:extLst>
              <a:ext uri="{FF2B5EF4-FFF2-40B4-BE49-F238E27FC236}">
                <a16:creationId xmlns="" xmlns:a16="http://schemas.microsoft.com/office/drawing/2014/main" id="{EAE6D20E-397E-49CD-A9B0-EF8A1C3B08BB}"/>
              </a:ext>
            </a:extLst>
          </p:cNvPr>
          <p:cNvSpPr>
            <a:spLocks noGrp="1"/>
          </p:cNvSpPr>
          <p:nvPr>
            <p:ph idx="1"/>
          </p:nvPr>
        </p:nvSpPr>
        <p:spPr>
          <a:xfrm>
            <a:off x="195860" y="1610744"/>
            <a:ext cx="10554574" cy="3636511"/>
          </a:xfrm>
        </p:spPr>
        <p:txBody>
          <a:bodyPr>
            <a:normAutofit/>
          </a:bodyPr>
          <a:lstStyle/>
          <a:p>
            <a:r>
              <a:rPr lang="es-ES" sz="2800" dirty="0"/>
              <a:t>Para que el control sea eficaz, sus procedimientos deben responder a las condiciones cambiantes</a:t>
            </a:r>
            <a:endParaRPr lang="es-MX" sz="2800" dirty="0"/>
          </a:p>
        </p:txBody>
      </p:sp>
      <p:pic>
        <p:nvPicPr>
          <p:cNvPr id="4" name="Imagen 3"/>
          <p:cNvPicPr>
            <a:picLocks noChangeAspect="1"/>
          </p:cNvPicPr>
          <p:nvPr/>
        </p:nvPicPr>
        <p:blipFill>
          <a:blip r:embed="rId2"/>
          <a:stretch>
            <a:fillRect/>
          </a:stretch>
        </p:blipFill>
        <p:spPr>
          <a:xfrm>
            <a:off x="7960659" y="3572434"/>
            <a:ext cx="3014383" cy="3014383"/>
          </a:xfrm>
          <a:prstGeom prst="rect">
            <a:avLst/>
          </a:prstGeom>
        </p:spPr>
      </p:pic>
    </p:spTree>
    <p:extLst>
      <p:ext uri="{BB962C8B-B14F-4D97-AF65-F5344CB8AC3E}">
        <p14:creationId xmlns:p14="http://schemas.microsoft.com/office/powerpoint/2010/main" val="1716414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214F6B-D5FB-4DB0-B60D-2BC373894331}"/>
              </a:ext>
            </a:extLst>
          </p:cNvPr>
          <p:cNvSpPr>
            <a:spLocks noGrp="1"/>
          </p:cNvSpPr>
          <p:nvPr>
            <p:ph type="title"/>
          </p:nvPr>
        </p:nvSpPr>
        <p:spPr/>
        <p:txBody>
          <a:bodyPr/>
          <a:lstStyle/>
          <a:p>
            <a:r>
              <a:rPr lang="es-MX" dirty="0"/>
              <a:t>Razón costo-beneficio favorable</a:t>
            </a:r>
          </a:p>
        </p:txBody>
      </p:sp>
      <p:sp>
        <p:nvSpPr>
          <p:cNvPr id="3" name="Marcador de contenido 2">
            <a:extLst>
              <a:ext uri="{FF2B5EF4-FFF2-40B4-BE49-F238E27FC236}">
                <a16:creationId xmlns="" xmlns:a16="http://schemas.microsoft.com/office/drawing/2014/main" id="{53401A0A-3994-4FA0-9995-8A41F6E16A0D}"/>
              </a:ext>
            </a:extLst>
          </p:cNvPr>
          <p:cNvSpPr>
            <a:spLocks noGrp="1"/>
          </p:cNvSpPr>
          <p:nvPr>
            <p:ph idx="1"/>
          </p:nvPr>
        </p:nvSpPr>
        <p:spPr>
          <a:xfrm>
            <a:off x="334618" y="1417638"/>
            <a:ext cx="10554574" cy="3636511"/>
          </a:xfrm>
        </p:spPr>
        <p:txBody>
          <a:bodyPr>
            <a:normAutofit/>
          </a:bodyPr>
          <a:lstStyle/>
          <a:p>
            <a:r>
              <a:rPr lang="es-MX" sz="2400" dirty="0"/>
              <a:t>Se refiera tanto a una diciplina formal a utilizarse para evaluar, o ayudar a evaluar, en el caso de un proyecto o propuesta.</a:t>
            </a:r>
          </a:p>
          <a:p>
            <a:r>
              <a:rPr lang="es-MX" sz="2400" dirty="0"/>
              <a:t> Se usa para determinar las opciones que proveen la mejor forma de conseguir beneficios manteniendo los ahorros.</a:t>
            </a:r>
          </a:p>
        </p:txBody>
      </p:sp>
      <p:pic>
        <p:nvPicPr>
          <p:cNvPr id="4" name="Imagen 3"/>
          <p:cNvPicPr>
            <a:picLocks noChangeAspect="1"/>
          </p:cNvPicPr>
          <p:nvPr/>
        </p:nvPicPr>
        <p:blipFill>
          <a:blip r:embed="rId2"/>
          <a:stretch>
            <a:fillRect/>
          </a:stretch>
        </p:blipFill>
        <p:spPr>
          <a:xfrm>
            <a:off x="7858434" y="4118483"/>
            <a:ext cx="3277161" cy="2489626"/>
          </a:xfrm>
          <a:prstGeom prst="rect">
            <a:avLst/>
          </a:prstGeom>
        </p:spPr>
      </p:pic>
    </p:spTree>
    <p:extLst>
      <p:ext uri="{BB962C8B-B14F-4D97-AF65-F5344CB8AC3E}">
        <p14:creationId xmlns:p14="http://schemas.microsoft.com/office/powerpoint/2010/main" val="1646210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C95E424-43F3-4CB2-99DD-03739BD73598}"/>
              </a:ext>
            </a:extLst>
          </p:cNvPr>
          <p:cNvSpPr>
            <a:spLocks noGrp="1"/>
          </p:cNvSpPr>
          <p:nvPr>
            <p:ph type="title"/>
          </p:nvPr>
        </p:nvSpPr>
        <p:spPr/>
        <p:txBody>
          <a:bodyPr/>
          <a:lstStyle/>
          <a:p>
            <a:r>
              <a:rPr lang="es-MX" dirty="0"/>
              <a:t>Fuentes</a:t>
            </a:r>
          </a:p>
        </p:txBody>
      </p:sp>
      <p:sp>
        <p:nvSpPr>
          <p:cNvPr id="3" name="Marcador de contenido 2">
            <a:extLst>
              <a:ext uri="{FF2B5EF4-FFF2-40B4-BE49-F238E27FC236}">
                <a16:creationId xmlns="" xmlns:a16="http://schemas.microsoft.com/office/drawing/2014/main" id="{FDA31F20-88E1-4B41-A1BB-FAE25CA74A98}"/>
              </a:ext>
            </a:extLst>
          </p:cNvPr>
          <p:cNvSpPr>
            <a:spLocks noGrp="1"/>
          </p:cNvSpPr>
          <p:nvPr>
            <p:ph idx="1"/>
          </p:nvPr>
        </p:nvSpPr>
        <p:spPr>
          <a:xfrm>
            <a:off x="222364" y="2080247"/>
            <a:ext cx="10554574" cy="3636511"/>
          </a:xfrm>
        </p:spPr>
        <p:txBody>
          <a:bodyPr>
            <a:normAutofit/>
          </a:bodyPr>
          <a:lstStyle/>
          <a:p>
            <a:r>
              <a:rPr lang="es-ES" sz="2800" dirty="0"/>
              <a:t>La fuente del control con frecuencia afecta la disposición de los miembros de la organización para trabajar de modo cooperativo con el sistema.</a:t>
            </a:r>
          </a:p>
          <a:p>
            <a:r>
              <a:rPr lang="es-ES" sz="2800" dirty="0"/>
              <a:t>Para ser un gerente efectivo debes tener alguna fuente de poder para influir en los empleados a realizar actividades o poner un esfuerzo que no lo harían sin la fuente de poder de su gerente. </a:t>
            </a:r>
            <a:endParaRPr lang="es-MX" sz="2800" dirty="0"/>
          </a:p>
        </p:txBody>
      </p:sp>
    </p:spTree>
    <p:extLst>
      <p:ext uri="{BB962C8B-B14F-4D97-AF65-F5344CB8AC3E}">
        <p14:creationId xmlns:p14="http://schemas.microsoft.com/office/powerpoint/2010/main" val="654062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 función del control en la administración</a:t>
            </a:r>
          </a:p>
        </p:txBody>
      </p:sp>
      <p:pic>
        <p:nvPicPr>
          <p:cNvPr id="4" name="Imagen 3"/>
          <p:cNvPicPr>
            <a:picLocks noChangeAspect="1"/>
          </p:cNvPicPr>
          <p:nvPr/>
        </p:nvPicPr>
        <p:blipFill rotWithShape="1">
          <a:blip r:embed="rId2"/>
          <a:srcRect l="32705" t="51107" r="34706" b="14613"/>
          <a:stretch/>
        </p:blipFill>
        <p:spPr>
          <a:xfrm>
            <a:off x="2311020" y="2218766"/>
            <a:ext cx="7569958" cy="4476860"/>
          </a:xfrm>
          <a:prstGeom prst="rect">
            <a:avLst/>
          </a:prstGeom>
        </p:spPr>
      </p:pic>
    </p:spTree>
    <p:extLst>
      <p:ext uri="{BB962C8B-B14F-4D97-AF65-F5344CB8AC3E}">
        <p14:creationId xmlns:p14="http://schemas.microsoft.com/office/powerpoint/2010/main" val="18601600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FF275B57-F1E6-45A7-B36E-4DC00731B9FE}"/>
              </a:ext>
            </a:extLst>
          </p:cNvPr>
          <p:cNvSpPr>
            <a:spLocks noGrp="1"/>
          </p:cNvSpPr>
          <p:nvPr>
            <p:ph idx="1"/>
          </p:nvPr>
        </p:nvSpPr>
        <p:spPr/>
        <p:txBody>
          <a:bodyPr/>
          <a:lstStyle/>
          <a:p>
            <a:pPr marL="0" indent="0" algn="ctr">
              <a:buNone/>
            </a:pPr>
            <a:r>
              <a:rPr lang="es-MX" sz="11500" dirty="0" smtClean="0"/>
              <a:t>GRACIAS</a:t>
            </a:r>
            <a:r>
              <a:rPr lang="es-MX" dirty="0" smtClean="0"/>
              <a:t> </a:t>
            </a:r>
            <a:endParaRPr lang="es-MX" dirty="0"/>
          </a:p>
        </p:txBody>
      </p:sp>
    </p:spTree>
    <p:extLst>
      <p:ext uri="{BB962C8B-B14F-4D97-AF65-F5344CB8AC3E}">
        <p14:creationId xmlns:p14="http://schemas.microsoft.com/office/powerpoint/2010/main" val="2846996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Avance de Trabajo </a:t>
            </a:r>
            <a:endParaRPr lang="es-MX" dirty="0"/>
          </a:p>
        </p:txBody>
      </p:sp>
      <p:sp>
        <p:nvSpPr>
          <p:cNvPr id="3" name="Marcador de contenido 2"/>
          <p:cNvSpPr>
            <a:spLocks noGrp="1"/>
          </p:cNvSpPr>
          <p:nvPr>
            <p:ph idx="1"/>
          </p:nvPr>
        </p:nvSpPr>
        <p:spPr/>
        <p:txBody>
          <a:bodyPr>
            <a:normAutofit fontScale="92500"/>
          </a:bodyPr>
          <a:lstStyle/>
          <a:p>
            <a:r>
              <a:rPr lang="es-MX" b="1" dirty="0"/>
              <a:t>5.1 Describa la forma en la que se establecen los estándares como se mide el desempeño</a:t>
            </a:r>
            <a:endParaRPr lang="es-MX" dirty="0"/>
          </a:p>
          <a:p>
            <a:r>
              <a:rPr lang="es-MX" dirty="0"/>
              <a:t>E</a:t>
            </a:r>
            <a:r>
              <a:rPr lang="es-MX" dirty="0" smtClean="0"/>
              <a:t>n </a:t>
            </a:r>
            <a:r>
              <a:rPr lang="es-MX" dirty="0"/>
              <a:t>el área de producción los estándares son piezas que se sacan al día o por hora, pero casi siempre se tiene una meta de producción mediante las entregas y se tiene que sacar lo pedido, y en este área la forma de medir el desempeño pues es sacando la carga que se necesita o se pide para el día.</a:t>
            </a:r>
          </a:p>
          <a:p>
            <a:r>
              <a:rPr lang="es-MX" dirty="0"/>
              <a:t>En cuanto a las demostradoras tienen su meta de ventas y es ahí donde se mide el desempeño que tanto alcanza la meta o bien que tanto se </a:t>
            </a:r>
            <a:r>
              <a:rPr lang="es-MX" dirty="0" smtClean="0"/>
              <a:t>acerque.</a:t>
            </a:r>
          </a:p>
          <a:p>
            <a:r>
              <a:rPr lang="es-MX" b="1" dirty="0"/>
              <a:t>5.2 Como se lleva el control estratégico</a:t>
            </a:r>
            <a:endParaRPr lang="es-MX" dirty="0"/>
          </a:p>
          <a:p>
            <a:r>
              <a:rPr lang="es-MX" dirty="0"/>
              <a:t>La empresa está muy pendiente en este punto ya que para ellos el manejarse con el entorno es sobre todo las ventas lo que se vende en general y lo que se vende por zona como en Juárez, Chihuahua, Cuauhtémoc, Parral, Delicias, ellos tienen muy medida a la competencia, </a:t>
            </a:r>
          </a:p>
        </p:txBody>
      </p:sp>
    </p:spTree>
    <p:extLst>
      <p:ext uri="{BB962C8B-B14F-4D97-AF65-F5344CB8AC3E}">
        <p14:creationId xmlns:p14="http://schemas.microsoft.com/office/powerpoint/2010/main" val="511722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2047" y="1752237"/>
            <a:ext cx="11373286" cy="5105763"/>
          </a:xfrm>
        </p:spPr>
        <p:txBody>
          <a:bodyPr>
            <a:normAutofit/>
          </a:bodyPr>
          <a:lstStyle/>
          <a:p>
            <a:r>
              <a:rPr lang="es-MX" b="1" dirty="0"/>
              <a:t>5.3 Controles tácticos</a:t>
            </a:r>
            <a:endParaRPr lang="es-MX" dirty="0"/>
          </a:p>
          <a:p>
            <a:r>
              <a:rPr lang="es-MX" dirty="0"/>
              <a:t>Controles Financieros: ellos cuentan con lo fiscal y se llevan los gastos y ventas, se lleva toda la venta se factura así como también la compra, se controla el inventario para realizar compras ellos nunca se sobre inventarían ya que a ellos les genera costos.</a:t>
            </a:r>
          </a:p>
          <a:p>
            <a:r>
              <a:rPr lang="es-MX" dirty="0"/>
              <a:t>Punto de equilibrio:</a:t>
            </a:r>
          </a:p>
          <a:p>
            <a:r>
              <a:rPr lang="es-MX" dirty="0"/>
              <a:t>Control Presupuestal: Dependiendo de la demanda que tengas es decir los pedidos ellos, hacen presupuesto para compras y se proyecta un poco a futuro lo que se puede invertir como extra, para invertir en maquinaria con las ventas que ellos reciben.</a:t>
            </a:r>
          </a:p>
          <a:p>
            <a:r>
              <a:rPr lang="es-MX" dirty="0"/>
              <a:t>La mayoría de sus clientes les compran a crédito (</a:t>
            </a:r>
            <a:r>
              <a:rPr lang="es-MX" dirty="0" err="1"/>
              <a:t>alsuper</a:t>
            </a:r>
            <a:r>
              <a:rPr lang="es-MX" dirty="0"/>
              <a:t>, Smart, </a:t>
            </a:r>
            <a:r>
              <a:rPr lang="es-MX" dirty="0" err="1"/>
              <a:t>soreana</a:t>
            </a:r>
            <a:r>
              <a:rPr lang="es-MX" dirty="0"/>
              <a:t>) ya que ellos les pagan así siempre a los 60 o 90 días  y ellos siempre manejan a crédito  es por ello que la empresa realiza una proyección para ver cuánto les va a llegar al mes, para ver que se haga todo lo de los insumos vitales más aparte la inversión extra para ir haciendo la mejora continua de la empresa</a:t>
            </a:r>
            <a:r>
              <a:rPr lang="es-MX" dirty="0" smtClean="0"/>
              <a:t>.</a:t>
            </a:r>
            <a:endParaRPr lang="es-MX" dirty="0"/>
          </a:p>
        </p:txBody>
      </p:sp>
    </p:spTree>
    <p:extLst>
      <p:ext uri="{BB962C8B-B14F-4D97-AF65-F5344CB8AC3E}">
        <p14:creationId xmlns:p14="http://schemas.microsoft.com/office/powerpoint/2010/main" val="3015853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Control de estructura de supervisión:</a:t>
            </a:r>
          </a:p>
          <a:p>
            <a:r>
              <a:rPr lang="es-MX" dirty="0"/>
              <a:t>Control de Recursos Humanos: Ellos tienen muy poca rotación de personal, las nóminas todo lo manejan como costos fijos menos los bonos.</a:t>
            </a:r>
          </a:p>
          <a:p>
            <a:r>
              <a:rPr lang="es-MX" dirty="0"/>
              <a:t>Control Burocrático: Casi no hay burocracia porque todo es muy lineal </a:t>
            </a:r>
          </a:p>
          <a:p>
            <a:r>
              <a:rPr lang="es-MX" dirty="0"/>
              <a:t>Control de compromiso: </a:t>
            </a:r>
          </a:p>
          <a:p>
            <a:endParaRPr lang="es-MX" dirty="0"/>
          </a:p>
        </p:txBody>
      </p:sp>
    </p:spTree>
    <p:extLst>
      <p:ext uri="{BB962C8B-B14F-4D97-AF65-F5344CB8AC3E}">
        <p14:creationId xmlns:p14="http://schemas.microsoft.com/office/powerpoint/2010/main" val="40710268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r>
              <a:rPr lang="es-MX" b="1" dirty="0"/>
              <a:t>5.4 Explicación e indicación de los tipos de control operacional empleados</a:t>
            </a:r>
            <a:endParaRPr lang="es-MX" dirty="0"/>
          </a:p>
          <a:p>
            <a:r>
              <a:rPr lang="es-MX" dirty="0"/>
              <a:t>Pre control: La empresa maneja un estricto control de calidad en sus productos, la cantidad se maneja debido a los pedidos que ellos tengan al día o bien para surtir a las tiendas o supermercados.</a:t>
            </a:r>
          </a:p>
          <a:p>
            <a:r>
              <a:rPr lang="es-MX" dirty="0"/>
              <a:t>Control Concurrente: Los empleados tienen la confianza de acercarse a sus a sus jefes para brindarles retroalimentación inmediata de alguna duda que ellos tengan relacionada a su área de trabajo y esto pues motiva mucho a los trabajadores de la empresa ya que ellos se sienten en confianza y brindan un mejor desempeño en su trabajo. </a:t>
            </a:r>
          </a:p>
          <a:p>
            <a:r>
              <a:rPr lang="es-MX" dirty="0"/>
              <a:t>Pos control: El jefe de área de producción siempre está al pendiente de la calidad de los productos que sacan al día así como los jefes de la organización ellos mismos también tiene ese control de calidad después de producir el artículo.</a:t>
            </a:r>
          </a:p>
        </p:txBody>
      </p:sp>
    </p:spTree>
    <p:extLst>
      <p:ext uri="{BB962C8B-B14F-4D97-AF65-F5344CB8AC3E}">
        <p14:creationId xmlns:p14="http://schemas.microsoft.com/office/powerpoint/2010/main" val="1766790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0" dirty="0"/>
              <a:t>Flujo de retroalimentación</a:t>
            </a:r>
            <a:br>
              <a:rPr lang="es-MX" b="0" dirty="0"/>
            </a:br>
            <a:r>
              <a:rPr lang="es-MX" b="0" dirty="0"/>
              <a:t>del control</a:t>
            </a:r>
            <a:endParaRPr lang="es-MX" dirty="0"/>
          </a:p>
        </p:txBody>
      </p:sp>
      <p:sp>
        <p:nvSpPr>
          <p:cNvPr id="6" name="Marcador de contenido 5"/>
          <p:cNvSpPr>
            <a:spLocks noGrp="1"/>
          </p:cNvSpPr>
          <p:nvPr>
            <p:ph idx="1"/>
          </p:nvPr>
        </p:nvSpPr>
        <p:spPr>
          <a:xfrm>
            <a:off x="536323" y="2558760"/>
            <a:ext cx="3726394" cy="3636511"/>
          </a:xfrm>
        </p:spPr>
        <p:txBody>
          <a:bodyPr>
            <a:noAutofit/>
          </a:bodyPr>
          <a:lstStyle/>
          <a:p>
            <a:r>
              <a:rPr lang="es-MX" sz="2400" dirty="0"/>
              <a:t>El control es parte de un flujo de retroalimentación de la planeación y organización, que ayuda a los administradores a adaptarse a circunstancias y a condiciones cambiantes.</a:t>
            </a:r>
          </a:p>
        </p:txBody>
      </p:sp>
      <p:pic>
        <p:nvPicPr>
          <p:cNvPr id="4" name="Imagen 3"/>
          <p:cNvPicPr>
            <a:picLocks noChangeAspect="1"/>
          </p:cNvPicPr>
          <p:nvPr/>
        </p:nvPicPr>
        <p:blipFill rotWithShape="1">
          <a:blip r:embed="rId2"/>
          <a:srcRect l="30250" t="31822" r="38558" b="33425"/>
          <a:stretch/>
        </p:blipFill>
        <p:spPr>
          <a:xfrm>
            <a:off x="5217458" y="2272552"/>
            <a:ext cx="6719073" cy="4208929"/>
          </a:xfrm>
          <a:prstGeom prst="rect">
            <a:avLst/>
          </a:prstGeom>
        </p:spPr>
      </p:pic>
    </p:spTree>
    <p:extLst>
      <p:ext uri="{BB962C8B-B14F-4D97-AF65-F5344CB8AC3E}">
        <p14:creationId xmlns:p14="http://schemas.microsoft.com/office/powerpoint/2010/main" val="2308968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0830" y="1791981"/>
            <a:ext cx="10554574" cy="3636511"/>
          </a:xfrm>
        </p:spPr>
        <p:txBody>
          <a:bodyPr/>
          <a:lstStyle/>
          <a:p>
            <a:r>
              <a:rPr lang="es-MX" sz="2800" dirty="0"/>
              <a:t>Cuando las actividades previas funcionan bien, el control también suele funcionar bien. Cuando no es así, el control se convierte en un fuerte dolor de cabeza para el administrador.</a:t>
            </a:r>
          </a:p>
          <a:p>
            <a:endParaRPr lang="es-MX" dirty="0"/>
          </a:p>
        </p:txBody>
      </p:sp>
      <p:pic>
        <p:nvPicPr>
          <p:cNvPr id="2050" name="Picture 2" descr="Resultado de imagen para dolor de cabeza en la administracion anim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058" y="3913094"/>
            <a:ext cx="2998507" cy="277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435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El Proceso de Control Básico </a:t>
            </a:r>
          </a:p>
        </p:txBody>
      </p:sp>
      <p:sp>
        <p:nvSpPr>
          <p:cNvPr id="5" name="Marcador de contenido 4"/>
          <p:cNvSpPr>
            <a:spLocks noGrp="1"/>
          </p:cNvSpPr>
          <p:nvPr>
            <p:ph idx="1"/>
          </p:nvPr>
        </p:nvSpPr>
        <p:spPr>
          <a:xfrm>
            <a:off x="349780" y="3002216"/>
            <a:ext cx="3322983" cy="3855784"/>
          </a:xfrm>
        </p:spPr>
        <p:txBody>
          <a:bodyPr>
            <a:normAutofit/>
          </a:bodyPr>
          <a:lstStyle/>
          <a:p>
            <a:r>
              <a:rPr lang="es-MX" sz="2400" dirty="0"/>
              <a:t>Objetivos de desempeño</a:t>
            </a:r>
          </a:p>
          <a:p>
            <a:r>
              <a:rPr lang="es-MX" sz="2400" dirty="0"/>
              <a:t>Objetivos definidos de la organización </a:t>
            </a:r>
          </a:p>
        </p:txBody>
      </p:sp>
      <p:pic>
        <p:nvPicPr>
          <p:cNvPr id="4" name="Imagen 3"/>
          <p:cNvPicPr>
            <a:picLocks noChangeAspect="1"/>
          </p:cNvPicPr>
          <p:nvPr/>
        </p:nvPicPr>
        <p:blipFill rotWithShape="1">
          <a:blip r:embed="rId2"/>
          <a:srcRect l="9773" t="28125" r="73901" b="30947"/>
          <a:stretch/>
        </p:blipFill>
        <p:spPr>
          <a:xfrm>
            <a:off x="6427694" y="2240129"/>
            <a:ext cx="3974122" cy="4315708"/>
          </a:xfrm>
          <a:prstGeom prst="rect">
            <a:avLst/>
          </a:prstGeom>
        </p:spPr>
      </p:pic>
      <p:sp>
        <p:nvSpPr>
          <p:cNvPr id="9" name="Título 1"/>
          <p:cNvSpPr txBox="1">
            <a:spLocks/>
          </p:cNvSpPr>
          <p:nvPr/>
        </p:nvSpPr>
        <p:spPr>
          <a:xfrm>
            <a:off x="98896" y="2240129"/>
            <a:ext cx="3824752" cy="1269554"/>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Establecer los estándares</a:t>
            </a:r>
          </a:p>
        </p:txBody>
      </p:sp>
    </p:spTree>
    <p:extLst>
      <p:ext uri="{BB962C8B-B14F-4D97-AF65-F5344CB8AC3E}">
        <p14:creationId xmlns:p14="http://schemas.microsoft.com/office/powerpoint/2010/main" val="3693730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0510" t="35574" r="33386" b="27468"/>
          <a:stretch/>
        </p:blipFill>
        <p:spPr>
          <a:xfrm>
            <a:off x="526186" y="2393575"/>
            <a:ext cx="10855812" cy="4020671"/>
          </a:xfrm>
          <a:prstGeom prst="rect">
            <a:avLst/>
          </a:prstGeom>
        </p:spPr>
      </p:pic>
    </p:spTree>
    <p:extLst>
      <p:ext uri="{BB962C8B-B14F-4D97-AF65-F5344CB8AC3E}">
        <p14:creationId xmlns:p14="http://schemas.microsoft.com/office/powerpoint/2010/main" val="3341715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1270" t="46160" r="66323" b="22374"/>
          <a:stretch/>
        </p:blipFill>
        <p:spPr>
          <a:xfrm>
            <a:off x="3469341" y="2420470"/>
            <a:ext cx="5029200" cy="3970423"/>
          </a:xfrm>
          <a:prstGeom prst="rect">
            <a:avLst/>
          </a:prstGeom>
        </p:spPr>
      </p:pic>
      <p:sp>
        <p:nvSpPr>
          <p:cNvPr id="5" name="Título 4"/>
          <p:cNvSpPr>
            <a:spLocks noGrp="1"/>
          </p:cNvSpPr>
          <p:nvPr>
            <p:ph type="title"/>
          </p:nvPr>
        </p:nvSpPr>
        <p:spPr/>
        <p:txBody>
          <a:bodyPr/>
          <a:lstStyle/>
          <a:p>
            <a:r>
              <a:rPr lang="es-MX" b="0" dirty="0"/>
              <a:t>Temas relacionados con el</a:t>
            </a:r>
            <a:br>
              <a:rPr lang="es-MX" b="0" dirty="0"/>
            </a:br>
            <a:r>
              <a:rPr lang="es-MX" b="0" dirty="0"/>
              <a:t>establecimiento de estándares</a:t>
            </a:r>
            <a:endParaRPr lang="es-MX" dirty="0"/>
          </a:p>
        </p:txBody>
      </p:sp>
    </p:spTree>
    <p:extLst>
      <p:ext uri="{BB962C8B-B14F-4D97-AF65-F5344CB8AC3E}">
        <p14:creationId xmlns:p14="http://schemas.microsoft.com/office/powerpoint/2010/main" val="19075807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Citable</Template>
  <TotalTime>1148</TotalTime>
  <Words>1827</Words>
  <Application>Microsoft Office PowerPoint</Application>
  <PresentationFormat>Panorámica</PresentationFormat>
  <Paragraphs>108</Paragraphs>
  <Slides>44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44</vt:i4>
      </vt:variant>
    </vt:vector>
  </HeadingPairs>
  <TitlesOfParts>
    <vt:vector size="47" baseType="lpstr">
      <vt:lpstr>Century Gothic</vt:lpstr>
      <vt:lpstr>Wingdings 2</vt:lpstr>
      <vt:lpstr>Citable</vt:lpstr>
      <vt:lpstr>CONTROL</vt:lpstr>
      <vt:lpstr>Control </vt:lpstr>
      <vt:lpstr>LA FUNCIÓN DEL CONTROL EN LA ADMINISTRACIÓN</vt:lpstr>
      <vt:lpstr>La función del control en la administración</vt:lpstr>
      <vt:lpstr>Flujo de retroalimentación del control</vt:lpstr>
      <vt:lpstr>Presentación de PowerPoint</vt:lpstr>
      <vt:lpstr>El Proceso de Control Básico </vt:lpstr>
      <vt:lpstr>Presentación de PowerPoint</vt:lpstr>
      <vt:lpstr>Temas relacionados con el establecimiento de estándares</vt:lpstr>
      <vt:lpstr>Medición del desempeño </vt:lpstr>
      <vt:lpstr>Comparación del desempeño contra los estándares</vt:lpstr>
      <vt:lpstr>Evaluación de resultados para emprender acciones</vt:lpstr>
      <vt:lpstr>Resultados de la Evaluación del Desempeño </vt:lpstr>
      <vt:lpstr>ALCANCE DEL CONTROL EN LA ORGANIZACIÓN </vt:lpstr>
      <vt:lpstr>Control Estratégico </vt:lpstr>
      <vt:lpstr>Presentación de PowerPoint</vt:lpstr>
      <vt:lpstr>Control Táctico </vt:lpstr>
      <vt:lpstr>Características de los controles tácticos y estratégicos</vt:lpstr>
      <vt:lpstr>Controles Financieros </vt:lpstr>
      <vt:lpstr> Ejemplos de razones financieras de una compañía</vt:lpstr>
      <vt:lpstr>Punto de Equilibrio </vt:lpstr>
      <vt:lpstr>Control Presupuestal </vt:lpstr>
      <vt:lpstr>Conceptos del Control Presupuestal </vt:lpstr>
      <vt:lpstr>Controles por Estructura de supervisión </vt:lpstr>
      <vt:lpstr>Controles de Recursos Humanos</vt:lpstr>
      <vt:lpstr>Presentación de PowerPoint</vt:lpstr>
      <vt:lpstr>Enfoques contrastantes para el uso de controles tácticos</vt:lpstr>
      <vt:lpstr>Presentación de PowerPoint</vt:lpstr>
      <vt:lpstr>Control Operacional </vt:lpstr>
      <vt:lpstr>FACTORES DE LA EFICACIA DEL CONTROL </vt:lpstr>
      <vt:lpstr>Enfoque del Control </vt:lpstr>
      <vt:lpstr>Tablero de control balanceado</vt:lpstr>
      <vt:lpstr>Cantidad de control</vt:lpstr>
      <vt:lpstr>Calidad de la información</vt:lpstr>
      <vt:lpstr>Presentación de PowerPoint</vt:lpstr>
      <vt:lpstr>Presentación de PowerPoint</vt:lpstr>
      <vt:lpstr>Flexibilidad</vt:lpstr>
      <vt:lpstr>Razón costo-beneficio favorable</vt:lpstr>
      <vt:lpstr>Fuentes</vt:lpstr>
      <vt:lpstr>Presentación de PowerPoint</vt:lpstr>
      <vt:lpstr>Avance de Trabajo </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dc:title>
  <dc:creator>HP</dc:creator>
  <cp:lastModifiedBy>HP</cp:lastModifiedBy>
  <cp:revision>39</cp:revision>
  <dcterms:created xsi:type="dcterms:W3CDTF">2019-11-09T18:11:04Z</dcterms:created>
  <dcterms:modified xsi:type="dcterms:W3CDTF">2019-11-16T00:03:12Z</dcterms:modified>
</cp:coreProperties>
</file>