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5" r:id="rId8"/>
    <p:sldId id="266" r:id="rId9"/>
    <p:sldId id="261" r:id="rId10"/>
    <p:sldId id="262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2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4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0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8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4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9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1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1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6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7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Mercadotecnia por Internet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Caso Práctico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-137375" y="320116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-115911" y="6372895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3609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Página Web y Blog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-115911" y="6372895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-137375" y="253284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03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r>
              <a:rPr lang="es-MX" dirty="0" smtClean="0"/>
              <a:t>Páginas web</a:t>
            </a:r>
          </a:p>
          <a:p>
            <a:pPr marL="0" indent="0">
              <a:buNone/>
            </a:pPr>
            <a:r>
              <a:rPr lang="es-MX" dirty="0" smtClean="0"/>
              <a:t>Es un documento que suele contar con contenido y enlaces que facilitan la navegación con otros contenidos en la web. Una página web por lo general forma parte de un sitio web.</a:t>
            </a:r>
          </a:p>
          <a:p>
            <a:pPr marL="0" indent="0">
              <a:buNone/>
            </a:pPr>
            <a:r>
              <a:rPr lang="es-MX" dirty="0" smtClean="0"/>
              <a:t>El servicio de Internet Live </a:t>
            </a:r>
            <a:r>
              <a:rPr lang="es-MX" dirty="0" err="1" smtClean="0"/>
              <a:t>Stats</a:t>
            </a:r>
            <a:r>
              <a:rPr lang="es-MX" dirty="0" smtClean="0"/>
              <a:t> muestra que cada día se conectan cerca de 3,105,800,400 usuarios en promedio a nivel mundial, de los cuales 53,813,100 usuarios están en México. Se estima que este número en México crece un 7% cada año.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 smtClean="0"/>
              <a:t>(1,719,826,521)</a:t>
            </a:r>
            <a:endParaRPr lang="es-MX" b="1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0371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r>
              <a:rPr lang="es-MX" dirty="0" smtClean="0"/>
              <a:t>Veamos algunas razones sobre por qué debes tener una página web:</a:t>
            </a:r>
          </a:p>
          <a:p>
            <a:pPr marL="0" indent="0">
              <a:buNone/>
            </a:pPr>
            <a:endParaRPr lang="es-MX" dirty="0" smtClean="0"/>
          </a:p>
          <a:p>
            <a:pPr lvl="1"/>
            <a:r>
              <a:rPr lang="es-MX" dirty="0" smtClean="0"/>
              <a:t>Puedes promover tus productos y servicios a nivel mundial.</a:t>
            </a:r>
          </a:p>
          <a:p>
            <a:pPr lvl="1"/>
            <a:r>
              <a:rPr lang="es-MX" dirty="0" smtClean="0"/>
              <a:t>Tienes disponibilidad las 24 horas los 365 días del año. </a:t>
            </a:r>
          </a:p>
          <a:p>
            <a:pPr lvl="1"/>
            <a:r>
              <a:rPr lang="es-MX" dirty="0" smtClean="0"/>
              <a:t>Funciona como una oficina virtual</a:t>
            </a:r>
          </a:p>
          <a:p>
            <a:pPr lvl="1"/>
            <a:r>
              <a:rPr lang="es-MX" dirty="0" smtClean="0"/>
              <a:t>Genera ahorros en costos operativos. </a:t>
            </a:r>
          </a:p>
          <a:p>
            <a:pPr lvl="1"/>
            <a:r>
              <a:rPr lang="es-MX" dirty="0" smtClean="0"/>
              <a:t>Puedes comunicarte con tus clientes.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929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¿Cómo se crea una página web?</a:t>
            </a:r>
          </a:p>
          <a:p>
            <a:endParaRPr lang="es-MX" dirty="0"/>
          </a:p>
          <a:p>
            <a:r>
              <a:rPr lang="es-MX" dirty="0" smtClean="0"/>
              <a:t>Registrar un dominio: (Internacionales o genéricas) (Territoriales)</a:t>
            </a:r>
          </a:p>
          <a:p>
            <a:r>
              <a:rPr lang="es-MX" dirty="0" smtClean="0"/>
              <a:t>Contratar el servicio de Host. </a:t>
            </a:r>
          </a:p>
          <a:p>
            <a:r>
              <a:rPr lang="es-MX" dirty="0" smtClean="0"/>
              <a:t>Herramientas para crear páginas web </a:t>
            </a:r>
          </a:p>
          <a:p>
            <a:r>
              <a:rPr lang="es-MX" dirty="0" smtClean="0"/>
              <a:t>Formatos para una página web (PC, móvil o tableta)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3167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Qué pedir al desarrollar una página web </a:t>
            </a:r>
          </a:p>
          <a:p>
            <a:endParaRPr lang="es-MX" dirty="0"/>
          </a:p>
          <a:p>
            <a:r>
              <a:rPr lang="es-MX" dirty="0" smtClean="0"/>
              <a:t>Navegación amigable. </a:t>
            </a:r>
          </a:p>
          <a:p>
            <a:r>
              <a:rPr lang="es-MX" dirty="0" smtClean="0"/>
              <a:t>Contenido dinámico</a:t>
            </a:r>
          </a:p>
          <a:p>
            <a:r>
              <a:rPr lang="es-MX" dirty="0" smtClean="0"/>
              <a:t>Posicionamiento en buscadores (SEO)</a:t>
            </a:r>
          </a:p>
          <a:p>
            <a:r>
              <a:rPr lang="es-MX" dirty="0" smtClean="0"/>
              <a:t>Formularios de contacto. </a:t>
            </a:r>
          </a:p>
          <a:p>
            <a:r>
              <a:rPr lang="es-MX" dirty="0" smtClean="0"/>
              <a:t>Capacidades responsivas. </a:t>
            </a:r>
          </a:p>
          <a:p>
            <a:r>
              <a:rPr lang="es-MX" dirty="0" smtClean="0"/>
              <a:t>Información actualizada y precisa. </a:t>
            </a:r>
          </a:p>
          <a:p>
            <a:r>
              <a:rPr lang="es-MX" dirty="0" smtClean="0"/>
              <a:t>Rapidez de descarga. </a:t>
            </a:r>
          </a:p>
          <a:p>
            <a:r>
              <a:rPr lang="es-MX" dirty="0" smtClean="0"/>
              <a:t>Apariencia Corporativa.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859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Blogs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término blog tiene su raíz en la palabra en inglés “log”, que en español significa “anotar” y hace referencia al registro de información de forma escrita, algo semejante a llevar un diario o una bitácora.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675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Estructura y secciones específicas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Entre los elementos que puedes colocar en tu blog, tanto programado por ti como derivado de una plantilla, se encuentran:</a:t>
            </a:r>
          </a:p>
          <a:p>
            <a:pPr marL="0" indent="0">
              <a:buNone/>
            </a:pPr>
            <a:endParaRPr lang="es-MX" dirty="0" smtClean="0"/>
          </a:p>
          <a:p>
            <a:pPr marL="457200" lvl="1" indent="0">
              <a:buNone/>
            </a:pPr>
            <a:r>
              <a:rPr lang="es-MX" dirty="0" smtClean="0"/>
              <a:t>• Videos, mediante ligas externas o subidos directamente en el sitio </a:t>
            </a:r>
          </a:p>
          <a:p>
            <a:pPr marL="457200" lvl="1" indent="0">
              <a:buNone/>
            </a:pPr>
            <a:r>
              <a:rPr lang="es-MX" dirty="0" smtClean="0"/>
              <a:t>• Fotos </a:t>
            </a:r>
          </a:p>
          <a:p>
            <a:pPr marL="457200" lvl="1" indent="0">
              <a:buNone/>
            </a:pPr>
            <a:r>
              <a:rPr lang="es-MX" dirty="0" smtClean="0"/>
              <a:t>• Ligas dentro del texto o a manera de botones </a:t>
            </a:r>
          </a:p>
          <a:p>
            <a:pPr marL="457200" lvl="1" indent="0">
              <a:buNone/>
            </a:pPr>
            <a:r>
              <a:rPr lang="es-MX" dirty="0" smtClean="0"/>
              <a:t>• Encabezados destacados </a:t>
            </a:r>
          </a:p>
          <a:p>
            <a:pPr marL="457200" lvl="1" indent="0">
              <a:buNone/>
            </a:pPr>
            <a:r>
              <a:rPr lang="es-MX" dirty="0" smtClean="0"/>
              <a:t>• Botones “Me gusta” o “Seguir” para redes sociales </a:t>
            </a:r>
          </a:p>
          <a:p>
            <a:pPr marL="457200" lvl="1" indent="0">
              <a:buNone/>
            </a:pPr>
            <a:r>
              <a:rPr lang="es-MX" dirty="0" smtClean="0"/>
              <a:t>• Firma o pie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El listado anterior es sólo un despliegue de las secciones básicas más recurrentes para estructurar tu blog, la combinación de elementos la eliges tú.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8228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/>
          <a:lstStyle/>
          <a:p>
            <a:r>
              <a:rPr lang="es-MX" dirty="0" smtClean="0"/>
              <a:t>Tipos de blog </a:t>
            </a:r>
          </a:p>
          <a:p>
            <a:pPr marL="0" indent="0">
              <a:buNone/>
            </a:pPr>
            <a:r>
              <a:rPr lang="es-MX" dirty="0" smtClean="0"/>
              <a:t>Existen diversos tipos de blogs y clasificaciones de acuerdo al contenido o al formato que estos tienen.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1.Por su contenido </a:t>
            </a:r>
          </a:p>
          <a:p>
            <a:pPr marL="0" indent="0">
              <a:buNone/>
            </a:pPr>
            <a:r>
              <a:rPr lang="es-MX" dirty="0" smtClean="0"/>
              <a:t>• Personales</a:t>
            </a:r>
          </a:p>
          <a:p>
            <a:pPr marL="0" indent="0">
              <a:buNone/>
            </a:pPr>
            <a:r>
              <a:rPr lang="es-MX" dirty="0" smtClean="0"/>
              <a:t>• Empresariales.</a:t>
            </a:r>
          </a:p>
          <a:p>
            <a:pPr marL="0" indent="0">
              <a:buNone/>
            </a:pPr>
            <a:r>
              <a:rPr lang="es-MX" dirty="0" smtClean="0"/>
              <a:t>• Educativos.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6628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2. Por su naturaleza</a:t>
            </a:r>
          </a:p>
          <a:p>
            <a:pPr marL="0" indent="0">
              <a:buNone/>
            </a:pPr>
            <a:r>
              <a:rPr lang="es-MX" dirty="0" smtClean="0"/>
              <a:t>• </a:t>
            </a:r>
            <a:r>
              <a:rPr lang="es-MX" dirty="0" err="1" smtClean="0"/>
              <a:t>Microblogging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• Video blog.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3. Otros tipos de blogs</a:t>
            </a:r>
          </a:p>
          <a:p>
            <a:pPr marL="0" indent="0">
              <a:buNone/>
            </a:pPr>
            <a:r>
              <a:rPr lang="es-MX" dirty="0" err="1" smtClean="0"/>
              <a:t>Fotolog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Open blog</a:t>
            </a:r>
          </a:p>
          <a:p>
            <a:pPr marL="0" indent="0">
              <a:buNone/>
            </a:pPr>
            <a:r>
              <a:rPr lang="es-MX" dirty="0" smtClean="0"/>
              <a:t>Audio blog</a:t>
            </a:r>
          </a:p>
          <a:p>
            <a:pPr marL="0" indent="0">
              <a:buNone/>
            </a:pPr>
            <a:r>
              <a:rPr lang="es-MX" dirty="0" err="1" smtClean="0"/>
              <a:t>Moblog</a:t>
            </a:r>
            <a:endParaRPr lang="es-MX" dirty="0" smtClean="0"/>
          </a:p>
          <a:p>
            <a:pPr marL="0" indent="0">
              <a:buNone/>
            </a:pPr>
            <a:r>
              <a:rPr lang="es-MX" dirty="0" err="1" smtClean="0"/>
              <a:t>Tumbleblog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2659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/>
          <a:lstStyle/>
          <a:p>
            <a:r>
              <a:rPr lang="es-MX" dirty="0" smtClean="0"/>
              <a:t>Diferencia del blog con otros recursos digitales</a:t>
            </a:r>
          </a:p>
          <a:p>
            <a:endParaRPr lang="es-MX" dirty="0"/>
          </a:p>
          <a:p>
            <a:r>
              <a:rPr lang="es-MX" dirty="0" smtClean="0"/>
              <a:t>Plataforma</a:t>
            </a:r>
          </a:p>
          <a:p>
            <a:r>
              <a:rPr lang="es-MX" dirty="0" smtClean="0"/>
              <a:t>Sitio Web </a:t>
            </a:r>
          </a:p>
          <a:p>
            <a:r>
              <a:rPr lang="es-MX" dirty="0" smtClean="0"/>
              <a:t>Página web</a:t>
            </a:r>
          </a:p>
          <a:p>
            <a:r>
              <a:rPr lang="es-MX" dirty="0" smtClean="0"/>
              <a:t>Chat</a:t>
            </a:r>
          </a:p>
          <a:p>
            <a:r>
              <a:rPr lang="es-MX" dirty="0" smtClean="0"/>
              <a:t>Red social web</a:t>
            </a:r>
          </a:p>
          <a:p>
            <a:r>
              <a:rPr lang="es-MX" dirty="0" smtClean="0"/>
              <a:t>Foros de discusión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023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Introducción al marketing interactivo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-115911" y="6372895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-115911" y="176010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827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99246"/>
            <a:ext cx="10515600" cy="5777718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Importancia de un blog </a:t>
            </a:r>
          </a:p>
          <a:p>
            <a:pPr marL="0" indent="0">
              <a:buNone/>
            </a:pPr>
            <a:r>
              <a:rPr lang="es-MX" dirty="0" smtClean="0"/>
              <a:t>¿Por qué es importante tener un blog?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Permite tener presencia en internet </a:t>
            </a:r>
          </a:p>
          <a:p>
            <a:pPr>
              <a:buFontTx/>
              <a:buChar char="-"/>
            </a:pPr>
            <a:r>
              <a:rPr lang="es-MX" dirty="0" smtClean="0"/>
              <a:t>Permite compartir contenidos que por otras vías de comunicación no es posible ser visible en un mundo digital </a:t>
            </a:r>
          </a:p>
          <a:p>
            <a:pPr>
              <a:buFontTx/>
              <a:buChar char="-"/>
            </a:pPr>
            <a:r>
              <a:rPr lang="es-MX" dirty="0" smtClean="0"/>
              <a:t>Facilita la interacción con el público </a:t>
            </a:r>
          </a:p>
          <a:p>
            <a:pPr>
              <a:buFontTx/>
              <a:buChar char="-"/>
            </a:pPr>
            <a:r>
              <a:rPr lang="es-MX" dirty="0" smtClean="0"/>
              <a:t>- Es posible ofrecer productos y/o servicios </a:t>
            </a:r>
          </a:p>
          <a:p>
            <a:pPr>
              <a:buFontTx/>
              <a:buChar char="-"/>
            </a:pPr>
            <a:r>
              <a:rPr lang="es-MX" dirty="0" smtClean="0"/>
              <a:t>- Funciona como punto detonante de demanda </a:t>
            </a:r>
          </a:p>
          <a:p>
            <a:pPr>
              <a:buFontTx/>
              <a:buChar char="-"/>
            </a:pPr>
            <a:r>
              <a:rPr lang="es-MX" dirty="0" smtClean="0"/>
              <a:t>- Sirve como apoyo de estrategias de marketing (promociones, descuentos) </a:t>
            </a:r>
          </a:p>
          <a:p>
            <a:pPr>
              <a:buFontTx/>
              <a:buChar char="-"/>
            </a:pPr>
            <a:r>
              <a:rPr lang="es-MX" dirty="0" smtClean="0"/>
              <a:t>Facilita la tarea de compartir información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8423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necesitamos para hacer un blog?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Recursos tangibles. </a:t>
            </a:r>
          </a:p>
          <a:p>
            <a:r>
              <a:rPr lang="es-MX" dirty="0" smtClean="0"/>
              <a:t>Equipo de cómputo, alimentación eléctrica, hardware que habilite la conexión a internet. </a:t>
            </a:r>
          </a:p>
          <a:p>
            <a:endParaRPr lang="es-MX" dirty="0"/>
          </a:p>
          <a:p>
            <a:r>
              <a:rPr lang="es-MX" dirty="0" smtClean="0"/>
              <a:t>Recursos intangibles. </a:t>
            </a:r>
          </a:p>
          <a:p>
            <a:r>
              <a:rPr lang="es-MX" dirty="0" smtClean="0"/>
              <a:t>Creatividad, tiempo, esfuerzo, habilidades de redacción, investigación del tema, referencias, conexión a internet, contar con una herramienta de edición de blogs o conocer de programación para crear un blog desde tu dominio propio, que deberás conseguir primero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6034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Criterios para definir el contenido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Esta es la parte más importante de la elaboración del blog. El definir correctamente el tipo de contenido que vas a publicar va a marcar la pauta para generar o no seguidores</a:t>
            </a:r>
          </a:p>
          <a:p>
            <a:endParaRPr lang="es-MX" dirty="0"/>
          </a:p>
          <a:p>
            <a:r>
              <a:rPr lang="es-MX" dirty="0" smtClean="0"/>
              <a:t>Personales.</a:t>
            </a:r>
          </a:p>
          <a:p>
            <a:r>
              <a:rPr lang="es-MX" dirty="0" smtClean="0"/>
              <a:t>Empresariales.</a:t>
            </a:r>
          </a:p>
          <a:p>
            <a:r>
              <a:rPr lang="es-MX" dirty="0" smtClean="0"/>
              <a:t>Educativos.</a:t>
            </a:r>
          </a:p>
          <a:p>
            <a:r>
              <a:rPr lang="es-MX" dirty="0" err="1" smtClean="0"/>
              <a:t>Microblogging</a:t>
            </a:r>
            <a:r>
              <a:rPr lang="es-MX" dirty="0" smtClean="0"/>
              <a:t>.</a:t>
            </a:r>
          </a:p>
          <a:p>
            <a:r>
              <a:rPr lang="es-MX" dirty="0" smtClean="0"/>
              <a:t>Video blog.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6236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¿Cómo generar seguidores?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Crea contenido de valor </a:t>
            </a:r>
          </a:p>
          <a:p>
            <a:r>
              <a:rPr lang="es-MX" dirty="0" smtClean="0"/>
              <a:t>Comenta en otros blogs </a:t>
            </a:r>
          </a:p>
          <a:p>
            <a:r>
              <a:rPr lang="es-MX" dirty="0" smtClean="0"/>
              <a:t>Presencia en buscadores </a:t>
            </a:r>
          </a:p>
          <a:p>
            <a:r>
              <a:rPr lang="es-MX" dirty="0" smtClean="0"/>
              <a:t>Automatiza tus publicaciones 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Configura propiamente la estructura de tu URL </a:t>
            </a:r>
          </a:p>
          <a:p>
            <a:pPr marL="0" indent="0">
              <a:buNone/>
            </a:pPr>
            <a:r>
              <a:rPr lang="es-MX" dirty="0" smtClean="0"/>
              <a:t>El blog como parte de una estrategia de marketing digital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5232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53762" y="2837046"/>
            <a:ext cx="6815669" cy="1515533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Display</a:t>
            </a:r>
            <a:r>
              <a:rPr lang="es-MX" dirty="0" smtClean="0"/>
              <a:t> </a:t>
            </a:r>
            <a:r>
              <a:rPr lang="es-MX" dirty="0" err="1" smtClean="0"/>
              <a:t>Advertising</a:t>
            </a:r>
            <a:r>
              <a:rPr lang="es-MX" dirty="0" smtClean="0"/>
              <a:t> y 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Engine</a:t>
            </a:r>
            <a:r>
              <a:rPr lang="es-MX" dirty="0" smtClean="0"/>
              <a:t> Marketing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-115911" y="6372895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-115911" y="214647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9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En </a:t>
            </a:r>
            <a:r>
              <a:rPr lang="es-MX" dirty="0"/>
              <a:t>términos de publicidad, las marcas han abierto su panorama y han aprovechado </a:t>
            </a:r>
            <a:r>
              <a:rPr lang="es-MX" dirty="0" smtClean="0"/>
              <a:t>la web para </a:t>
            </a:r>
            <a:r>
              <a:rPr lang="es-MX" dirty="0"/>
              <a:t>llevar sus mensajes más allá del alcance que ofrecen los medios tradicionales, combinando estrategias y llegando a nuevas audiencias con nuevos elementos interactivos, creando experiencias efectivas, dinámicas, seguras y atractivas. </a:t>
            </a:r>
            <a:endParaRPr lang="es-MX" dirty="0" smtClean="0"/>
          </a:p>
          <a:p>
            <a:r>
              <a:rPr lang="es-MX" dirty="0" smtClean="0"/>
              <a:t>La </a:t>
            </a:r>
            <a:r>
              <a:rPr lang="es-MX" dirty="0"/>
              <a:t>industria de los dispositivos móviles como los </a:t>
            </a:r>
            <a:r>
              <a:rPr lang="es-MX" dirty="0" err="1"/>
              <a:t>smartphones</a:t>
            </a:r>
            <a:r>
              <a:rPr lang="es-MX" dirty="0"/>
              <a:t> se encuentra inmersa en el entorno digital con el desarrollo de nuevas </a:t>
            </a:r>
            <a:r>
              <a:rPr lang="es-MX" dirty="0" smtClean="0"/>
              <a:t>tecnologías</a:t>
            </a:r>
          </a:p>
          <a:p>
            <a:r>
              <a:rPr lang="es-MX" dirty="0" smtClean="0"/>
              <a:t>¿Cómo </a:t>
            </a:r>
            <a:r>
              <a:rPr lang="es-MX" dirty="0"/>
              <a:t>puedes aprovechar al máximo toda la información que generan los compradores en la interacción con tu marca? La integración de los gestores de relaciones con clientes (</a:t>
            </a:r>
            <a:r>
              <a:rPr lang="es-MX" dirty="0" err="1"/>
              <a:t>Client</a:t>
            </a:r>
            <a:r>
              <a:rPr lang="es-MX" dirty="0"/>
              <a:t> </a:t>
            </a:r>
            <a:r>
              <a:rPr lang="es-MX" dirty="0" err="1"/>
              <a:t>Relashionship</a:t>
            </a:r>
            <a:r>
              <a:rPr lang="es-MX" dirty="0"/>
              <a:t> Managers o CRM) con redes sociales en la actividad empresarial en la web nos permite combinar la información de canales de atención tradicionales con canales sociales. </a:t>
            </a:r>
          </a:p>
        </p:txBody>
      </p:sp>
    </p:spTree>
    <p:extLst>
      <p:ext uri="{BB962C8B-B14F-4D97-AF65-F5344CB8AC3E}">
        <p14:creationId xmlns:p14="http://schemas.microsoft.com/office/powerpoint/2010/main" val="305770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>
            <a:normAutofit/>
          </a:bodyPr>
          <a:lstStyle/>
          <a:p>
            <a:r>
              <a:rPr lang="es-MX" dirty="0" smtClean="0"/>
              <a:t>Si </a:t>
            </a:r>
            <a:r>
              <a:rPr lang="es-MX" dirty="0"/>
              <a:t>extraemos comportamientos de navegación de nuestro sitio web por medio de ‘cookies’, datos de Facebook por medio de social </a:t>
            </a:r>
            <a:r>
              <a:rPr lang="es-MX" dirty="0" err="1"/>
              <a:t>logins</a:t>
            </a:r>
            <a:r>
              <a:rPr lang="es-MX" dirty="0"/>
              <a:t> o formularios que el usuario llena para descargar algún contenido digital, estaremos generando un CRM Social que contendrá datos específicos de nuestros usuarios y clientes como sus intereses, los lugares que visitan con más frecuencia, sus datos de ubicación geo-referenciada, los productos que más usan, etc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772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Cómo comenzar tu estrategia digital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Adaptar </a:t>
            </a:r>
            <a:r>
              <a:rPr lang="es-MX" dirty="0"/>
              <a:t>el nuevo lenguaje de medios digitales al plan de mercadotecnia no tiene que ser tan difícil si nos enfocamos al conocimiento del producto, a nuestro público y a los objetivos que no necesariamente desembocan en una venta, sino en aumentar la lealtad y la retención a través de la atención. </a:t>
            </a:r>
            <a:endParaRPr lang="es-MX" dirty="0" smtClean="0"/>
          </a:p>
          <a:p>
            <a:r>
              <a:rPr lang="es-MX" dirty="0" smtClean="0"/>
              <a:t>El </a:t>
            </a:r>
            <a:r>
              <a:rPr lang="es-MX" dirty="0"/>
              <a:t>siguiente modelo puede explicar el flujo que hay que seguir para comenzar la plantación de una estrategia digital: </a:t>
            </a:r>
            <a:endParaRPr lang="es-MX" dirty="0" smtClean="0"/>
          </a:p>
          <a:p>
            <a:r>
              <a:rPr lang="es-MX" dirty="0" smtClean="0"/>
              <a:t>Producto </a:t>
            </a:r>
            <a:r>
              <a:rPr lang="es-MX" dirty="0"/>
              <a:t>-&gt; Público objetivo -&gt; Pilares de comunicación -&gt; Planeación de contenidos -&gt; Herramientas </a:t>
            </a:r>
            <a:endParaRPr lang="es-MX" dirty="0" smtClean="0"/>
          </a:p>
          <a:p>
            <a:r>
              <a:rPr lang="es-MX" dirty="0" smtClean="0"/>
              <a:t>Una </a:t>
            </a:r>
            <a:r>
              <a:rPr lang="es-MX" dirty="0"/>
              <a:t>vez definido tu público objetivo, define los pilares de comunicación, es decir, establece las formas en que vas a interactuar con ellos. A partir de ellos define el contenido que utilizarás e intégralas en las plataformas y herramientas que vayas a utilizar para interactuar con tu audiencia. Éstas son algunas herramientas indispensables para tu estrategia de mercadotecnia </a:t>
            </a:r>
            <a:r>
              <a:rPr lang="es-MX" dirty="0" smtClean="0"/>
              <a:t>digital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516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/>
          </a:bodyPr>
          <a:lstStyle/>
          <a:p>
            <a:r>
              <a:rPr lang="es-MX" dirty="0" smtClean="0"/>
              <a:t>1. Mercadotecnia en Social Media</a:t>
            </a:r>
          </a:p>
          <a:p>
            <a:pPr marL="0" indent="0">
              <a:buNone/>
            </a:pPr>
            <a:r>
              <a:rPr lang="es-MX" dirty="0" smtClean="0"/>
              <a:t>Se trata de acciones para captar la atención de los consumidores a través de contenido relevante, informativo y entretenido que ellos deseen compartir y comentar, para generar tráfico al sitio web de tu marca, producto o servicio.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2. Gestión de contenido</a:t>
            </a:r>
          </a:p>
          <a:p>
            <a:pPr marL="0" indent="0">
              <a:buNone/>
            </a:pPr>
            <a:r>
              <a:rPr lang="es-MX" dirty="0" smtClean="0"/>
              <a:t>El encargado o gestor de contenidos es una figura que ejecuta el plan de contenidos. Esta persona debe conocer cuáles son los temas más relevantes en su sector o nicho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863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r>
              <a:rPr lang="es-MX" dirty="0" smtClean="0"/>
              <a:t>3. Optimización en Buscadores (SEO)</a:t>
            </a:r>
          </a:p>
          <a:p>
            <a:pPr marL="0" indent="0">
              <a:buNone/>
            </a:pPr>
            <a:r>
              <a:rPr lang="es-MX" dirty="0" smtClean="0"/>
              <a:t>La estrategia de posicionamiento en buscadores se conoce como Optimización en Buscadores o SEO (</a:t>
            </a:r>
            <a:r>
              <a:rPr lang="es-MX" dirty="0" err="1" smtClean="0"/>
              <a:t>Search</a:t>
            </a:r>
            <a:r>
              <a:rPr lang="es-MX" dirty="0" smtClean="0"/>
              <a:t> </a:t>
            </a:r>
            <a:r>
              <a:rPr lang="es-MX" dirty="0" err="1" smtClean="0"/>
              <a:t>Engine</a:t>
            </a:r>
            <a:r>
              <a:rPr lang="es-MX" dirty="0" smtClean="0"/>
              <a:t> </a:t>
            </a:r>
            <a:r>
              <a:rPr lang="es-MX" dirty="0" err="1" smtClean="0"/>
              <a:t>Optimization</a:t>
            </a:r>
            <a:r>
              <a:rPr lang="es-MX" dirty="0" smtClean="0"/>
              <a:t>). Además de contenido, la estrategia de posicionamiento SEO va acompañada de una serie de acciones de mercadotecnia, como la búsqueda de enlaces relevantes y la participación en redes sociales, facilitando así la propagación y presencia en internet. Buscadores (SEO)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4. Publicidad en buscadores (SEA)</a:t>
            </a:r>
          </a:p>
          <a:p>
            <a:pPr marL="0" indent="0">
              <a:buNone/>
            </a:pPr>
            <a:r>
              <a:rPr lang="es-MX" dirty="0" smtClean="0"/>
              <a:t>Arrancar una estrategia de mercadotecnia digital es sencillo una vez que conocemos a nuestra audiencia clave y los puntos de que ayuden a hacer el retorno de la inversión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35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5. Analítica y medición en la web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6. Mercadotecnia en dispositivos móviles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376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Invertir en el Marketing digital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-115911" y="6372895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-115911" y="227526"/>
            <a:ext cx="12466750" cy="244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238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1260</Words>
  <Application>Microsoft Office PowerPoint</Application>
  <PresentationFormat>Panorámica</PresentationFormat>
  <Paragraphs>128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de Office</vt:lpstr>
      <vt:lpstr>Mercadotecnia por Internet</vt:lpstr>
      <vt:lpstr>Introducción al marketing interactivo </vt:lpstr>
      <vt:lpstr>Presentación de PowerPoint</vt:lpstr>
      <vt:lpstr>Presentación de PowerPoint</vt:lpstr>
      <vt:lpstr>Cómo comenzar tu estrategia digital</vt:lpstr>
      <vt:lpstr>Presentación de PowerPoint</vt:lpstr>
      <vt:lpstr>Presentación de PowerPoint</vt:lpstr>
      <vt:lpstr>Presentación de PowerPoint</vt:lpstr>
      <vt:lpstr>Invertir en el Marketing digital</vt:lpstr>
      <vt:lpstr>Página Web y Blog</vt:lpstr>
      <vt:lpstr>Presentación de PowerPoint</vt:lpstr>
      <vt:lpstr>Presentación de PowerPoint</vt:lpstr>
      <vt:lpstr>Presentación de PowerPoint</vt:lpstr>
      <vt:lpstr>Presentación de PowerPoint</vt:lpstr>
      <vt:lpstr>Blogs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¿Qué necesitamos para hacer un blog? </vt:lpstr>
      <vt:lpstr>Criterios para definir el contenido </vt:lpstr>
      <vt:lpstr>¿Cómo generar seguidores?</vt:lpstr>
      <vt:lpstr>Display Advertising y Search Engine Marketing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Mercadotecnia por Internet</dc:title>
  <dc:creator>Alberto</dc:creator>
  <cp:lastModifiedBy>Alberto</cp:lastModifiedBy>
  <cp:revision>7</cp:revision>
  <dcterms:created xsi:type="dcterms:W3CDTF">2019-10-08T17:39:09Z</dcterms:created>
  <dcterms:modified xsi:type="dcterms:W3CDTF">2019-10-08T18:56:57Z</dcterms:modified>
</cp:coreProperties>
</file>