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63" r:id="rId5"/>
    <p:sldId id="258" r:id="rId6"/>
    <p:sldId id="259" r:id="rId7"/>
    <p:sldId id="260" r:id="rId8"/>
    <p:sldId id="283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1E92D-9EA4-4A58-8FF9-314BF9B1D8B4}" type="doc">
      <dgm:prSet loTypeId="urn:microsoft.com/office/officeart/2005/8/layout/matrix1" loCatId="matrix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D1999645-549D-4945-914A-BFDF5927D753}">
      <dgm:prSet phldrT="[Texto]"/>
      <dgm:spPr/>
      <dgm:t>
        <a:bodyPr/>
        <a:lstStyle/>
        <a:p>
          <a:r>
            <a:rPr lang="es-ES" dirty="0" smtClean="0"/>
            <a:t>ESTRUCTURALES</a:t>
          </a:r>
          <a:endParaRPr lang="es-ES" dirty="0"/>
        </a:p>
      </dgm:t>
    </dgm:pt>
    <dgm:pt modelId="{E38C915D-82FC-4716-924C-990F9E374792}" type="parTrans" cxnId="{489C249A-9C62-4FCA-AF0F-4DCFDDDF45C9}">
      <dgm:prSet/>
      <dgm:spPr/>
      <dgm:t>
        <a:bodyPr/>
        <a:lstStyle/>
        <a:p>
          <a:endParaRPr lang="es-ES"/>
        </a:p>
      </dgm:t>
    </dgm:pt>
    <dgm:pt modelId="{0CC21E9E-A006-4AFD-8AB9-9EBAFAF8C40A}" type="sibTrans" cxnId="{489C249A-9C62-4FCA-AF0F-4DCFDDDF45C9}">
      <dgm:prSet/>
      <dgm:spPr/>
      <dgm:t>
        <a:bodyPr/>
        <a:lstStyle/>
        <a:p>
          <a:endParaRPr lang="es-ES"/>
        </a:p>
      </dgm:t>
    </dgm:pt>
    <dgm:pt modelId="{70047E40-CE91-4ED5-8C57-F79A84290C23}">
      <dgm:prSet phldrT="[Texto]" custT="1"/>
      <dgm:spPr/>
      <dgm:t>
        <a:bodyPr/>
        <a:lstStyle/>
        <a:p>
          <a:r>
            <a:rPr lang="es-ES" sz="1800" dirty="0" smtClean="0"/>
            <a:t>TAMAÑO:</a:t>
          </a:r>
        </a:p>
        <a:p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*Apatía social</a:t>
          </a:r>
        </a:p>
        <a:p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*Costos de proceso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A30659-4E78-4697-8A0D-E1E4D935265C}" type="parTrans" cxnId="{7C1351A2-F825-44B9-8783-BF823345D5F9}">
      <dgm:prSet/>
      <dgm:spPr/>
      <dgm:t>
        <a:bodyPr/>
        <a:lstStyle/>
        <a:p>
          <a:endParaRPr lang="es-ES"/>
        </a:p>
      </dgm:t>
    </dgm:pt>
    <dgm:pt modelId="{B5DD57CD-968D-43EE-AC6E-3342139BDB26}" type="sibTrans" cxnId="{7C1351A2-F825-44B9-8783-BF823345D5F9}">
      <dgm:prSet/>
      <dgm:spPr/>
      <dgm:t>
        <a:bodyPr/>
        <a:lstStyle/>
        <a:p>
          <a:endParaRPr lang="es-ES"/>
        </a:p>
      </dgm:t>
    </dgm:pt>
    <dgm:pt modelId="{2609DB67-BFCD-4BF7-814F-403BBC8EBBA0}">
      <dgm:prSet phldrT="[Texto]" custT="1"/>
      <dgm:spPr/>
      <dgm:t>
        <a:bodyPr/>
        <a:lstStyle/>
        <a:p>
          <a:r>
            <a:rPr lang="es-ES" sz="1800" dirty="0" smtClean="0"/>
            <a:t>COMPOSICIÓN</a:t>
          </a:r>
          <a:endParaRPr lang="es-ES" sz="1800" dirty="0"/>
        </a:p>
      </dgm:t>
    </dgm:pt>
    <dgm:pt modelId="{9A0C02A6-C65A-44EC-8954-9FDC39482613}" type="parTrans" cxnId="{B01C0FC9-2B01-4D35-9EEF-B926A5A73FE5}">
      <dgm:prSet/>
      <dgm:spPr/>
      <dgm:t>
        <a:bodyPr/>
        <a:lstStyle/>
        <a:p>
          <a:endParaRPr lang="es-ES"/>
        </a:p>
      </dgm:t>
    </dgm:pt>
    <dgm:pt modelId="{D71E914D-A721-4485-B362-1449C7BDBAC0}" type="sibTrans" cxnId="{B01C0FC9-2B01-4D35-9EEF-B926A5A73FE5}">
      <dgm:prSet/>
      <dgm:spPr/>
      <dgm:t>
        <a:bodyPr/>
        <a:lstStyle/>
        <a:p>
          <a:endParaRPr lang="es-ES"/>
        </a:p>
      </dgm:t>
    </dgm:pt>
    <dgm:pt modelId="{8B5B4A84-F02D-4868-BEB6-EA0A39A06BD5}">
      <dgm:prSet phldrT="[Texto]" custT="1"/>
      <dgm:spPr/>
      <dgm:t>
        <a:bodyPr/>
        <a:lstStyle/>
        <a:p>
          <a:r>
            <a:rPr lang="es-ES" sz="1800" dirty="0" smtClean="0"/>
            <a:t>ROLES DIFERENCIADOS:</a:t>
          </a:r>
        </a:p>
        <a:p>
          <a:r>
            <a:rPr lang="es-ES" sz="1800" dirty="0" smtClean="0"/>
            <a:t>*Ambigüedad del rol</a:t>
          </a:r>
        </a:p>
        <a:p>
          <a:r>
            <a:rPr lang="es-ES" sz="1800" dirty="0" smtClean="0"/>
            <a:t>*Conflicto entre roles</a:t>
          </a:r>
        </a:p>
      </dgm:t>
    </dgm:pt>
    <dgm:pt modelId="{8A1EF4D2-ECA2-4CD2-914C-5D89C95CAFBE}" type="parTrans" cxnId="{9EEA95C1-833F-4ECA-92B3-59F509912427}">
      <dgm:prSet/>
      <dgm:spPr/>
      <dgm:t>
        <a:bodyPr/>
        <a:lstStyle/>
        <a:p>
          <a:endParaRPr lang="es-ES"/>
        </a:p>
      </dgm:t>
    </dgm:pt>
    <dgm:pt modelId="{FAFCAE3F-10D6-4175-9394-FBFF42BDC6DC}" type="sibTrans" cxnId="{9EEA95C1-833F-4ECA-92B3-59F509912427}">
      <dgm:prSet/>
      <dgm:spPr/>
      <dgm:t>
        <a:bodyPr/>
        <a:lstStyle/>
        <a:p>
          <a:endParaRPr lang="es-ES"/>
        </a:p>
      </dgm:t>
    </dgm:pt>
    <dgm:pt modelId="{805701DE-66E6-4828-9041-A019BCE83163}">
      <dgm:prSet phldrT="[Texto]" custT="1"/>
      <dgm:spPr/>
      <dgm:t>
        <a:bodyPr/>
        <a:lstStyle/>
        <a:p>
          <a:r>
            <a:rPr lang="es-ES" sz="1800" dirty="0" smtClean="0"/>
            <a:t>ESTATUS DIFERENCIADO</a:t>
          </a:r>
        </a:p>
        <a:p>
          <a:r>
            <a:rPr lang="es-ES" sz="1800" dirty="0" smtClean="0"/>
            <a:t>*Estatus</a:t>
          </a:r>
          <a:endParaRPr lang="es-ES" sz="1800" dirty="0"/>
        </a:p>
      </dgm:t>
    </dgm:pt>
    <dgm:pt modelId="{F54C598E-FA7F-47B8-B6CE-5A4033789DDD}" type="parTrans" cxnId="{67D9B450-34EC-4A3D-8F3E-2B6D17A57E6E}">
      <dgm:prSet/>
      <dgm:spPr/>
      <dgm:t>
        <a:bodyPr/>
        <a:lstStyle/>
        <a:p>
          <a:endParaRPr lang="es-ES"/>
        </a:p>
      </dgm:t>
    </dgm:pt>
    <dgm:pt modelId="{1E341C1F-3D66-4CF6-B2FD-E1E125D416B1}" type="sibTrans" cxnId="{67D9B450-34EC-4A3D-8F3E-2B6D17A57E6E}">
      <dgm:prSet/>
      <dgm:spPr/>
      <dgm:t>
        <a:bodyPr/>
        <a:lstStyle/>
        <a:p>
          <a:endParaRPr lang="es-ES"/>
        </a:p>
      </dgm:t>
    </dgm:pt>
    <dgm:pt modelId="{B88737C8-4AE9-4332-9A16-4ADC983A7CAC}" type="pres">
      <dgm:prSet presAssocID="{5D61E92D-9EA4-4A58-8FF9-314BF9B1D8B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CED1F9-521E-4D9A-A479-623E8EA61E64}" type="pres">
      <dgm:prSet presAssocID="{5D61E92D-9EA4-4A58-8FF9-314BF9B1D8B4}" presName="matrix" presStyleCnt="0"/>
      <dgm:spPr/>
    </dgm:pt>
    <dgm:pt modelId="{F9034DF7-5D96-4C46-8ECD-D2D283D4E5A0}" type="pres">
      <dgm:prSet presAssocID="{5D61E92D-9EA4-4A58-8FF9-314BF9B1D8B4}" presName="tile1" presStyleLbl="node1" presStyleIdx="0" presStyleCnt="4" custLinFactNeighborY="14141"/>
      <dgm:spPr/>
      <dgm:t>
        <a:bodyPr/>
        <a:lstStyle/>
        <a:p>
          <a:endParaRPr lang="es-ES"/>
        </a:p>
      </dgm:t>
    </dgm:pt>
    <dgm:pt modelId="{81EDEFA7-C215-47A9-9A88-22CA980F2D83}" type="pres">
      <dgm:prSet presAssocID="{5D61E92D-9EA4-4A58-8FF9-314BF9B1D8B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DC147E-6D32-48DA-970B-077A7DA52116}" type="pres">
      <dgm:prSet presAssocID="{5D61E92D-9EA4-4A58-8FF9-314BF9B1D8B4}" presName="tile2" presStyleLbl="node1" presStyleIdx="1" presStyleCnt="4" custLinFactNeighborX="765" custLinFactNeighborY="12929"/>
      <dgm:spPr/>
      <dgm:t>
        <a:bodyPr/>
        <a:lstStyle/>
        <a:p>
          <a:endParaRPr lang="es-ES"/>
        </a:p>
      </dgm:t>
    </dgm:pt>
    <dgm:pt modelId="{C00B0494-4477-4BD6-B687-9F2AD2D576A1}" type="pres">
      <dgm:prSet presAssocID="{5D61E92D-9EA4-4A58-8FF9-314BF9B1D8B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8129BE-9737-4426-A29C-AB855022B2A2}" type="pres">
      <dgm:prSet presAssocID="{5D61E92D-9EA4-4A58-8FF9-314BF9B1D8B4}" presName="tile3" presStyleLbl="node1" presStyleIdx="2" presStyleCnt="4" custLinFactNeighborX="-382" custLinFactNeighborY="19394"/>
      <dgm:spPr/>
      <dgm:t>
        <a:bodyPr/>
        <a:lstStyle/>
        <a:p>
          <a:endParaRPr lang="es-ES"/>
        </a:p>
      </dgm:t>
    </dgm:pt>
    <dgm:pt modelId="{42D83975-EA10-4B06-9155-CFA406790ABE}" type="pres">
      <dgm:prSet presAssocID="{5D61E92D-9EA4-4A58-8FF9-314BF9B1D8B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17AB78-896D-4813-B74A-1CFDF8339F90}" type="pres">
      <dgm:prSet presAssocID="{5D61E92D-9EA4-4A58-8FF9-314BF9B1D8B4}" presName="tile4" presStyleLbl="node1" presStyleIdx="3" presStyleCnt="4" custLinFactNeighborX="3824" custLinFactNeighborY="9293"/>
      <dgm:spPr/>
      <dgm:t>
        <a:bodyPr/>
        <a:lstStyle/>
        <a:p>
          <a:endParaRPr lang="es-ES"/>
        </a:p>
      </dgm:t>
    </dgm:pt>
    <dgm:pt modelId="{49631078-9DB0-40DB-809D-1589E0E5C58E}" type="pres">
      <dgm:prSet presAssocID="{5D61E92D-9EA4-4A58-8FF9-314BF9B1D8B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FD952A-3615-4924-AACE-D58A4497DD65}" type="pres">
      <dgm:prSet presAssocID="{5D61E92D-9EA4-4A58-8FF9-314BF9B1D8B4}" presName="centerTile" presStyleLbl="fgShp" presStyleIdx="0" presStyleCnt="1" custScaleX="202814" custScaleY="40137" custLinFactNeighborX="-2162" custLinFactNeighborY="1104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489C249A-9C62-4FCA-AF0F-4DCFDDDF45C9}" srcId="{5D61E92D-9EA4-4A58-8FF9-314BF9B1D8B4}" destId="{D1999645-549D-4945-914A-BFDF5927D753}" srcOrd="0" destOrd="0" parTransId="{E38C915D-82FC-4716-924C-990F9E374792}" sibTransId="{0CC21E9E-A006-4AFD-8AB9-9EBAFAF8C40A}"/>
    <dgm:cxn modelId="{7FFDB620-0614-4904-BEB5-0687A62A93FC}" type="presOf" srcId="{2609DB67-BFCD-4BF7-814F-403BBC8EBBA0}" destId="{C00B0494-4477-4BD6-B687-9F2AD2D576A1}" srcOrd="1" destOrd="0" presId="urn:microsoft.com/office/officeart/2005/8/layout/matrix1"/>
    <dgm:cxn modelId="{83A02E24-0220-4229-924B-EAFA2FB3D5A4}" type="presOf" srcId="{8B5B4A84-F02D-4868-BEB6-EA0A39A06BD5}" destId="{0A8129BE-9737-4426-A29C-AB855022B2A2}" srcOrd="0" destOrd="0" presId="urn:microsoft.com/office/officeart/2005/8/layout/matrix1"/>
    <dgm:cxn modelId="{601FCFD8-134C-40FD-952F-CCCA2DEEA2E2}" type="presOf" srcId="{805701DE-66E6-4828-9041-A019BCE83163}" destId="{49631078-9DB0-40DB-809D-1589E0E5C58E}" srcOrd="1" destOrd="0" presId="urn:microsoft.com/office/officeart/2005/8/layout/matrix1"/>
    <dgm:cxn modelId="{67D9B450-34EC-4A3D-8F3E-2B6D17A57E6E}" srcId="{D1999645-549D-4945-914A-BFDF5927D753}" destId="{805701DE-66E6-4828-9041-A019BCE83163}" srcOrd="3" destOrd="0" parTransId="{F54C598E-FA7F-47B8-B6CE-5A4033789DDD}" sibTransId="{1E341C1F-3D66-4CF6-B2FD-E1E125D416B1}"/>
    <dgm:cxn modelId="{89D82319-20CD-49FC-8D05-2A2FF5A4069C}" type="presOf" srcId="{8B5B4A84-F02D-4868-BEB6-EA0A39A06BD5}" destId="{42D83975-EA10-4B06-9155-CFA406790ABE}" srcOrd="1" destOrd="0" presId="urn:microsoft.com/office/officeart/2005/8/layout/matrix1"/>
    <dgm:cxn modelId="{740400A3-A2D4-4F49-AB4F-0C7410CE21FE}" type="presOf" srcId="{2609DB67-BFCD-4BF7-814F-403BBC8EBBA0}" destId="{5BDC147E-6D32-48DA-970B-077A7DA52116}" srcOrd="0" destOrd="0" presId="urn:microsoft.com/office/officeart/2005/8/layout/matrix1"/>
    <dgm:cxn modelId="{6E875E51-77D9-466A-9172-73C5F7B6D93A}" type="presOf" srcId="{70047E40-CE91-4ED5-8C57-F79A84290C23}" destId="{F9034DF7-5D96-4C46-8ECD-D2D283D4E5A0}" srcOrd="0" destOrd="0" presId="urn:microsoft.com/office/officeart/2005/8/layout/matrix1"/>
    <dgm:cxn modelId="{7C1351A2-F825-44B9-8783-BF823345D5F9}" srcId="{D1999645-549D-4945-914A-BFDF5927D753}" destId="{70047E40-CE91-4ED5-8C57-F79A84290C23}" srcOrd="0" destOrd="0" parTransId="{F6A30659-4E78-4697-8A0D-E1E4D935265C}" sibTransId="{B5DD57CD-968D-43EE-AC6E-3342139BDB26}"/>
    <dgm:cxn modelId="{9E1E84C4-A764-4F90-9729-0ED1F5427B1E}" type="presOf" srcId="{D1999645-549D-4945-914A-BFDF5927D753}" destId="{CDFD952A-3615-4924-AACE-D58A4497DD65}" srcOrd="0" destOrd="0" presId="urn:microsoft.com/office/officeart/2005/8/layout/matrix1"/>
    <dgm:cxn modelId="{F378ABA5-D40B-4D4B-8CF3-376E32BC275D}" type="presOf" srcId="{70047E40-CE91-4ED5-8C57-F79A84290C23}" destId="{81EDEFA7-C215-47A9-9A88-22CA980F2D83}" srcOrd="1" destOrd="0" presId="urn:microsoft.com/office/officeart/2005/8/layout/matrix1"/>
    <dgm:cxn modelId="{B01C0FC9-2B01-4D35-9EEF-B926A5A73FE5}" srcId="{D1999645-549D-4945-914A-BFDF5927D753}" destId="{2609DB67-BFCD-4BF7-814F-403BBC8EBBA0}" srcOrd="1" destOrd="0" parTransId="{9A0C02A6-C65A-44EC-8954-9FDC39482613}" sibTransId="{D71E914D-A721-4485-B362-1449C7BDBAC0}"/>
    <dgm:cxn modelId="{20C99860-5A9F-4578-91A6-76F2661193E0}" type="presOf" srcId="{5D61E92D-9EA4-4A58-8FF9-314BF9B1D8B4}" destId="{B88737C8-4AE9-4332-9A16-4ADC983A7CAC}" srcOrd="0" destOrd="0" presId="urn:microsoft.com/office/officeart/2005/8/layout/matrix1"/>
    <dgm:cxn modelId="{9EEA95C1-833F-4ECA-92B3-59F509912427}" srcId="{D1999645-549D-4945-914A-BFDF5927D753}" destId="{8B5B4A84-F02D-4868-BEB6-EA0A39A06BD5}" srcOrd="2" destOrd="0" parTransId="{8A1EF4D2-ECA2-4CD2-914C-5D89C95CAFBE}" sibTransId="{FAFCAE3F-10D6-4175-9394-FBFF42BDC6DC}"/>
    <dgm:cxn modelId="{709DC2DF-7FF0-49D1-AEA6-5B02D4584341}" type="presOf" srcId="{805701DE-66E6-4828-9041-A019BCE83163}" destId="{5B17AB78-896D-4813-B74A-1CFDF8339F90}" srcOrd="0" destOrd="0" presId="urn:microsoft.com/office/officeart/2005/8/layout/matrix1"/>
    <dgm:cxn modelId="{9449403D-5EF2-47F6-BD1E-49FC2AC6042B}" type="presParOf" srcId="{B88737C8-4AE9-4332-9A16-4ADC983A7CAC}" destId="{B9CED1F9-521E-4D9A-A479-623E8EA61E64}" srcOrd="0" destOrd="0" presId="urn:microsoft.com/office/officeart/2005/8/layout/matrix1"/>
    <dgm:cxn modelId="{230CA5FB-A4A3-49A4-9ACA-88537D91BA2D}" type="presParOf" srcId="{B9CED1F9-521E-4D9A-A479-623E8EA61E64}" destId="{F9034DF7-5D96-4C46-8ECD-D2D283D4E5A0}" srcOrd="0" destOrd="0" presId="urn:microsoft.com/office/officeart/2005/8/layout/matrix1"/>
    <dgm:cxn modelId="{8585ACC3-F0B7-48A4-B10B-34D07835774C}" type="presParOf" srcId="{B9CED1F9-521E-4D9A-A479-623E8EA61E64}" destId="{81EDEFA7-C215-47A9-9A88-22CA980F2D83}" srcOrd="1" destOrd="0" presId="urn:microsoft.com/office/officeart/2005/8/layout/matrix1"/>
    <dgm:cxn modelId="{90564D97-4ECC-41BB-BE6D-7A44624E6C61}" type="presParOf" srcId="{B9CED1F9-521E-4D9A-A479-623E8EA61E64}" destId="{5BDC147E-6D32-48DA-970B-077A7DA52116}" srcOrd="2" destOrd="0" presId="urn:microsoft.com/office/officeart/2005/8/layout/matrix1"/>
    <dgm:cxn modelId="{AC7B3678-A178-4412-A5B5-670F3511C42D}" type="presParOf" srcId="{B9CED1F9-521E-4D9A-A479-623E8EA61E64}" destId="{C00B0494-4477-4BD6-B687-9F2AD2D576A1}" srcOrd="3" destOrd="0" presId="urn:microsoft.com/office/officeart/2005/8/layout/matrix1"/>
    <dgm:cxn modelId="{7FFF1147-A48B-46EF-9C3A-F5AF00810BBC}" type="presParOf" srcId="{B9CED1F9-521E-4D9A-A479-623E8EA61E64}" destId="{0A8129BE-9737-4426-A29C-AB855022B2A2}" srcOrd="4" destOrd="0" presId="urn:microsoft.com/office/officeart/2005/8/layout/matrix1"/>
    <dgm:cxn modelId="{D1B41015-C82D-4E50-82C4-877C92C0E511}" type="presParOf" srcId="{B9CED1F9-521E-4D9A-A479-623E8EA61E64}" destId="{42D83975-EA10-4B06-9155-CFA406790ABE}" srcOrd="5" destOrd="0" presId="urn:microsoft.com/office/officeart/2005/8/layout/matrix1"/>
    <dgm:cxn modelId="{3A0089D6-59FC-487A-B9B2-931D3962D1AB}" type="presParOf" srcId="{B9CED1F9-521E-4D9A-A479-623E8EA61E64}" destId="{5B17AB78-896D-4813-B74A-1CFDF8339F90}" srcOrd="6" destOrd="0" presId="urn:microsoft.com/office/officeart/2005/8/layout/matrix1"/>
    <dgm:cxn modelId="{7C863F48-A931-4022-B9EC-B529CF1A9CF2}" type="presParOf" srcId="{B9CED1F9-521E-4D9A-A479-623E8EA61E64}" destId="{49631078-9DB0-40DB-809D-1589E0E5C58E}" srcOrd="7" destOrd="0" presId="urn:microsoft.com/office/officeart/2005/8/layout/matrix1"/>
    <dgm:cxn modelId="{308BA97B-CCA7-4711-BF33-E452344E9038}" type="presParOf" srcId="{B88737C8-4AE9-4332-9A16-4ADC983A7CAC}" destId="{CDFD952A-3615-4924-AACE-D58A4497DD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6F89E4-0D2C-48C9-BA16-CFC0D816217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2A659C1-7D26-4B0E-8231-5802BCE5D4B2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/>
            <a:t>Formación</a:t>
          </a:r>
          <a:endParaRPr lang="es-ES" dirty="0"/>
        </a:p>
      </dgm:t>
    </dgm:pt>
    <dgm:pt modelId="{B5794AAC-A663-4A0B-B159-53A9B8AEA7E5}" type="parTrans" cxnId="{27EC5968-2416-4D2C-91B8-5991AA973D3D}">
      <dgm:prSet/>
      <dgm:spPr/>
      <dgm:t>
        <a:bodyPr/>
        <a:lstStyle/>
        <a:p>
          <a:endParaRPr lang="es-ES"/>
        </a:p>
      </dgm:t>
    </dgm:pt>
    <dgm:pt modelId="{6150D29D-9B49-4F06-9C95-EE3186BB6EC3}" type="sibTrans" cxnId="{27EC5968-2416-4D2C-91B8-5991AA973D3D}">
      <dgm:prSet/>
      <dgm:spPr/>
      <dgm:t>
        <a:bodyPr/>
        <a:lstStyle/>
        <a:p>
          <a:endParaRPr lang="es-ES"/>
        </a:p>
      </dgm:t>
    </dgm:pt>
    <dgm:pt modelId="{78B5C279-94B2-488D-912D-BEFAEA40A276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/>
            <a:t>Desarrollo temprano</a:t>
          </a:r>
          <a:endParaRPr lang="es-ES" dirty="0"/>
        </a:p>
      </dgm:t>
    </dgm:pt>
    <dgm:pt modelId="{64065352-4A5E-435A-9CE7-15D1088B1C77}" type="parTrans" cxnId="{38E487F4-EF71-4E4B-9E2F-073220F1D392}">
      <dgm:prSet/>
      <dgm:spPr/>
      <dgm:t>
        <a:bodyPr/>
        <a:lstStyle/>
        <a:p>
          <a:endParaRPr lang="es-ES"/>
        </a:p>
      </dgm:t>
    </dgm:pt>
    <dgm:pt modelId="{C52EC169-8D24-4252-BE1F-9546FEA44613}" type="sibTrans" cxnId="{38E487F4-EF71-4E4B-9E2F-073220F1D392}">
      <dgm:prSet/>
      <dgm:spPr/>
      <dgm:t>
        <a:bodyPr/>
        <a:lstStyle/>
        <a:p>
          <a:endParaRPr lang="es-ES"/>
        </a:p>
      </dgm:t>
    </dgm:pt>
    <dgm:pt modelId="{AE727B2F-BDE4-4295-A565-5816397ECF96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/>
            <a:t>Trabajar como equipo</a:t>
          </a:r>
          <a:endParaRPr lang="es-ES" dirty="0"/>
        </a:p>
      </dgm:t>
    </dgm:pt>
    <dgm:pt modelId="{B6FFA052-9186-4D5C-A2A6-9010F53E079B}" type="parTrans" cxnId="{723E022F-2C0D-41D4-8278-1E02BF68D90B}">
      <dgm:prSet/>
      <dgm:spPr/>
      <dgm:t>
        <a:bodyPr/>
        <a:lstStyle/>
        <a:p>
          <a:endParaRPr lang="es-ES"/>
        </a:p>
      </dgm:t>
    </dgm:pt>
    <dgm:pt modelId="{DD245F46-CD01-4154-997F-EC51CE263BC0}" type="sibTrans" cxnId="{723E022F-2C0D-41D4-8278-1E02BF68D90B}">
      <dgm:prSet/>
      <dgm:spPr/>
      <dgm:t>
        <a:bodyPr/>
        <a:lstStyle/>
        <a:p>
          <a:endParaRPr lang="es-ES"/>
        </a:p>
      </dgm:t>
    </dgm:pt>
    <dgm:pt modelId="{0A8E6A98-5829-456C-BED9-6B02F3EBC4B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/>
            <a:t>Conversión en grupo</a:t>
          </a:r>
          <a:endParaRPr lang="es-ES" dirty="0"/>
        </a:p>
      </dgm:t>
    </dgm:pt>
    <dgm:pt modelId="{C8EC234C-7505-4B3C-816E-DE9D99436221}" type="parTrans" cxnId="{B53B77FA-A6F9-4ED9-8A26-E88206DB0666}">
      <dgm:prSet/>
      <dgm:spPr/>
      <dgm:t>
        <a:bodyPr/>
        <a:lstStyle/>
        <a:p>
          <a:endParaRPr lang="es-ES"/>
        </a:p>
      </dgm:t>
    </dgm:pt>
    <dgm:pt modelId="{47BD4093-8758-4A70-BD3E-2D226CF8FC7C}" type="sibTrans" cxnId="{B53B77FA-A6F9-4ED9-8A26-E88206DB0666}">
      <dgm:prSet/>
      <dgm:spPr/>
      <dgm:t>
        <a:bodyPr/>
        <a:lstStyle/>
        <a:p>
          <a:endParaRPr lang="es-ES"/>
        </a:p>
      </dgm:t>
    </dgm:pt>
    <dgm:pt modelId="{D1E5A71E-D832-4C67-888C-1614D3310845}" type="pres">
      <dgm:prSet presAssocID="{DC6F89E4-0D2C-48C9-BA16-CFC0D8162179}" presName="Name0" presStyleCnt="0">
        <dgm:presLayoutVars>
          <dgm:dir/>
          <dgm:resizeHandles val="exact"/>
        </dgm:presLayoutVars>
      </dgm:prSet>
      <dgm:spPr/>
    </dgm:pt>
    <dgm:pt modelId="{E335CC06-2B50-4297-A20A-7F6BD430DCBB}" type="pres">
      <dgm:prSet presAssocID="{12A659C1-7D26-4B0E-8231-5802BCE5D4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DF6C3B-C3A1-46DB-A404-C405345E574F}" type="pres">
      <dgm:prSet presAssocID="{6150D29D-9B49-4F06-9C95-EE3186BB6EC3}" presName="sibTrans" presStyleLbl="sibTrans2D1" presStyleIdx="0" presStyleCnt="3"/>
      <dgm:spPr/>
      <dgm:t>
        <a:bodyPr/>
        <a:lstStyle/>
        <a:p>
          <a:endParaRPr lang="es-ES"/>
        </a:p>
      </dgm:t>
    </dgm:pt>
    <dgm:pt modelId="{17CA6121-8C80-478C-BE65-1C741E3833DD}" type="pres">
      <dgm:prSet presAssocID="{6150D29D-9B49-4F06-9C95-EE3186BB6EC3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5325370-2064-4116-A8DF-AED91E2C858E}" type="pres">
      <dgm:prSet presAssocID="{78B5C279-94B2-488D-912D-BEFAEA40A2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FDC31B-5FC0-4D7E-9521-75CC519CD004}" type="pres">
      <dgm:prSet presAssocID="{C52EC169-8D24-4252-BE1F-9546FEA44613}" presName="sibTrans" presStyleLbl="sibTrans2D1" presStyleIdx="1" presStyleCnt="3"/>
      <dgm:spPr/>
      <dgm:t>
        <a:bodyPr/>
        <a:lstStyle/>
        <a:p>
          <a:endParaRPr lang="es-ES"/>
        </a:p>
      </dgm:t>
    </dgm:pt>
    <dgm:pt modelId="{49F4EAF1-C1AF-4325-8594-D6823AA019B9}" type="pres">
      <dgm:prSet presAssocID="{C52EC169-8D24-4252-BE1F-9546FEA44613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883823B4-94CE-4E86-AC16-F35479BAA7E5}" type="pres">
      <dgm:prSet presAssocID="{0A8E6A98-5829-456C-BED9-6B02F3EBC4BD}" presName="node" presStyleLbl="node1" presStyleIdx="2" presStyleCnt="4" custLinFactNeighborX="15493" custLinFactNeighborY="15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AEA8B0-BB8D-4CF9-BFB9-782A83AD48F2}" type="pres">
      <dgm:prSet presAssocID="{47BD4093-8758-4A70-BD3E-2D226CF8FC7C}" presName="sibTrans" presStyleLbl="sibTrans2D1" presStyleIdx="2" presStyleCnt="3"/>
      <dgm:spPr/>
      <dgm:t>
        <a:bodyPr/>
        <a:lstStyle/>
        <a:p>
          <a:endParaRPr lang="es-ES"/>
        </a:p>
      </dgm:t>
    </dgm:pt>
    <dgm:pt modelId="{D85C5A74-29E8-4EE9-A236-CBC8EF2E1C58}" type="pres">
      <dgm:prSet presAssocID="{47BD4093-8758-4A70-BD3E-2D226CF8FC7C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9153B01E-2D47-4D38-A731-F0776EB03664}" type="pres">
      <dgm:prSet presAssocID="{AE727B2F-BDE4-4295-A565-5816397ECF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F2765C-B8DB-4795-A515-D87534CA465F}" type="presOf" srcId="{DC6F89E4-0D2C-48C9-BA16-CFC0D8162179}" destId="{D1E5A71E-D832-4C67-888C-1614D3310845}" srcOrd="0" destOrd="0" presId="urn:microsoft.com/office/officeart/2005/8/layout/process1"/>
    <dgm:cxn modelId="{CD7B0785-058D-4E0A-946D-EDA66203C9B0}" type="presOf" srcId="{C52EC169-8D24-4252-BE1F-9546FEA44613}" destId="{4CFDC31B-5FC0-4D7E-9521-75CC519CD004}" srcOrd="0" destOrd="0" presId="urn:microsoft.com/office/officeart/2005/8/layout/process1"/>
    <dgm:cxn modelId="{B53B77FA-A6F9-4ED9-8A26-E88206DB0666}" srcId="{DC6F89E4-0D2C-48C9-BA16-CFC0D8162179}" destId="{0A8E6A98-5829-456C-BED9-6B02F3EBC4BD}" srcOrd="2" destOrd="0" parTransId="{C8EC234C-7505-4B3C-816E-DE9D99436221}" sibTransId="{47BD4093-8758-4A70-BD3E-2D226CF8FC7C}"/>
    <dgm:cxn modelId="{38E487F4-EF71-4E4B-9E2F-073220F1D392}" srcId="{DC6F89E4-0D2C-48C9-BA16-CFC0D8162179}" destId="{78B5C279-94B2-488D-912D-BEFAEA40A276}" srcOrd="1" destOrd="0" parTransId="{64065352-4A5E-435A-9CE7-15D1088B1C77}" sibTransId="{C52EC169-8D24-4252-BE1F-9546FEA44613}"/>
    <dgm:cxn modelId="{8C91D955-0329-483B-B95B-9C4D7B35795F}" type="presOf" srcId="{AE727B2F-BDE4-4295-A565-5816397ECF96}" destId="{9153B01E-2D47-4D38-A731-F0776EB03664}" srcOrd="0" destOrd="0" presId="urn:microsoft.com/office/officeart/2005/8/layout/process1"/>
    <dgm:cxn modelId="{256289F1-5426-47D1-A287-0FA848A198AC}" type="presOf" srcId="{47BD4093-8758-4A70-BD3E-2D226CF8FC7C}" destId="{D85C5A74-29E8-4EE9-A236-CBC8EF2E1C58}" srcOrd="1" destOrd="0" presId="urn:microsoft.com/office/officeart/2005/8/layout/process1"/>
    <dgm:cxn modelId="{9B4BE5AB-61AE-4F0F-B2C2-AB7264004508}" type="presOf" srcId="{47BD4093-8758-4A70-BD3E-2D226CF8FC7C}" destId="{48AEA8B0-BB8D-4CF9-BFB9-782A83AD48F2}" srcOrd="0" destOrd="0" presId="urn:microsoft.com/office/officeart/2005/8/layout/process1"/>
    <dgm:cxn modelId="{E8F75BFF-0A52-480F-8413-F35F91A9BE8D}" type="presOf" srcId="{12A659C1-7D26-4B0E-8231-5802BCE5D4B2}" destId="{E335CC06-2B50-4297-A20A-7F6BD430DCBB}" srcOrd="0" destOrd="0" presId="urn:microsoft.com/office/officeart/2005/8/layout/process1"/>
    <dgm:cxn modelId="{723E022F-2C0D-41D4-8278-1E02BF68D90B}" srcId="{DC6F89E4-0D2C-48C9-BA16-CFC0D8162179}" destId="{AE727B2F-BDE4-4295-A565-5816397ECF96}" srcOrd="3" destOrd="0" parTransId="{B6FFA052-9186-4D5C-A2A6-9010F53E079B}" sibTransId="{DD245F46-CD01-4154-997F-EC51CE263BC0}"/>
    <dgm:cxn modelId="{C821D0F0-8821-47A2-8CAD-AF3784C0A8C2}" type="presOf" srcId="{C52EC169-8D24-4252-BE1F-9546FEA44613}" destId="{49F4EAF1-C1AF-4325-8594-D6823AA019B9}" srcOrd="1" destOrd="0" presId="urn:microsoft.com/office/officeart/2005/8/layout/process1"/>
    <dgm:cxn modelId="{8F32DF86-E4DF-4BA1-BD93-CA7DDEB14DDD}" type="presOf" srcId="{78B5C279-94B2-488D-912D-BEFAEA40A276}" destId="{25325370-2064-4116-A8DF-AED91E2C858E}" srcOrd="0" destOrd="0" presId="urn:microsoft.com/office/officeart/2005/8/layout/process1"/>
    <dgm:cxn modelId="{D41372A3-0098-4D62-92B5-064487FEF2F4}" type="presOf" srcId="{0A8E6A98-5829-456C-BED9-6B02F3EBC4BD}" destId="{883823B4-94CE-4E86-AC16-F35479BAA7E5}" srcOrd="0" destOrd="0" presId="urn:microsoft.com/office/officeart/2005/8/layout/process1"/>
    <dgm:cxn modelId="{4773A17F-9B0D-475A-8B63-B5DC2AABBBC9}" type="presOf" srcId="{6150D29D-9B49-4F06-9C95-EE3186BB6EC3}" destId="{17CA6121-8C80-478C-BE65-1C741E3833DD}" srcOrd="1" destOrd="0" presId="urn:microsoft.com/office/officeart/2005/8/layout/process1"/>
    <dgm:cxn modelId="{607DFF03-F1B7-40C0-BD04-243573DC952F}" type="presOf" srcId="{6150D29D-9B49-4F06-9C95-EE3186BB6EC3}" destId="{38DF6C3B-C3A1-46DB-A404-C405345E574F}" srcOrd="0" destOrd="0" presId="urn:microsoft.com/office/officeart/2005/8/layout/process1"/>
    <dgm:cxn modelId="{27EC5968-2416-4D2C-91B8-5991AA973D3D}" srcId="{DC6F89E4-0D2C-48C9-BA16-CFC0D8162179}" destId="{12A659C1-7D26-4B0E-8231-5802BCE5D4B2}" srcOrd="0" destOrd="0" parTransId="{B5794AAC-A663-4A0B-B159-53A9B8AEA7E5}" sibTransId="{6150D29D-9B49-4F06-9C95-EE3186BB6EC3}"/>
    <dgm:cxn modelId="{9317C20D-264B-40D4-89BC-BE915C38B9E6}" type="presParOf" srcId="{D1E5A71E-D832-4C67-888C-1614D3310845}" destId="{E335CC06-2B50-4297-A20A-7F6BD430DCBB}" srcOrd="0" destOrd="0" presId="urn:microsoft.com/office/officeart/2005/8/layout/process1"/>
    <dgm:cxn modelId="{364C3DF1-5FD7-4D6E-947E-58937CDF865D}" type="presParOf" srcId="{D1E5A71E-D832-4C67-888C-1614D3310845}" destId="{38DF6C3B-C3A1-46DB-A404-C405345E574F}" srcOrd="1" destOrd="0" presId="urn:microsoft.com/office/officeart/2005/8/layout/process1"/>
    <dgm:cxn modelId="{557816E5-5CE1-4639-8DA7-CB9ABD88F22C}" type="presParOf" srcId="{38DF6C3B-C3A1-46DB-A404-C405345E574F}" destId="{17CA6121-8C80-478C-BE65-1C741E3833DD}" srcOrd="0" destOrd="0" presId="urn:microsoft.com/office/officeart/2005/8/layout/process1"/>
    <dgm:cxn modelId="{FC0BB0D0-008F-40B9-8CD0-9D1C0E4426DA}" type="presParOf" srcId="{D1E5A71E-D832-4C67-888C-1614D3310845}" destId="{25325370-2064-4116-A8DF-AED91E2C858E}" srcOrd="2" destOrd="0" presId="urn:microsoft.com/office/officeart/2005/8/layout/process1"/>
    <dgm:cxn modelId="{DBFD195F-6CB2-4CD9-B681-1683D8D8C31D}" type="presParOf" srcId="{D1E5A71E-D832-4C67-888C-1614D3310845}" destId="{4CFDC31B-5FC0-4D7E-9521-75CC519CD004}" srcOrd="3" destOrd="0" presId="urn:microsoft.com/office/officeart/2005/8/layout/process1"/>
    <dgm:cxn modelId="{E43AB4D5-E021-451B-9156-0A89AB772E2E}" type="presParOf" srcId="{4CFDC31B-5FC0-4D7E-9521-75CC519CD004}" destId="{49F4EAF1-C1AF-4325-8594-D6823AA019B9}" srcOrd="0" destOrd="0" presId="urn:microsoft.com/office/officeart/2005/8/layout/process1"/>
    <dgm:cxn modelId="{AE00EFEE-C052-483D-9181-61703C9522CA}" type="presParOf" srcId="{D1E5A71E-D832-4C67-888C-1614D3310845}" destId="{883823B4-94CE-4E86-AC16-F35479BAA7E5}" srcOrd="4" destOrd="0" presId="urn:microsoft.com/office/officeart/2005/8/layout/process1"/>
    <dgm:cxn modelId="{9B562B71-00B4-4776-84A3-C6F587CBC013}" type="presParOf" srcId="{D1E5A71E-D832-4C67-888C-1614D3310845}" destId="{48AEA8B0-BB8D-4CF9-BFB9-782A83AD48F2}" srcOrd="5" destOrd="0" presId="urn:microsoft.com/office/officeart/2005/8/layout/process1"/>
    <dgm:cxn modelId="{EB680EC5-CF93-4CD4-B239-75A99BF4B372}" type="presParOf" srcId="{48AEA8B0-BB8D-4CF9-BFB9-782A83AD48F2}" destId="{D85C5A74-29E8-4EE9-A236-CBC8EF2E1C58}" srcOrd="0" destOrd="0" presId="urn:microsoft.com/office/officeart/2005/8/layout/process1"/>
    <dgm:cxn modelId="{237CF20D-E53A-450F-8477-00F0A4B29CFD}" type="presParOf" srcId="{D1E5A71E-D832-4C67-888C-1614D3310845}" destId="{9153B01E-2D47-4D38-A731-F0776EB0366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34DF7-5D96-4C46-8ECD-D2D283D4E5A0}">
      <dsp:nvSpPr>
        <dsp:cNvPr id="0" name=""/>
        <dsp:cNvSpPr/>
      </dsp:nvSpPr>
      <dsp:spPr>
        <a:xfrm rot="16200000">
          <a:off x="67491" y="243456"/>
          <a:ext cx="2198914" cy="233389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TAMAÑO: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*Apatía social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*Costos de proceso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" y="310949"/>
        <a:ext cx="2333897" cy="1649185"/>
      </dsp:txXfrm>
    </dsp:sp>
    <dsp:sp modelId="{5BDC147E-6D32-48DA-970B-077A7DA52116}">
      <dsp:nvSpPr>
        <dsp:cNvPr id="0" name=""/>
        <dsp:cNvSpPr/>
      </dsp:nvSpPr>
      <dsp:spPr>
        <a:xfrm>
          <a:off x="2333897" y="284297"/>
          <a:ext cx="2333897" cy="219891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COMPOSICIÓN</a:t>
          </a:r>
          <a:endParaRPr lang="es-ES" sz="1800" kern="1200" dirty="0"/>
        </a:p>
      </dsp:txBody>
      <dsp:txXfrm>
        <a:off x="2333897" y="284297"/>
        <a:ext cx="2333897" cy="1649185"/>
      </dsp:txXfrm>
    </dsp:sp>
    <dsp:sp modelId="{0A8129BE-9737-4426-A29C-AB855022B2A2}">
      <dsp:nvSpPr>
        <dsp:cNvPr id="0" name=""/>
        <dsp:cNvSpPr/>
      </dsp:nvSpPr>
      <dsp:spPr>
        <a:xfrm rot="10800000">
          <a:off x="0" y="2198914"/>
          <a:ext cx="2333897" cy="219891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ROLES DIFERENCIADOS: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*Ambigüedad del rol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*Conflicto entre roles</a:t>
          </a:r>
        </a:p>
      </dsp:txBody>
      <dsp:txXfrm rot="10800000">
        <a:off x="0" y="2748642"/>
        <a:ext cx="2333897" cy="1649185"/>
      </dsp:txXfrm>
    </dsp:sp>
    <dsp:sp modelId="{5B17AB78-896D-4813-B74A-1CFDF8339F90}">
      <dsp:nvSpPr>
        <dsp:cNvPr id="0" name=""/>
        <dsp:cNvSpPr/>
      </dsp:nvSpPr>
      <dsp:spPr>
        <a:xfrm rot="5400000">
          <a:off x="2401388" y="2131422"/>
          <a:ext cx="2198914" cy="233389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ESTATUS DIFERENCIADO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*Estatus</a:t>
          </a:r>
          <a:endParaRPr lang="es-ES" sz="1800" kern="1200" dirty="0"/>
        </a:p>
      </dsp:txBody>
      <dsp:txXfrm rot="-5400000">
        <a:off x="2333896" y="2748642"/>
        <a:ext cx="2333897" cy="1649185"/>
      </dsp:txXfrm>
    </dsp:sp>
    <dsp:sp modelId="{CDFD952A-3615-4924-AACE-D58A4497DD65}">
      <dsp:nvSpPr>
        <dsp:cNvPr id="0" name=""/>
        <dsp:cNvSpPr/>
      </dsp:nvSpPr>
      <dsp:spPr>
        <a:xfrm>
          <a:off x="883580" y="2099682"/>
          <a:ext cx="2840081" cy="441289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ESTRUCTURALES</a:t>
          </a:r>
          <a:endParaRPr lang="es-ES" sz="1700" kern="1200" dirty="0"/>
        </a:p>
      </dsp:txBody>
      <dsp:txXfrm>
        <a:off x="905122" y="2121224"/>
        <a:ext cx="2796997" cy="398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5CC06-2B50-4297-A20A-7F6BD430DCBB}">
      <dsp:nvSpPr>
        <dsp:cNvPr id="0" name=""/>
        <dsp:cNvSpPr/>
      </dsp:nvSpPr>
      <dsp:spPr>
        <a:xfrm>
          <a:off x="4569" y="1627326"/>
          <a:ext cx="1998025" cy="119881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Formación</a:t>
          </a:r>
          <a:endParaRPr lang="es-ES" sz="2200" kern="1200" dirty="0"/>
        </a:p>
      </dsp:txBody>
      <dsp:txXfrm>
        <a:off x="39681" y="1662438"/>
        <a:ext cx="1927801" cy="1128591"/>
      </dsp:txXfrm>
    </dsp:sp>
    <dsp:sp modelId="{38DF6C3B-C3A1-46DB-A404-C405345E574F}">
      <dsp:nvSpPr>
        <dsp:cNvPr id="0" name=""/>
        <dsp:cNvSpPr/>
      </dsp:nvSpPr>
      <dsp:spPr>
        <a:xfrm>
          <a:off x="2202397" y="1978978"/>
          <a:ext cx="423581" cy="495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2202397" y="2078080"/>
        <a:ext cx="296507" cy="297306"/>
      </dsp:txXfrm>
    </dsp:sp>
    <dsp:sp modelId="{25325370-2064-4116-A8DF-AED91E2C858E}">
      <dsp:nvSpPr>
        <dsp:cNvPr id="0" name=""/>
        <dsp:cNvSpPr/>
      </dsp:nvSpPr>
      <dsp:spPr>
        <a:xfrm>
          <a:off x="2801805" y="1627326"/>
          <a:ext cx="1998025" cy="119881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Desarrollo temprano</a:t>
          </a:r>
          <a:endParaRPr lang="es-ES" sz="2200" kern="1200" dirty="0"/>
        </a:p>
      </dsp:txBody>
      <dsp:txXfrm>
        <a:off x="2836917" y="1662438"/>
        <a:ext cx="1927801" cy="1128591"/>
      </dsp:txXfrm>
    </dsp:sp>
    <dsp:sp modelId="{4CFDC31B-5FC0-4D7E-9521-75CC519CD004}">
      <dsp:nvSpPr>
        <dsp:cNvPr id="0" name=""/>
        <dsp:cNvSpPr/>
      </dsp:nvSpPr>
      <dsp:spPr>
        <a:xfrm rot="22418">
          <a:off x="5030583" y="1988593"/>
          <a:ext cx="489217" cy="495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5030585" y="2087216"/>
        <a:ext cx="342452" cy="297306"/>
      </dsp:txXfrm>
    </dsp:sp>
    <dsp:sp modelId="{883823B4-94CE-4E86-AC16-F35479BAA7E5}">
      <dsp:nvSpPr>
        <dsp:cNvPr id="0" name=""/>
        <dsp:cNvSpPr/>
      </dsp:nvSpPr>
      <dsp:spPr>
        <a:xfrm>
          <a:off x="5722862" y="1646375"/>
          <a:ext cx="1998025" cy="119881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Conversión en grupo</a:t>
          </a:r>
          <a:endParaRPr lang="es-ES" sz="2200" kern="1200" dirty="0"/>
        </a:p>
      </dsp:txBody>
      <dsp:txXfrm>
        <a:off x="5757974" y="1681487"/>
        <a:ext cx="1927801" cy="1128591"/>
      </dsp:txXfrm>
    </dsp:sp>
    <dsp:sp modelId="{48AEA8B0-BB8D-4CF9-BFB9-782A83AD48F2}">
      <dsp:nvSpPr>
        <dsp:cNvPr id="0" name=""/>
        <dsp:cNvSpPr/>
      </dsp:nvSpPr>
      <dsp:spPr>
        <a:xfrm rot="21575505">
          <a:off x="7889730" y="1988431"/>
          <a:ext cx="357964" cy="495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7889731" y="2087916"/>
        <a:ext cx="250575" cy="297306"/>
      </dsp:txXfrm>
    </dsp:sp>
    <dsp:sp modelId="{9153B01E-2D47-4D38-A731-F0776EB03664}">
      <dsp:nvSpPr>
        <dsp:cNvPr id="0" name=""/>
        <dsp:cNvSpPr/>
      </dsp:nvSpPr>
      <dsp:spPr>
        <a:xfrm>
          <a:off x="8396275" y="1627326"/>
          <a:ext cx="1998025" cy="119881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Trabajar como equipo</a:t>
          </a:r>
          <a:endParaRPr lang="es-ES" sz="2200" kern="1200" dirty="0"/>
        </a:p>
      </dsp:txBody>
      <dsp:txXfrm>
        <a:off x="8431387" y="1662438"/>
        <a:ext cx="1927801" cy="1128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4Tr1tt8JY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GRUPOS Y EQUIPOS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83710" y="5865951"/>
            <a:ext cx="6456336" cy="360677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Scarlett d. javalera Alfonso </a:t>
            </a:r>
            <a:r>
              <a:rPr lang="es-MX" dirty="0"/>
              <a:t> </a:t>
            </a:r>
            <a:r>
              <a:rPr lang="es-MX" dirty="0" err="1" smtClean="0"/>
              <a:t>mat.</a:t>
            </a:r>
            <a:r>
              <a:rPr lang="es-MX" dirty="0" smtClean="0"/>
              <a:t> 272943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4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</a:t>
            </a:r>
            <a:r>
              <a:rPr lang="en-US" dirty="0" smtClean="0"/>
              <a:t> </a:t>
            </a:r>
            <a:r>
              <a:rPr lang="en-US" dirty="0" err="1"/>
              <a:t>conductuales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460625"/>
            <a:ext cx="10141696" cy="425450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Las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normas</a:t>
            </a:r>
            <a:r>
              <a:rPr lang="es-ES" dirty="0"/>
              <a:t> son estándares que comparte un grupo y que regulan la conducta de sus miembros individuales. Por ejemplo, cuando los miembros de un grupo se comportan de manera similar con sus supervisores o la gente </a:t>
            </a:r>
            <a:r>
              <a:rPr lang="es-ES" dirty="0" smtClean="0"/>
              <a:t>externa</a:t>
            </a:r>
            <a:r>
              <a:rPr lang="en-US" dirty="0" smtClean="0"/>
              <a:t>.</a:t>
            </a:r>
          </a:p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Características de las normas de un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grupo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/>
              <a:t>■ Por lo general se establecen normas para los temas que tienen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mayor importancia </a:t>
            </a: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/>
              <a:t>■ </a:t>
            </a:r>
            <a:r>
              <a:rPr lang="es-ES" dirty="0"/>
              <a:t>Las normas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s-ES" dirty="0"/>
              <a:t> se aplican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necesariamente</a:t>
            </a:r>
            <a:r>
              <a:rPr lang="es-ES" dirty="0"/>
              <a:t> a todos los miembros del </a:t>
            </a:r>
            <a:r>
              <a:rPr lang="es-ES" dirty="0" smtClean="0"/>
              <a:t>grupo. Por </a:t>
            </a:r>
            <a:r>
              <a:rPr lang="es-ES" dirty="0"/>
              <a:t>ejemplo</a:t>
            </a:r>
            <a:r>
              <a:rPr lang="es-ES" dirty="0" smtClean="0"/>
              <a:t>, llegar </a:t>
            </a:r>
            <a:r>
              <a:rPr lang="es-ES" dirty="0"/>
              <a:t>tarde a las reuniones quizá no sea tan grave para un miembro importante del </a:t>
            </a:r>
            <a:endParaRPr lang="es-ES" dirty="0" smtClean="0"/>
          </a:p>
          <a:p>
            <a:r>
              <a:rPr lang="es-ES" dirty="0" smtClean="0"/>
              <a:t>■ </a:t>
            </a:r>
            <a:r>
              <a:rPr lang="es-ES" dirty="0"/>
              <a:t>Las normas varían en el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grado de aceptación </a:t>
            </a:r>
            <a:r>
              <a:rPr lang="es-ES" dirty="0"/>
              <a:t>por parte de los miembros del grupo; algunas las aceptan y respaldan casi todos ellos</a:t>
            </a:r>
            <a:r>
              <a:rPr lang="es-ES" dirty="0" smtClean="0"/>
              <a:t>, mientras </a:t>
            </a:r>
            <a:r>
              <a:rPr lang="es-ES" dirty="0"/>
              <a:t>que otras sólo la </a:t>
            </a:r>
            <a:endParaRPr lang="es-ES" dirty="0" smtClean="0"/>
          </a:p>
          <a:p>
            <a:r>
              <a:rPr lang="es-ES" dirty="0" smtClean="0"/>
              <a:t>■ </a:t>
            </a:r>
            <a:r>
              <a:rPr lang="es-ES" dirty="0"/>
              <a:t>Las normas varían en cuanto a la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magnitud</a:t>
            </a:r>
            <a:r>
              <a:rPr lang="es-ES" dirty="0"/>
              <a:t> que se permite apartarse de su acatamiento</a:t>
            </a:r>
            <a:r>
              <a:rPr lang="es-ES" dirty="0" smtClean="0"/>
              <a:t>. En </a:t>
            </a:r>
            <a:r>
              <a:rPr lang="es-ES" dirty="0"/>
              <a:t>otras palabras</a:t>
            </a:r>
            <a:r>
              <a:rPr lang="es-ES" dirty="0" smtClean="0"/>
              <a:t>, algunas </a:t>
            </a:r>
            <a:r>
              <a:rPr lang="es-ES" dirty="0"/>
              <a:t>normas son muy laxas y dejan mucha libertad para el comportamiento: en tanto que otras</a:t>
            </a:r>
            <a:r>
              <a:rPr lang="es-ES" dirty="0" smtClean="0"/>
              <a:t>, en </a:t>
            </a:r>
            <a:r>
              <a:rPr lang="es-ES" dirty="0"/>
              <a:t>especial aquellas que se refieren a temas clave para el </a:t>
            </a:r>
            <a:r>
              <a:rPr lang="es-ES" dirty="0" smtClean="0"/>
              <a:t>grupo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1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normas </a:t>
            </a:r>
            <a:r>
              <a:rPr lang="es-MX" dirty="0" smtClean="0"/>
              <a:t>grupales….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Comportamientos iniciales.</a:t>
            </a:r>
            <a:endParaRPr lang="en-US" sz="2800" dirty="0" smtClean="0"/>
          </a:p>
          <a:p>
            <a:r>
              <a:rPr lang="es-MX" sz="2800" dirty="0" smtClean="0"/>
              <a:t>Comportamientos importados.</a:t>
            </a:r>
          </a:p>
          <a:p>
            <a:r>
              <a:rPr lang="es-MX" sz="2800" dirty="0" smtClean="0"/>
              <a:t>Eventos críticos.</a:t>
            </a:r>
            <a:endParaRPr lang="en-US" sz="2800" dirty="0" smtClean="0"/>
          </a:p>
          <a:p>
            <a:r>
              <a:rPr lang="es-MX" sz="2800" dirty="0" smtClean="0"/>
              <a:t>Estándares establecidos en forma explícita.</a:t>
            </a:r>
            <a:endParaRPr lang="en-US" sz="2800" dirty="0"/>
          </a:p>
        </p:txBody>
      </p:sp>
      <p:pic>
        <p:nvPicPr>
          <p:cNvPr id="2050" name="Picture 2" descr="Resultado de imagen para grupos formal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4785783"/>
            <a:ext cx="3108325" cy="207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5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33425" y="679450"/>
            <a:ext cx="8824913" cy="3416300"/>
          </a:xfrm>
        </p:spPr>
        <p:txBody>
          <a:bodyPr>
            <a:noAutofit/>
          </a:bodyPr>
          <a:lstStyle/>
          <a:p>
            <a:r>
              <a:rPr lang="es-MX" sz="2800" dirty="0" smtClean="0"/>
              <a:t>Las normas pueden tener dos efectos: </a:t>
            </a:r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</a:rPr>
              <a:t>conformidad</a:t>
            </a:r>
            <a:r>
              <a:rPr lang="es-MX" sz="2800" dirty="0" smtClean="0"/>
              <a:t> o </a:t>
            </a:r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</a:rPr>
              <a:t>adherencia.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800" dirty="0" smtClean="0"/>
              <a:t>Esto se debe  a que los estándares son </a:t>
            </a:r>
            <a:r>
              <a:rPr lang="es-ES" sz="2800" dirty="0"/>
              <a:t>aceptados, su efecto principal es dar forma o influir en la conducta de los miembros individuales de un grupo. Así, puede concebirse a las normas como restricciones o reducciones de la variabilidad de las conductas y actitudes de un conjunto de integrantes de un </a:t>
            </a:r>
            <a:r>
              <a:rPr lang="es-ES" sz="2800" dirty="0" smtClean="0"/>
              <a:t>grupo.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33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Otra característica conductual es la cohesión</a:t>
            </a:r>
            <a:endParaRPr lang="en-US" dirty="0"/>
          </a:p>
        </p:txBody>
      </p:sp>
      <p:pic>
        <p:nvPicPr>
          <p:cNvPr id="3074" name="Picture 2" descr="Resultado de imagen para cohes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35" y="2454275"/>
            <a:ext cx="5370465" cy="271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289271" y="2619611"/>
            <a:ext cx="79890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 </a:t>
            </a:r>
            <a:r>
              <a:rPr lang="en-US" sz="4000" b="1" dirty="0" smtClean="0"/>
              <a:t>“El </a:t>
            </a:r>
            <a:r>
              <a:rPr lang="en-US" sz="4000" b="1" dirty="0" err="1"/>
              <a:t>grado</a:t>
            </a:r>
            <a:r>
              <a:rPr lang="en-US" sz="4000" b="1" dirty="0"/>
              <a:t> </a:t>
            </a:r>
            <a:r>
              <a:rPr lang="en-US" sz="4000" b="1" dirty="0" err="1"/>
              <a:t>en</a:t>
            </a:r>
            <a:r>
              <a:rPr lang="en-US" sz="4000" b="1" dirty="0"/>
              <a:t> que </a:t>
            </a:r>
            <a:r>
              <a:rPr lang="en-US" sz="4000" b="1" dirty="0" err="1"/>
              <a:t>los</a:t>
            </a:r>
            <a:r>
              <a:rPr lang="en-US" sz="4000" b="1" dirty="0"/>
              <a:t> </a:t>
            </a:r>
            <a:r>
              <a:rPr lang="en-US" sz="4000" b="1" dirty="0" err="1"/>
              <a:t>miembros</a:t>
            </a:r>
            <a:r>
              <a:rPr lang="en-US" sz="4000" b="1" dirty="0"/>
              <a:t> </a:t>
            </a:r>
            <a:r>
              <a:rPr lang="en-US" sz="4000" b="1" dirty="0" err="1"/>
              <a:t>están</a:t>
            </a:r>
            <a:r>
              <a:rPr lang="en-US" sz="4000" b="1" dirty="0"/>
              <a:t> </a:t>
            </a:r>
            <a:r>
              <a:rPr lang="en-US" sz="4000" b="1" dirty="0" err="1"/>
              <a:t>motivados</a:t>
            </a:r>
            <a:r>
              <a:rPr lang="en-US" sz="4000" b="1" dirty="0"/>
              <a:t> a  </a:t>
            </a:r>
            <a:r>
              <a:rPr lang="en-US" sz="4000" b="1" dirty="0" err="1"/>
              <a:t>permanecer</a:t>
            </a:r>
            <a:r>
              <a:rPr lang="en-US" sz="4000" b="1" dirty="0"/>
              <a:t> </a:t>
            </a:r>
            <a:r>
              <a:rPr lang="en-US" sz="4000" b="1" dirty="0" err="1"/>
              <a:t>en</a:t>
            </a:r>
            <a:r>
              <a:rPr lang="en-US" sz="4000" b="1" dirty="0"/>
              <a:t> el </a:t>
            </a:r>
            <a:r>
              <a:rPr lang="en-US" sz="4000" b="1" dirty="0" err="1"/>
              <a:t>grupo</a:t>
            </a:r>
            <a:r>
              <a:rPr lang="en-US" sz="4000" b="1" dirty="0"/>
              <a:t>, </a:t>
            </a:r>
            <a:r>
              <a:rPr lang="en-US" sz="4000" b="1" dirty="0" err="1"/>
              <a:t>es</a:t>
            </a:r>
            <a:r>
              <a:rPr lang="en-US" sz="4000" b="1" dirty="0"/>
              <a:t> </a:t>
            </a:r>
            <a:r>
              <a:rPr lang="es-MX" sz="4000" b="1" dirty="0" smtClean="0"/>
              <a:t>decir</a:t>
            </a:r>
            <a:r>
              <a:rPr lang="en-US" sz="4000" b="1" dirty="0" smtClean="0"/>
              <a:t>, </a:t>
            </a:r>
            <a:r>
              <a:rPr lang="en-US" sz="4000" b="1" dirty="0"/>
              <a:t>a </a:t>
            </a:r>
            <a:r>
              <a:rPr lang="en-US" sz="4000" b="1" dirty="0" err="1"/>
              <a:t>querer</a:t>
            </a:r>
            <a:r>
              <a:rPr lang="en-US" sz="4000" b="1" dirty="0"/>
              <a:t> </a:t>
            </a:r>
            <a:r>
              <a:rPr lang="en-US" sz="4000" b="1" dirty="0" err="1"/>
              <a:t>estar</a:t>
            </a:r>
            <a:r>
              <a:rPr lang="en-US" sz="4000" b="1" dirty="0"/>
              <a:t> </a:t>
            </a:r>
            <a:r>
              <a:rPr lang="en-US" sz="4000" b="1" dirty="0" err="1"/>
              <a:t>en</a:t>
            </a:r>
            <a:r>
              <a:rPr lang="en-US" sz="4000" b="1" dirty="0"/>
              <a:t> </a:t>
            </a:r>
            <a:r>
              <a:rPr lang="en-US" sz="4000" b="1" dirty="0" err="1" smtClean="0"/>
              <a:t>él</a:t>
            </a:r>
            <a:r>
              <a:rPr lang="en-US" sz="4000" b="1" dirty="0" smtClean="0"/>
              <a:t>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8359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fortalecimiento de grupos y equipo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4" y="4991101"/>
            <a:ext cx="2657475" cy="1771650"/>
          </a:xfrm>
          <a:prstGeom prst="rect">
            <a:avLst/>
          </a:prstGeom>
          <a:noFill/>
          <a:effectLst>
            <a:glow rad="127000">
              <a:schemeClr val="bg2">
                <a:alpha val="21000"/>
              </a:schemeClr>
            </a:glow>
            <a:outerShdw blurRad="50800" dist="50800" dir="1800000" sx="1000" sy="1000" algn="ctr" rotWithShape="0">
              <a:schemeClr val="bg1">
                <a:alpha val="24000"/>
              </a:schemeClr>
            </a:outerShdw>
            <a:reflection stA="9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Desarrollo de la cohesión de un grupo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 </a:t>
            </a:r>
            <a:r>
              <a:rPr lang="es-ES" sz="2800" dirty="0"/>
              <a:t>Fortalecer la atracción interpersonal entre los miembros del </a:t>
            </a:r>
            <a:r>
              <a:rPr lang="es-ES" sz="2800" dirty="0" smtClean="0"/>
              <a:t>grupo</a:t>
            </a:r>
          </a:p>
          <a:p>
            <a:endParaRPr lang="es-ES" sz="2800" dirty="0"/>
          </a:p>
          <a:p>
            <a:r>
              <a:rPr lang="es-ES" sz="2800" dirty="0" smtClean="0"/>
              <a:t> Generar </a:t>
            </a:r>
            <a:r>
              <a:rPr lang="es-ES" sz="2800" dirty="0"/>
              <a:t>un historial de alto rendimiento y de los éxitos del grupo </a:t>
            </a:r>
            <a:endParaRPr lang="es-ES" sz="2800" dirty="0" smtClean="0"/>
          </a:p>
          <a:p>
            <a:endParaRPr lang="es-ES" sz="2800" dirty="0"/>
          </a:p>
          <a:p>
            <a:r>
              <a:rPr lang="es-ES" sz="2800" dirty="0" smtClean="0"/>
              <a:t>Impulsar </a:t>
            </a:r>
            <a:r>
              <a:rPr lang="es-ES" sz="2800" dirty="0"/>
              <a:t>la competencia con otros </a:t>
            </a:r>
            <a:r>
              <a:rPr lang="es-ES" sz="2800" dirty="0" smtClean="0"/>
              <a:t>grupos.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7017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058582"/>
              </p:ext>
            </p:extLst>
          </p:nvPr>
        </p:nvGraphicFramePr>
        <p:xfrm>
          <a:off x="923925" y="1104900"/>
          <a:ext cx="9169400" cy="442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700">
                  <a:extLst>
                    <a:ext uri="{9D8B030D-6E8A-4147-A177-3AD203B41FA5}">
                      <a16:colId xmlns:a16="http://schemas.microsoft.com/office/drawing/2014/main" val="3625059915"/>
                    </a:ext>
                  </a:extLst>
                </a:gridCol>
                <a:gridCol w="4584700">
                  <a:extLst>
                    <a:ext uri="{9D8B030D-6E8A-4147-A177-3AD203B41FA5}">
                      <a16:colId xmlns:a16="http://schemas.microsoft.com/office/drawing/2014/main" val="3605818671"/>
                    </a:ext>
                  </a:extLst>
                </a:gridCol>
              </a:tblGrid>
              <a:tr h="437226">
                <a:tc>
                  <a:txBody>
                    <a:bodyPr/>
                    <a:lstStyle/>
                    <a:p>
                      <a:r>
                        <a:rPr lang="es-MX" dirty="0" smtClean="0"/>
                        <a:t>Efectos positivos 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Efectos negativos 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075209"/>
                  </a:ext>
                </a:extLst>
              </a:tr>
              <a:tr h="398893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Calidad y cantidad mayores de las interacciones del grupo.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Adherencia más fuerte a las normas grupales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 Mayor eficacia en el logro de los objetivos del grupo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Aumento de la satisfacción individual por ser miembro del 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/>
                        <a:t>Tal vez se fortalezcan las normas contraproducentes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/>
                        <a:t>Se ignorarían las ideas creativas o útiles, si se desvían de las normas o los valores establecidos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/>
                        <a:t> Aumenta la probabilidad de que se desarrolle el pensamiento grupal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/>
                        <a:t>Disminución potencial de la cooperación intergrupal</a:t>
                      </a:r>
                    </a:p>
                    <a:p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8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17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la creación de  un equipo o grupo influyen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Las metas organizacionales.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Las oportunidades de interactuar y compartir el conocimiento mutuo.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Factores psicológicos.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24628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Etapas del desarrollo de un equipo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330804"/>
              </p:ext>
            </p:extLst>
          </p:nvPr>
        </p:nvGraphicFramePr>
        <p:xfrm>
          <a:off x="964453" y="2014007"/>
          <a:ext cx="10398871" cy="445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52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GRUPOS Y EQUIPOS PROMINENTES EN LAS ORGANIZACIONES ACTUALES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err="1" smtClean="0"/>
              <a:t>Autoadministrado</a:t>
            </a:r>
            <a:r>
              <a:rPr lang="es-MX" sz="2800" dirty="0" smtClean="0"/>
              <a:t>. </a:t>
            </a:r>
          </a:p>
          <a:p>
            <a:r>
              <a:rPr lang="es-MX" sz="2800" dirty="0" err="1" smtClean="0"/>
              <a:t>Interfuncional</a:t>
            </a:r>
            <a:r>
              <a:rPr lang="es-MX" sz="2800" dirty="0" smtClean="0"/>
              <a:t>/ Producto nuevo.</a:t>
            </a:r>
            <a:endParaRPr lang="es-MX" sz="2800" dirty="0"/>
          </a:p>
          <a:p>
            <a:r>
              <a:rPr lang="es-MX" sz="2800" dirty="0" smtClean="0"/>
              <a:t>Global.</a:t>
            </a:r>
          </a:p>
          <a:p>
            <a:r>
              <a:rPr lang="es-MX" sz="2800" dirty="0" smtClean="0"/>
              <a:t>Virtual.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909115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301" t="38120" r="37764" b="23201"/>
          <a:stretch/>
        </p:blipFill>
        <p:spPr>
          <a:xfrm>
            <a:off x="1132115" y="975267"/>
            <a:ext cx="9309462" cy="50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9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414957" y="2296967"/>
            <a:ext cx="3147009" cy="576262"/>
          </a:xfrm>
        </p:spPr>
        <p:txBody>
          <a:bodyPr/>
          <a:lstStyle/>
          <a:p>
            <a:r>
              <a:rPr lang="es-MX" dirty="0" smtClean="0"/>
              <a:t>GRUPO: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6"/>
          </p:nvPr>
        </p:nvSpPr>
        <p:spPr>
          <a:xfrm>
            <a:off x="2420774" y="3044857"/>
            <a:ext cx="3588140" cy="320665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Conjunto </a:t>
            </a:r>
            <a:r>
              <a:rPr lang="es-ES" sz="2400" dirty="0"/>
              <a:t>de personas, limitado en cuanto a número (por lo general de 3 a 20),que tienen cierto grado de interacción y objetivos compartidos</a:t>
            </a:r>
          </a:p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6152836" y="2296967"/>
            <a:ext cx="3145730" cy="576262"/>
          </a:xfrm>
        </p:spPr>
        <p:txBody>
          <a:bodyPr/>
          <a:lstStyle/>
          <a:p>
            <a:r>
              <a:rPr lang="es-MX" dirty="0" smtClean="0"/>
              <a:t>EQUIPO:</a:t>
            </a:r>
            <a:endParaRPr lang="en-U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7"/>
          </p:nvPr>
        </p:nvSpPr>
        <p:spPr>
          <a:xfrm>
            <a:off x="7347152" y="2750813"/>
            <a:ext cx="4577370" cy="3435383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T</a:t>
            </a:r>
            <a:r>
              <a:rPr lang="es-ES" sz="2400" dirty="0" smtClean="0"/>
              <a:t>ipo </a:t>
            </a:r>
            <a:r>
              <a:rPr lang="es-ES" sz="2400" dirty="0"/>
              <a:t>de grupo que tiene características adicionales: mayor grado de interacción coordinada e </a:t>
            </a:r>
            <a:r>
              <a:rPr lang="es-ES" sz="2400" dirty="0" err="1"/>
              <a:t>interdependiente,y</a:t>
            </a:r>
            <a:r>
              <a:rPr lang="es-ES" sz="2400" dirty="0"/>
              <a:t> un sentido más alto de la responsabilidad individual de los miembros para alcanzar los resultados grupales </a:t>
            </a:r>
            <a:r>
              <a:rPr lang="es-ES" sz="2400" dirty="0" smtClean="0"/>
              <a:t>específicos.</a:t>
            </a:r>
            <a:endParaRPr lang="es-E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2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INTEGRAR Y ADMINISTRAR GRUPOS Y EQUIPOS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Desarrollar competencias del </a:t>
            </a:r>
            <a:r>
              <a:rPr lang="es-MX" dirty="0" smtClean="0"/>
              <a:t>equipo.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546" t="51450" r="22307" b="13557"/>
          <a:stretch/>
        </p:blipFill>
        <p:spPr>
          <a:xfrm>
            <a:off x="2960913" y="3039292"/>
            <a:ext cx="6331133" cy="31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71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competencias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Competencias transferibles: Son aquellas </a:t>
            </a:r>
            <a:r>
              <a:rPr lang="es-ES" dirty="0"/>
              <a:t>que se emplean en cualquier situación </a:t>
            </a:r>
            <a:r>
              <a:rPr lang="es-ES" dirty="0" smtClean="0"/>
              <a:t>.</a:t>
            </a:r>
          </a:p>
          <a:p>
            <a:r>
              <a:rPr lang="es-ES" dirty="0" smtClean="0"/>
              <a:t>Competencias contingentes: son </a:t>
            </a:r>
            <a:r>
              <a:rPr lang="es-ES" dirty="0"/>
              <a:t>específicas para un equipo en particular</a:t>
            </a:r>
            <a:r>
              <a:rPr lang="es-ES" dirty="0" smtClean="0"/>
              <a:t>, pero </a:t>
            </a:r>
            <a:r>
              <a:rPr lang="es-ES" dirty="0"/>
              <a:t>aplicables a tareas que </a:t>
            </a:r>
            <a:r>
              <a:rPr lang="es-ES" dirty="0" smtClean="0"/>
              <a:t>varían. </a:t>
            </a:r>
            <a:endParaRPr lang="es-ES" dirty="0"/>
          </a:p>
          <a:p>
            <a:r>
              <a:rPr lang="es-ES" dirty="0" smtClean="0"/>
              <a:t>Competencias orientadas: </a:t>
            </a:r>
            <a:r>
              <a:rPr lang="es-ES" dirty="0"/>
              <a:t>son específicas tanto para la naturaleza única de tareas particulares como para la composición específica del </a:t>
            </a:r>
            <a:r>
              <a:rPr lang="es-ES" dirty="0" smtClean="0"/>
              <a:t>equipo. </a:t>
            </a:r>
          </a:p>
          <a:p>
            <a:r>
              <a:rPr lang="es-ES" dirty="0" smtClean="0"/>
              <a:t>Competencias </a:t>
            </a:r>
            <a:r>
              <a:rPr lang="es-ES" dirty="0"/>
              <a:t>contingentes para la </a:t>
            </a:r>
            <a:r>
              <a:rPr lang="es-ES" dirty="0" smtClean="0"/>
              <a:t>tarea: </a:t>
            </a:r>
            <a:r>
              <a:rPr lang="es-ES" dirty="0"/>
              <a:t>son aquellas que se necesitan en equipos que llevan a cabo un conjunto de tareas específicas y recurrentes, pero tienen un conjunto de miembros que varía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7542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Conflictos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Conflicto </a:t>
            </a:r>
            <a:r>
              <a:rPr lang="es-ES" sz="2400" dirty="0"/>
              <a:t>(sustantivo) por las </a:t>
            </a:r>
            <a:r>
              <a:rPr lang="es-ES" sz="2400" dirty="0" smtClean="0"/>
              <a:t>tareas: conflicto </a:t>
            </a:r>
            <a:r>
              <a:rPr lang="es-ES" sz="2400" dirty="0"/>
              <a:t>que se centra en las ideas y los cursos de acción para realizar los deberes que enfrenta un </a:t>
            </a:r>
            <a:r>
              <a:rPr lang="es-ES" sz="2400" dirty="0" smtClean="0"/>
              <a:t>grupo.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 smtClean="0"/>
              <a:t>Conflicto </a:t>
            </a:r>
            <a:r>
              <a:rPr lang="es-ES" sz="2400" dirty="0"/>
              <a:t>(afectivo) en las </a:t>
            </a:r>
            <a:r>
              <a:rPr lang="es-ES" sz="2400" dirty="0" smtClean="0"/>
              <a:t>relaciones: diferencias </a:t>
            </a:r>
            <a:r>
              <a:rPr lang="es-ES" sz="2400" dirty="0"/>
              <a:t>interpersonales entre los miembros del </a:t>
            </a:r>
            <a:r>
              <a:rPr lang="es-ES" sz="2400" dirty="0" smtClean="0"/>
              <a:t>grupo.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073739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Causas del conflicto en los </a:t>
            </a:r>
            <a:r>
              <a:rPr lang="es-MX" dirty="0" smtClean="0"/>
              <a:t>grupos por tarea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923109" y="2403566"/>
            <a:ext cx="103283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dirty="0" smtClean="0"/>
              <a:t>Ambigüedades </a:t>
            </a:r>
            <a:r>
              <a:rPr lang="es-MX" sz="2000" dirty="0"/>
              <a:t>relacionadas con la </a:t>
            </a:r>
            <a:r>
              <a:rPr lang="es-MX" sz="2000" dirty="0" smtClean="0"/>
              <a:t>tarea.</a:t>
            </a:r>
          </a:p>
          <a:p>
            <a:endParaRPr lang="es-MX" sz="2000" dirty="0" smtClean="0"/>
          </a:p>
          <a:p>
            <a:r>
              <a:rPr lang="es-MX" sz="2000" dirty="0" smtClean="0"/>
              <a:t> </a:t>
            </a:r>
          </a:p>
          <a:p>
            <a:r>
              <a:rPr lang="es-MX" sz="2000" dirty="0" smtClean="0"/>
              <a:t>■ </a:t>
            </a:r>
            <a:r>
              <a:rPr lang="es-MX" sz="2000" dirty="0"/>
              <a:t>Diferencias de metas</a:t>
            </a:r>
            <a:r>
              <a:rPr lang="es-MX" sz="2000" dirty="0" smtClean="0"/>
              <a:t>, objetivos </a:t>
            </a:r>
            <a:r>
              <a:rPr lang="es-MX" sz="2000" dirty="0"/>
              <a:t>y perspectivas (cuando nacen de diferencias en antecedentes funcionales78 entre los miembros del grupo</a:t>
            </a:r>
            <a:r>
              <a:rPr lang="es-MX" sz="2000" dirty="0" smtClean="0"/>
              <a:t>).</a:t>
            </a:r>
          </a:p>
          <a:p>
            <a:endParaRPr lang="es-MX" sz="2000" dirty="0" smtClean="0"/>
          </a:p>
          <a:p>
            <a:endParaRPr lang="es-MX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dirty="0" smtClean="0"/>
              <a:t>Escasez </a:t>
            </a:r>
            <a:r>
              <a:rPr lang="es-MX" sz="2000" dirty="0"/>
              <a:t>(real o percibida) de recursos para cumplir las metas del grupo</a:t>
            </a:r>
            <a:r>
              <a:rPr lang="es-MX" sz="2000" dirty="0" smtClean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8382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Las causas posibles del conflicto en las relaciones son: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MX" sz="2000" dirty="0"/>
          </a:p>
          <a:p>
            <a:r>
              <a:rPr lang="es-MX" sz="2000" dirty="0" smtClean="0"/>
              <a:t> </a:t>
            </a:r>
            <a:r>
              <a:rPr lang="es-MX" sz="2000" dirty="0"/>
              <a:t>Disimilitudes en la composición de la membresía del </a:t>
            </a:r>
            <a:r>
              <a:rPr lang="es-MX" sz="2000" dirty="0" err="1"/>
              <a:t>grupo,inclusive</a:t>
            </a:r>
            <a:r>
              <a:rPr lang="es-MX" sz="2000" dirty="0"/>
              <a:t> diversidad demográfica (por </a:t>
            </a:r>
            <a:r>
              <a:rPr lang="es-MX" sz="2000" dirty="0" err="1"/>
              <a:t>edad,origen</a:t>
            </a:r>
            <a:r>
              <a:rPr lang="es-MX" sz="2000" dirty="0"/>
              <a:t> étnico o </a:t>
            </a:r>
            <a:r>
              <a:rPr lang="es-MX" sz="2000" dirty="0" err="1"/>
              <a:t>cultural,género,etcétera</a:t>
            </a:r>
            <a:r>
              <a:rPr lang="es-MX" sz="2000" dirty="0"/>
              <a:t>) y diferencias de estatus o </a:t>
            </a:r>
            <a:r>
              <a:rPr lang="es-MX" sz="2000" dirty="0" smtClean="0"/>
              <a:t>poder.</a:t>
            </a:r>
          </a:p>
          <a:p>
            <a:pPr marL="0" indent="0">
              <a:buNone/>
            </a:pPr>
            <a:endParaRPr lang="es-MX" sz="2000" dirty="0"/>
          </a:p>
          <a:p>
            <a:r>
              <a:rPr lang="es-MX" sz="2000" dirty="0" smtClean="0"/>
              <a:t>Diferencias </a:t>
            </a:r>
            <a:r>
              <a:rPr lang="es-MX" sz="2000" dirty="0"/>
              <a:t>en los estilos interpersonales de los miembros individuales.</a:t>
            </a:r>
          </a:p>
          <a:p>
            <a:endParaRPr lang="es-MX" sz="2000" dirty="0" smtClean="0"/>
          </a:p>
          <a:p>
            <a:r>
              <a:rPr lang="es-MX" sz="2000" dirty="0" smtClean="0"/>
              <a:t> </a:t>
            </a:r>
            <a:r>
              <a:rPr lang="es-MX" sz="2000" dirty="0"/>
              <a:t>Diferencias en los valores.</a:t>
            </a:r>
          </a:p>
        </p:txBody>
      </p:sp>
    </p:spTree>
    <p:extLst>
      <p:ext uri="{BB962C8B-B14F-4D97-AF65-F5344CB8AC3E}">
        <p14:creationId xmlns:p14="http://schemas.microsoft.com/office/powerpoint/2010/main" val="393874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154954" y="2786743"/>
            <a:ext cx="8177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/>
              <a:t>Conflicto </a:t>
            </a:r>
            <a:r>
              <a:rPr lang="es-MX" sz="3600" dirty="0" err="1" smtClean="0"/>
              <a:t>intragrupal</a:t>
            </a:r>
            <a:r>
              <a:rPr lang="es-MX" sz="3600" dirty="0" smtClean="0"/>
              <a:t>: </a:t>
            </a:r>
            <a:r>
              <a:rPr lang="es-MX" sz="3600" dirty="0"/>
              <a:t>diferencias que ocurren dentro de los grupos </a:t>
            </a:r>
            <a:endParaRPr lang="es-MX" sz="3600" dirty="0" smtClean="0"/>
          </a:p>
          <a:p>
            <a:endParaRPr lang="es-MX" sz="3600" dirty="0"/>
          </a:p>
          <a:p>
            <a:r>
              <a:rPr lang="es-MX" sz="3600" dirty="0"/>
              <a:t>C</a:t>
            </a:r>
            <a:r>
              <a:rPr lang="es-MX" sz="3600" dirty="0" smtClean="0"/>
              <a:t>onflicto intergrupal: diferencias </a:t>
            </a:r>
            <a:r>
              <a:rPr lang="es-MX" sz="3600" dirty="0"/>
              <a:t>que suceden entre grupos </a:t>
            </a:r>
          </a:p>
        </p:txBody>
      </p:sp>
    </p:spTree>
    <p:extLst>
      <p:ext uri="{BB962C8B-B14F-4D97-AF65-F5344CB8AC3E}">
        <p14:creationId xmlns:p14="http://schemas.microsoft.com/office/powerpoint/2010/main" val="1830144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Para mejora </a:t>
            </a:r>
            <a:r>
              <a:rPr lang="es-ES" dirty="0"/>
              <a:t>de la eficacia de un grupo y equipo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Evaluar la eficacia de los </a:t>
            </a:r>
            <a:r>
              <a:rPr lang="es-ES" dirty="0" smtClean="0"/>
              <a:t>grupos.</a:t>
            </a:r>
          </a:p>
          <a:p>
            <a:endParaRPr lang="es-ES" dirty="0"/>
          </a:p>
          <a:p>
            <a:r>
              <a:rPr lang="es-ES" dirty="0"/>
              <a:t>Desarrollar estructuras adecuadas para los </a:t>
            </a:r>
            <a:r>
              <a:rPr lang="es-ES" dirty="0" smtClean="0"/>
              <a:t>grupos.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Obtener </a:t>
            </a:r>
            <a:r>
              <a:rPr lang="es-ES" dirty="0"/>
              <a:t>el apoyo conveniente de </a:t>
            </a:r>
            <a:r>
              <a:rPr lang="es-ES"/>
              <a:t>la </a:t>
            </a:r>
            <a:r>
              <a:rPr lang="es-ES" smtClean="0"/>
              <a:t>organización.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Obtener asesoría pertinente y asistencia de consultores.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8594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4.3 Cómo se maneja la administración de equipos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Grupo de comando, por que existe un supervisor </a:t>
            </a:r>
            <a:r>
              <a:rPr lang="es-MX" dirty="0"/>
              <a:t>p</a:t>
            </a:r>
            <a:r>
              <a:rPr lang="es-MX" dirty="0" smtClean="0"/>
              <a:t>or cada unos de los departamentos, y constantemente realizan reuniones para vero como opera la empresa.</a:t>
            </a:r>
          </a:p>
          <a:p>
            <a:r>
              <a:rPr lang="es-MX" dirty="0" smtClean="0"/>
              <a:t>Grupo de fuerza de tarea, esta clase de grupo se presenta a diario por que en el departamento  de noticias los equipo sale a diario y tienen que cumplir con una cuota de notas.</a:t>
            </a:r>
          </a:p>
          <a:p>
            <a:r>
              <a:rPr lang="es-MX" dirty="0" smtClean="0"/>
              <a:t>Grupo informal, este no es muy constante actualmente, debido a la diferencia de edades que existen entre las personas que en el lugar laboran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23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</a:t>
            </a:r>
            <a:r>
              <a:rPr lang="es-ES" dirty="0" smtClean="0"/>
              <a:t>rupo </a:t>
            </a:r>
            <a:r>
              <a:rPr lang="es-ES" dirty="0"/>
              <a:t>de </a:t>
            </a:r>
            <a:r>
              <a:rPr lang="es-ES" dirty="0" smtClean="0"/>
              <a:t>comando </a:t>
            </a:r>
            <a:r>
              <a:rPr lang="es-ES" dirty="0"/>
              <a:t>(</a:t>
            </a:r>
            <a:r>
              <a:rPr lang="es-ES" dirty="0" smtClean="0"/>
              <a:t>supervisión)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un </a:t>
            </a:r>
            <a:r>
              <a:rPr lang="es-ES" dirty="0"/>
              <a:t>grupo cuyos miembros consisten en un supervisor o un gerente y todos quienes reportan a esa persona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2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</a:t>
            </a:r>
            <a:r>
              <a:rPr lang="es-ES" dirty="0" smtClean="0"/>
              <a:t>royecto/fuerza </a:t>
            </a:r>
            <a:r>
              <a:rPr lang="es-ES" dirty="0"/>
              <a:t>de tarea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5251" y="2934425"/>
            <a:ext cx="8825659" cy="34163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Grupo </a:t>
            </a:r>
            <a:r>
              <a:rPr lang="es-ES" sz="2800" dirty="0"/>
              <a:t>temporal que una organización reúne para lograr un objetivo </a:t>
            </a:r>
            <a:r>
              <a:rPr lang="es-ES" sz="2800" dirty="0" smtClean="0"/>
              <a:t>específico.</a:t>
            </a:r>
            <a:endParaRPr lang="en-US" sz="2800" dirty="0"/>
          </a:p>
        </p:txBody>
      </p:sp>
      <p:pic>
        <p:nvPicPr>
          <p:cNvPr id="1026" name="Picture 2" descr="Resultado de imagen para grupos formal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46" y="3482339"/>
            <a:ext cx="2787922" cy="27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2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Comité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415" y="2550658"/>
            <a:ext cx="5250995" cy="2203633"/>
          </a:xfrm>
        </p:spPr>
        <p:txBody>
          <a:bodyPr>
            <a:normAutofit fontScale="85000" lnSpcReduction="10000"/>
          </a:bodyPr>
          <a:lstStyle/>
          <a:p>
            <a:r>
              <a:rPr lang="es-ES" sz="2800" dirty="0" smtClean="0"/>
              <a:t>Es grupo </a:t>
            </a:r>
            <a:r>
              <a:rPr lang="es-ES" sz="2800" dirty="0"/>
              <a:t>permanente o temporal </a:t>
            </a:r>
            <a:r>
              <a:rPr lang="es-ES" sz="2800" dirty="0" smtClean="0"/>
              <a:t>cuyos </a:t>
            </a:r>
            <a:r>
              <a:rPr lang="es-ES" sz="2800" dirty="0"/>
              <a:t>miembros se reúnen sólo de forma ocasional y reportan a distintos supervisores en la estructura de la </a:t>
            </a:r>
            <a:r>
              <a:rPr lang="es-ES" sz="2800" dirty="0" smtClean="0"/>
              <a:t>organización.</a:t>
            </a:r>
            <a:endParaRPr lang="es-ES" sz="2800" dirty="0"/>
          </a:p>
          <a:p>
            <a:endParaRPr lang="en-US" dirty="0"/>
          </a:p>
        </p:txBody>
      </p:sp>
      <p:pic>
        <p:nvPicPr>
          <p:cNvPr id="1026" name="Picture 2" descr="Resultado de imagen para comi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27" y="3652475"/>
            <a:ext cx="6425957" cy="26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5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Grupo Formal</a:t>
            </a:r>
            <a:endParaRPr lang="en-US" dirty="0"/>
          </a:p>
        </p:txBody>
      </p:sp>
      <p:pic>
        <p:nvPicPr>
          <p:cNvPr id="2050" name="Picture 2" descr="Resultado de imagen para grupos formales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8914F"/>
              </a:clrFrom>
              <a:clrTo>
                <a:srgbClr val="D8914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" y="2413822"/>
            <a:ext cx="9875520" cy="510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4291" y="2973283"/>
            <a:ext cx="8825659" cy="34163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Es el que </a:t>
            </a:r>
            <a:r>
              <a:rPr lang="es-ES" sz="2800" dirty="0"/>
              <a:t>la organización diseña</a:t>
            </a:r>
            <a:r>
              <a:rPr lang="es-ES" sz="2800" dirty="0" smtClean="0"/>
              <a:t>, crea </a:t>
            </a:r>
            <a:r>
              <a:rPr lang="es-ES" sz="2800" dirty="0"/>
              <a:t>y regula para que realice el trabajo fundamental y contribuya con su misión general</a:t>
            </a:r>
          </a:p>
        </p:txBody>
      </p:sp>
    </p:spTree>
    <p:extLst>
      <p:ext uri="{BB962C8B-B14F-4D97-AF65-F5344CB8AC3E}">
        <p14:creationId xmlns:p14="http://schemas.microsoft.com/office/powerpoint/2010/main" val="248000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Grupo informal</a:t>
            </a:r>
            <a:endParaRPr lang="en-US" dirty="0"/>
          </a:p>
        </p:txBody>
      </p:sp>
      <p:pic>
        <p:nvPicPr>
          <p:cNvPr id="3074" name="Picture 2" descr="Resultado de imagen para grupos formal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051" y="3222200"/>
            <a:ext cx="3555981" cy="2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0708" y="2438037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es-ES" sz="2400" dirty="0" smtClean="0"/>
              <a:t>Son en los que sus </a:t>
            </a:r>
            <a:r>
              <a:rPr lang="es-ES" sz="2400" dirty="0"/>
              <a:t>miembros eligen interactuar en forma </a:t>
            </a:r>
            <a:r>
              <a:rPr lang="es-ES" sz="2400" dirty="0" smtClean="0"/>
              <a:t>voluntaria.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s-MX" sz="2400" dirty="0" smtClean="0"/>
              <a:t>Por ejemplo: el grupo de personas con los que se convive.</a:t>
            </a:r>
          </a:p>
          <a:p>
            <a:endParaRPr lang="es-MX" sz="2400" dirty="0" smtClean="0"/>
          </a:p>
          <a:p>
            <a:pPr marL="0" indent="0">
              <a:buNone/>
            </a:pPr>
            <a:endParaRPr lang="es-MX" sz="2400" dirty="0"/>
          </a:p>
          <a:p>
            <a:r>
              <a:rPr lang="en-US" sz="2400" dirty="0">
                <a:hlinkClick r:id="rId3"/>
              </a:rPr>
              <a:t>https://www.youtube.com/watch?v=e4Tr1tt8JYc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22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videoplaybac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211" y="844731"/>
            <a:ext cx="9479347" cy="5331823"/>
          </a:xfrm>
        </p:spPr>
      </p:pic>
    </p:spTree>
    <p:extLst>
      <p:ext uri="{BB962C8B-B14F-4D97-AF65-F5344CB8AC3E}">
        <p14:creationId xmlns:p14="http://schemas.microsoft.com/office/powerpoint/2010/main" val="19573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CARACTERÍSTICAS DE GRUPOS Y EQUIPOS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9402284"/>
              </p:ext>
            </p:extLst>
          </p:nvPr>
        </p:nvGraphicFramePr>
        <p:xfrm>
          <a:off x="3335384" y="2037806"/>
          <a:ext cx="4667794" cy="43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5929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de reuniones Ion</Template>
  <TotalTime>1676</TotalTime>
  <Words>1108</Words>
  <Application>Microsoft Office PowerPoint</Application>
  <PresentationFormat>Panorámica</PresentationFormat>
  <Paragraphs>124</Paragraphs>
  <Slides>27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Wingdings</vt:lpstr>
      <vt:lpstr>Wingdings 3</vt:lpstr>
      <vt:lpstr>Sala de reuniones Ion</vt:lpstr>
      <vt:lpstr>GRUPOS Y EQUIPOS</vt:lpstr>
      <vt:lpstr>Presentación de PowerPoint</vt:lpstr>
      <vt:lpstr>Grupo de comando (supervisión)</vt:lpstr>
      <vt:lpstr>Proyecto/fuerza de tarea </vt:lpstr>
      <vt:lpstr>Comité</vt:lpstr>
      <vt:lpstr>Grupo Formal</vt:lpstr>
      <vt:lpstr>Grupo informal</vt:lpstr>
      <vt:lpstr>Presentación de PowerPoint</vt:lpstr>
      <vt:lpstr>CARACTERÍSTICAS DE GRUPOS Y EQUIPOS</vt:lpstr>
      <vt:lpstr>Características conductuales</vt:lpstr>
      <vt:lpstr>Desarrollo de normas grupales….</vt:lpstr>
      <vt:lpstr>Presentación de PowerPoint</vt:lpstr>
      <vt:lpstr>Otra característica conductual es la cohesión</vt:lpstr>
      <vt:lpstr>Desarrollo de la cohesión de un grupo </vt:lpstr>
      <vt:lpstr>Presentación de PowerPoint</vt:lpstr>
      <vt:lpstr>En la creación de  un equipo o grupo influyen</vt:lpstr>
      <vt:lpstr>Etapas del desarrollo de un equipo</vt:lpstr>
      <vt:lpstr>GRUPOS Y EQUIPOS PROMINENTES EN LAS ORGANIZACIONES ACTUALES</vt:lpstr>
      <vt:lpstr>Presentación de PowerPoint</vt:lpstr>
      <vt:lpstr>INTEGRAR Y ADMINISTRAR GRUPOS Y EQUIPOS</vt:lpstr>
      <vt:lpstr>Tipos de competencias</vt:lpstr>
      <vt:lpstr>Tipos de Conflictos</vt:lpstr>
      <vt:lpstr>Causas del conflicto en los grupos por tarea</vt:lpstr>
      <vt:lpstr>Las causas posibles del conflicto en las relaciones son:</vt:lpstr>
      <vt:lpstr>Presentación de PowerPoint</vt:lpstr>
      <vt:lpstr>Para mejora de la eficacia de un grupo y equipo </vt:lpstr>
      <vt:lpstr>4.3 Cómo se maneja la administración de equipos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scarlett javalera</dc:creator>
  <cp:lastModifiedBy>scarlett javalera</cp:lastModifiedBy>
  <cp:revision>33</cp:revision>
  <dcterms:created xsi:type="dcterms:W3CDTF">2019-10-31T04:32:42Z</dcterms:created>
  <dcterms:modified xsi:type="dcterms:W3CDTF">2019-11-02T01:56:34Z</dcterms:modified>
</cp:coreProperties>
</file>