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56" r:id="rId2"/>
    <p:sldId id="302" r:id="rId3"/>
    <p:sldId id="257" r:id="rId4"/>
    <p:sldId id="258" r:id="rId5"/>
    <p:sldId id="259" r:id="rId6"/>
    <p:sldId id="260" r:id="rId7"/>
    <p:sldId id="261" r:id="rId8"/>
    <p:sldId id="262" r:id="rId9"/>
    <p:sldId id="263" r:id="rId10"/>
    <p:sldId id="299" r:id="rId11"/>
    <p:sldId id="300" r:id="rId12"/>
    <p:sldId id="308" r:id="rId13"/>
    <p:sldId id="264" r:id="rId14"/>
    <p:sldId id="301" r:id="rId15"/>
    <p:sldId id="265" r:id="rId16"/>
    <p:sldId id="266" r:id="rId17"/>
    <p:sldId id="267" r:id="rId18"/>
    <p:sldId id="272" r:id="rId19"/>
    <p:sldId id="268" r:id="rId20"/>
    <p:sldId id="269" r:id="rId21"/>
    <p:sldId id="270" r:id="rId22"/>
    <p:sldId id="311" r:id="rId23"/>
    <p:sldId id="271" r:id="rId24"/>
    <p:sldId id="274" r:id="rId25"/>
    <p:sldId id="275" r:id="rId26"/>
    <p:sldId id="276" r:id="rId27"/>
    <p:sldId id="277" r:id="rId28"/>
    <p:sldId id="278" r:id="rId29"/>
    <p:sldId id="279" r:id="rId30"/>
    <p:sldId id="280" r:id="rId31"/>
    <p:sldId id="312" r:id="rId32"/>
    <p:sldId id="281" r:id="rId33"/>
    <p:sldId id="282" r:id="rId34"/>
    <p:sldId id="283" r:id="rId35"/>
    <p:sldId id="285" r:id="rId36"/>
    <p:sldId id="286" r:id="rId37"/>
    <p:sldId id="303" r:id="rId38"/>
    <p:sldId id="304" r:id="rId39"/>
    <p:sldId id="287" r:id="rId40"/>
    <p:sldId id="288" r:id="rId41"/>
    <p:sldId id="289" r:id="rId42"/>
    <p:sldId id="313" r:id="rId43"/>
    <p:sldId id="290" r:id="rId44"/>
    <p:sldId id="306" r:id="rId45"/>
    <p:sldId id="305" r:id="rId46"/>
    <p:sldId id="291" r:id="rId47"/>
    <p:sldId id="292" r:id="rId48"/>
    <p:sldId id="293" r:id="rId49"/>
    <p:sldId id="294" r:id="rId50"/>
    <p:sldId id="295" r:id="rId51"/>
    <p:sldId id="296" r:id="rId52"/>
    <p:sldId id="297" r:id="rId53"/>
    <p:sldId id="307" r:id="rId54"/>
    <p:sldId id="309" r:id="rId55"/>
    <p:sldId id="314" r:id="rId56"/>
    <p:sldId id="31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17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3532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6255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9192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71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4984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4024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3760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10/11/2019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95876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10/11/2019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2538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2214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10/11/2019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89463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achatec.com.mx/wp-content/uploads/2019/09/libro-Administraci%C3%B3n-Michael-A.-Hitt-1Edi-Copy.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1.jpeg"/><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GB" dirty="0" err="1"/>
              <a:t>Ética</a:t>
            </a:r>
            <a:r>
              <a:rPr lang="en-GB" dirty="0"/>
              <a:t> y </a:t>
            </a:r>
            <a:r>
              <a:rPr lang="en-GB" dirty="0" err="1"/>
              <a:t>responsabilidad</a:t>
            </a:r>
            <a:r>
              <a:rPr lang="en-GB" dirty="0"/>
              <a:t> social</a:t>
            </a:r>
            <a:endParaRPr lang="es-MX" dirty="0"/>
          </a:p>
        </p:txBody>
      </p:sp>
      <p:sp>
        <p:nvSpPr>
          <p:cNvPr id="3" name="Subtítulo 2"/>
          <p:cNvSpPr>
            <a:spLocks noGrp="1"/>
          </p:cNvSpPr>
          <p:nvPr>
            <p:ph type="subTitle" idx="1"/>
          </p:nvPr>
        </p:nvSpPr>
        <p:spPr/>
        <p:txBody>
          <a:bodyPr/>
          <a:lstStyle/>
          <a:p>
            <a:r>
              <a:rPr lang="es-MX" dirty="0" smtClean="0"/>
              <a:t>Administración I</a:t>
            </a:r>
            <a:endParaRPr lang="es-MX" dirty="0"/>
          </a:p>
        </p:txBody>
      </p:sp>
    </p:spTree>
    <p:extLst>
      <p:ext uri="{BB962C8B-B14F-4D97-AF65-F5344CB8AC3E}">
        <p14:creationId xmlns:p14="http://schemas.microsoft.com/office/powerpoint/2010/main" val="511101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50288" y="1328899"/>
            <a:ext cx="10058400" cy="4568317"/>
          </a:xfrm>
        </p:spPr>
        <p:txBody>
          <a:bodyPr>
            <a:normAutofit/>
          </a:bodyPr>
          <a:lstStyle/>
          <a:p>
            <a:r>
              <a:rPr lang="es-MX" sz="2400" b="1" dirty="0"/>
              <a:t>Ganadores </a:t>
            </a:r>
            <a:r>
              <a:rPr lang="es-MX" sz="2400" b="1" dirty="0" smtClean="0"/>
              <a:t>1999</a:t>
            </a:r>
          </a:p>
          <a:p>
            <a:endParaRPr lang="es-MX" sz="2400" b="1" dirty="0" smtClean="0"/>
          </a:p>
          <a:p>
            <a:r>
              <a:rPr lang="es-MX" b="1" dirty="0" smtClean="0"/>
              <a:t>St</a:t>
            </a:r>
            <a:r>
              <a:rPr lang="es-MX" b="1" dirty="0"/>
              <a:t>. </a:t>
            </a:r>
            <a:r>
              <a:rPr lang="es-MX" b="1" dirty="0" err="1"/>
              <a:t>Luke’s</a:t>
            </a:r>
            <a:r>
              <a:rPr lang="es-MX" b="1" dirty="0"/>
              <a:t> (Premio a la propiedad del empleado) </a:t>
            </a:r>
            <a:endParaRPr lang="es-MX" b="1" dirty="0" smtClean="0"/>
          </a:p>
          <a:p>
            <a:r>
              <a:rPr lang="es-MX" dirty="0" smtClean="0"/>
              <a:t>Por </a:t>
            </a:r>
            <a:r>
              <a:rPr lang="es-MX" dirty="0"/>
              <a:t>crear un modelo visionario de propiedad del empleado, a partir de la crisis por una fusión no deseada. </a:t>
            </a:r>
            <a:endParaRPr lang="es-MX" dirty="0" smtClean="0"/>
          </a:p>
          <a:p>
            <a:r>
              <a:rPr lang="es-MX" b="1" dirty="0" err="1" smtClean="0"/>
              <a:t>Equal</a:t>
            </a:r>
            <a:r>
              <a:rPr lang="es-MX" b="1" dirty="0" smtClean="0"/>
              <a:t> </a:t>
            </a:r>
            <a:r>
              <a:rPr lang="es-MX" b="1" dirty="0"/>
              <a:t>Exchange (Premio a las relaciones con los Accionistas) </a:t>
            </a:r>
            <a:endParaRPr lang="es-MX" b="1" dirty="0" smtClean="0"/>
          </a:p>
          <a:p>
            <a:r>
              <a:rPr lang="es-MX" dirty="0" smtClean="0"/>
              <a:t>Por </a:t>
            </a:r>
            <a:r>
              <a:rPr lang="es-MX" dirty="0"/>
              <a:t>su enfoque hacia abrir el camino al comercio justo, al definir el bienestar del proveedor como parte del éxito del negocio. </a:t>
            </a:r>
            <a:endParaRPr lang="es-MX" dirty="0" smtClean="0"/>
          </a:p>
          <a:p>
            <a:r>
              <a:rPr lang="es-MX" b="1" dirty="0" err="1" smtClean="0"/>
              <a:t>Fetzer</a:t>
            </a:r>
            <a:r>
              <a:rPr lang="es-MX" b="1" dirty="0" smtClean="0"/>
              <a:t> </a:t>
            </a:r>
            <a:r>
              <a:rPr lang="es-MX" b="1" dirty="0" err="1"/>
              <a:t>Vineyards</a:t>
            </a:r>
            <a:r>
              <a:rPr lang="es-MX" b="1" dirty="0"/>
              <a:t> (Premio a la Excelencia Ambiental) </a:t>
            </a:r>
            <a:endParaRPr lang="es-MX" b="1" dirty="0" smtClean="0"/>
          </a:p>
          <a:p>
            <a:r>
              <a:rPr lang="es-MX" dirty="0" smtClean="0"/>
              <a:t>Por </a:t>
            </a:r>
            <a:r>
              <a:rPr lang="es-MX" dirty="0"/>
              <a:t>un enfoque amplio hacia la sustentabilidad ambiental, en combinación con la excelencia financiera.</a:t>
            </a:r>
          </a:p>
        </p:txBody>
      </p:sp>
      <p:pic>
        <p:nvPicPr>
          <p:cNvPr id="4" name="Picture 2" descr="Resultado de imagen para pr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7277" y="428187"/>
            <a:ext cx="2291411" cy="180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530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23785" y="1355404"/>
            <a:ext cx="10058400" cy="4023360"/>
          </a:xfrm>
        </p:spPr>
        <p:txBody>
          <a:bodyPr/>
          <a:lstStyle/>
          <a:p>
            <a:r>
              <a:rPr lang="es-MX" sz="2400" b="1" dirty="0"/>
              <a:t>Ganadores 1998 </a:t>
            </a:r>
            <a:endParaRPr lang="es-MX" sz="2400" b="1" dirty="0" smtClean="0"/>
          </a:p>
          <a:p>
            <a:endParaRPr lang="es-MX" sz="2400" b="1" dirty="0" smtClean="0"/>
          </a:p>
          <a:p>
            <a:r>
              <a:rPr lang="es-MX" b="1" dirty="0" err="1" smtClean="0"/>
              <a:t>SmithKline</a:t>
            </a:r>
            <a:r>
              <a:rPr lang="es-MX" b="1" dirty="0" smtClean="0"/>
              <a:t> </a:t>
            </a:r>
            <a:r>
              <a:rPr lang="es-MX" b="1" dirty="0" err="1"/>
              <a:t>Beecham</a:t>
            </a:r>
            <a:r>
              <a:rPr lang="es-MX" b="1" dirty="0"/>
              <a:t> </a:t>
            </a:r>
            <a:endParaRPr lang="es-MX" b="1" dirty="0" smtClean="0"/>
          </a:p>
          <a:p>
            <a:r>
              <a:rPr lang="es-MX" dirty="0" smtClean="0"/>
              <a:t>Por </a:t>
            </a:r>
            <a:r>
              <a:rPr lang="es-MX" dirty="0"/>
              <a:t>su compromiso de más de $1,000 millones para la erradicación de las enfermedades. </a:t>
            </a:r>
            <a:endParaRPr lang="es-MX" dirty="0" smtClean="0"/>
          </a:p>
          <a:p>
            <a:r>
              <a:rPr lang="es-MX" b="1" dirty="0" err="1" smtClean="0"/>
              <a:t>Wainwright</a:t>
            </a:r>
            <a:r>
              <a:rPr lang="es-MX" b="1" dirty="0" smtClean="0"/>
              <a:t> </a:t>
            </a:r>
            <a:r>
              <a:rPr lang="es-MX" b="1" dirty="0"/>
              <a:t>Bank </a:t>
            </a:r>
            <a:endParaRPr lang="es-MX" b="1" dirty="0" smtClean="0"/>
          </a:p>
          <a:p>
            <a:r>
              <a:rPr lang="es-MX" dirty="0" smtClean="0"/>
              <a:t>Por </a:t>
            </a:r>
            <a:r>
              <a:rPr lang="es-MX" dirty="0"/>
              <a:t>su dedicación a la justicia social, tanto dentro como fuera de la organización S.C. Johnson Por su interés en el desarrollo comunitario sustentable</a:t>
            </a:r>
          </a:p>
          <a:p>
            <a:endParaRPr lang="es-MX" dirty="0"/>
          </a:p>
        </p:txBody>
      </p:sp>
      <p:pic>
        <p:nvPicPr>
          <p:cNvPr id="4" name="Picture 2" descr="Resultado de imagen para pr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774" y="454692"/>
            <a:ext cx="2291411" cy="180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086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Pregunta cultura general (1)</a:t>
            </a:r>
            <a:endParaRPr lang="es-MX" dirty="0"/>
          </a:p>
        </p:txBody>
      </p:sp>
      <p:sp>
        <p:nvSpPr>
          <p:cNvPr id="3" name="Marcador de contenido 2"/>
          <p:cNvSpPr>
            <a:spLocks noGrp="1"/>
          </p:cNvSpPr>
          <p:nvPr>
            <p:ph idx="1"/>
          </p:nvPr>
        </p:nvSpPr>
        <p:spPr>
          <a:xfrm>
            <a:off x="1097280" y="2244979"/>
            <a:ext cx="10058400" cy="3357331"/>
          </a:xfrm>
        </p:spPr>
        <p:txBody>
          <a:bodyPr>
            <a:normAutofit/>
          </a:bodyPr>
          <a:lstStyle/>
          <a:p>
            <a:endParaRPr lang="es-MX" dirty="0" smtClean="0"/>
          </a:p>
          <a:p>
            <a:r>
              <a:rPr lang="es-MX" dirty="0" smtClean="0"/>
              <a:t>¿Qué película tiene la mayor cantidad de </a:t>
            </a:r>
            <a:r>
              <a:rPr lang="es-MX" dirty="0" err="1" smtClean="0"/>
              <a:t>Oscars</a:t>
            </a:r>
            <a:r>
              <a:rPr lang="es-MX" dirty="0" smtClean="0"/>
              <a:t>?</a:t>
            </a:r>
          </a:p>
          <a:p>
            <a:endParaRPr lang="es-MX" dirty="0"/>
          </a:p>
          <a:p>
            <a:r>
              <a:rPr lang="es-MX" dirty="0" smtClean="0"/>
              <a:t>La respuesta al final de la exposición</a:t>
            </a:r>
          </a:p>
        </p:txBody>
      </p:sp>
      <p:pic>
        <p:nvPicPr>
          <p:cNvPr id="2050" name="Picture 2" descr="Resultado de imagen para os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983" y="3658942"/>
            <a:ext cx="3592177" cy="1943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58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 DESARROLLO DE LA ÉTICA INDIVIDUAL</a:t>
            </a:r>
          </a:p>
        </p:txBody>
      </p:sp>
      <p:sp>
        <p:nvSpPr>
          <p:cNvPr id="3" name="Marcador de contenido 2"/>
          <p:cNvSpPr>
            <a:spLocks noGrp="1"/>
          </p:cNvSpPr>
          <p:nvPr>
            <p:ph idx="1"/>
          </p:nvPr>
        </p:nvSpPr>
        <p:spPr>
          <a:xfrm>
            <a:off x="477079" y="5279166"/>
            <a:ext cx="11526850" cy="1193835"/>
          </a:xfrm>
        </p:spPr>
        <p:txBody>
          <a:bodyPr>
            <a:normAutofit/>
          </a:bodyPr>
          <a:lstStyle/>
          <a:p>
            <a:pPr marL="0" indent="0">
              <a:buNone/>
            </a:pPr>
            <a:r>
              <a:rPr lang="es-MX" sz="2400" dirty="0" smtClean="0"/>
              <a:t>La </a:t>
            </a:r>
            <a:r>
              <a:rPr lang="es-MX" sz="2400" dirty="0"/>
              <a:t>razón fundamental para analizar el tema es que se tenga conciencia de que para entender cómo toman sus decisiones los demás, primero es necesario entender algo de sus antecedentes.</a:t>
            </a:r>
          </a:p>
        </p:txBody>
      </p:sp>
      <p:pic>
        <p:nvPicPr>
          <p:cNvPr id="1026" name="Picture 2" descr="Resultado de imagen para fami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73" y="2000128"/>
            <a:ext cx="2563701" cy="25637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2633756" y="2165780"/>
            <a:ext cx="2432614" cy="2135210"/>
          </a:xfrm>
          <a:prstGeom prst="rect">
            <a:avLst/>
          </a:prstGeom>
        </p:spPr>
      </p:pic>
      <p:pic>
        <p:nvPicPr>
          <p:cNvPr id="5" name="Imagen 4"/>
          <p:cNvPicPr>
            <a:picLocks noChangeAspect="1"/>
          </p:cNvPicPr>
          <p:nvPr/>
        </p:nvPicPr>
        <p:blipFill>
          <a:blip r:embed="rId4"/>
          <a:stretch>
            <a:fillRect/>
          </a:stretch>
        </p:blipFill>
        <p:spPr>
          <a:xfrm>
            <a:off x="5259854" y="1845734"/>
            <a:ext cx="2310829" cy="2455256"/>
          </a:xfrm>
          <a:prstGeom prst="rect">
            <a:avLst/>
          </a:prstGeom>
        </p:spPr>
      </p:pic>
      <p:pic>
        <p:nvPicPr>
          <p:cNvPr id="1028" name="Picture 4" descr="Resultado de imagen para maestros caricatu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2604" y="1936250"/>
            <a:ext cx="1383313" cy="2459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religion caricatu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7748" y="2058044"/>
            <a:ext cx="2210651" cy="2350682"/>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contenido 2"/>
          <p:cNvSpPr txBox="1">
            <a:spLocks/>
          </p:cNvSpPr>
          <p:nvPr/>
        </p:nvSpPr>
        <p:spPr>
          <a:xfrm>
            <a:off x="812359" y="4476111"/>
            <a:ext cx="1056198" cy="4424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s-MX" sz="2400" dirty="0" smtClean="0"/>
              <a:t>Familia</a:t>
            </a:r>
            <a:endParaRPr lang="es-MX" sz="2400" dirty="0"/>
          </a:p>
        </p:txBody>
      </p:sp>
      <p:sp>
        <p:nvSpPr>
          <p:cNvPr id="10" name="Marcador de contenido 2"/>
          <p:cNvSpPr txBox="1">
            <a:spLocks/>
          </p:cNvSpPr>
          <p:nvPr/>
        </p:nvSpPr>
        <p:spPr>
          <a:xfrm>
            <a:off x="3321964" y="4468901"/>
            <a:ext cx="1056198" cy="4424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s-MX" sz="2400" dirty="0" smtClean="0"/>
              <a:t>Amigos</a:t>
            </a:r>
            <a:endParaRPr lang="es-MX" sz="2400" dirty="0"/>
          </a:p>
        </p:txBody>
      </p:sp>
      <p:sp>
        <p:nvSpPr>
          <p:cNvPr id="11" name="Marcador de contenido 2"/>
          <p:cNvSpPr txBox="1">
            <a:spLocks/>
          </p:cNvSpPr>
          <p:nvPr/>
        </p:nvSpPr>
        <p:spPr>
          <a:xfrm>
            <a:off x="5887169" y="4468900"/>
            <a:ext cx="1056198" cy="4424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s-MX" sz="2400" dirty="0" smtClean="0"/>
              <a:t>Colegas</a:t>
            </a:r>
            <a:endParaRPr lang="es-MX" sz="2400" dirty="0"/>
          </a:p>
        </p:txBody>
      </p:sp>
      <p:sp>
        <p:nvSpPr>
          <p:cNvPr id="12" name="Marcador de contenido 2"/>
          <p:cNvSpPr txBox="1">
            <a:spLocks/>
          </p:cNvSpPr>
          <p:nvPr/>
        </p:nvSpPr>
        <p:spPr>
          <a:xfrm>
            <a:off x="7917878" y="4455648"/>
            <a:ext cx="1219756" cy="4424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s-MX" sz="2400" dirty="0" smtClean="0"/>
              <a:t>Maestros</a:t>
            </a:r>
            <a:endParaRPr lang="es-MX" sz="2400" dirty="0"/>
          </a:p>
        </p:txBody>
      </p:sp>
      <p:sp>
        <p:nvSpPr>
          <p:cNvPr id="13" name="Marcador de contenido 2"/>
          <p:cNvSpPr txBox="1">
            <a:spLocks/>
          </p:cNvSpPr>
          <p:nvPr/>
        </p:nvSpPr>
        <p:spPr>
          <a:xfrm>
            <a:off x="10103195" y="4476110"/>
            <a:ext cx="1219756" cy="4424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s-MX" sz="2400" dirty="0" smtClean="0"/>
              <a:t>Religión</a:t>
            </a:r>
            <a:endParaRPr lang="es-MX" sz="2400" dirty="0"/>
          </a:p>
        </p:txBody>
      </p:sp>
    </p:spTree>
    <p:extLst>
      <p:ext uri="{BB962C8B-B14F-4D97-AF65-F5344CB8AC3E}">
        <p14:creationId xmlns:p14="http://schemas.microsoft.com/office/powerpoint/2010/main" val="1714284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5736" y="2252516"/>
            <a:ext cx="2189408" cy="3839191"/>
          </a:xfrm>
        </p:spPr>
        <p:txBody>
          <a:bodyPr>
            <a:normAutofit/>
          </a:bodyPr>
          <a:lstStyle/>
          <a:p>
            <a:r>
              <a:rPr lang="es-MX" dirty="0"/>
              <a:t>El prejuicio que lleva a considerar todo juicio ético diferente al nuestro como equivocado o incorrecto suele fomentar sentimientos de desconfianza (recíprocos) y a erosionar las relaciones de trabajo. </a:t>
            </a:r>
            <a:endParaRPr lang="es-MX" dirty="0" smtClean="0"/>
          </a:p>
          <a:p>
            <a:endParaRPr lang="es-MX" dirty="0"/>
          </a:p>
        </p:txBody>
      </p:sp>
      <p:pic>
        <p:nvPicPr>
          <p:cNvPr id="2050" name="Picture 2" descr="Resultado de imagen para diferencias e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46" y="167424"/>
            <a:ext cx="3051264" cy="1825673"/>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contenido 2"/>
          <p:cNvSpPr txBox="1">
            <a:spLocks/>
          </p:cNvSpPr>
          <p:nvPr/>
        </p:nvSpPr>
        <p:spPr>
          <a:xfrm>
            <a:off x="4003076" y="813393"/>
            <a:ext cx="3238394" cy="215334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dirty="0" smtClean="0"/>
              <a:t>Cuanto más diversa sea la fuerza laboral (o de manera más específica, cuanto más diverso sea su grupo de colegas y subalternos), más necesarios serán la tolerancia y el entendimiento. </a:t>
            </a:r>
          </a:p>
        </p:txBody>
      </p:sp>
      <p:pic>
        <p:nvPicPr>
          <p:cNvPr id="2052" name="Picture 4" descr="Resultado de imagen para divers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552" y="3231953"/>
            <a:ext cx="4042938" cy="2158518"/>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p:cNvSpPr txBox="1">
            <a:spLocks/>
          </p:cNvSpPr>
          <p:nvPr/>
        </p:nvSpPr>
        <p:spPr>
          <a:xfrm>
            <a:off x="8345509" y="1058091"/>
            <a:ext cx="3284113" cy="43323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dirty="0"/>
              <a:t>P</a:t>
            </a:r>
            <a:r>
              <a:rPr lang="es-MX" dirty="0" smtClean="0"/>
              <a:t>ara el administrador, tolerancia no significa simplemente permitir que sus subalternos tomen cualquier decisión ética </a:t>
            </a:r>
          </a:p>
          <a:p>
            <a:r>
              <a:rPr lang="es-MX" dirty="0" smtClean="0"/>
              <a:t>Como las decisiones individuales podrían tener consecuencias importantes para la organización se ven en la necesidad de modelar e influir -—respecto de la ética— en el pensamiento, el juicio y la toma de decisiones de sus subalternos. </a:t>
            </a:r>
            <a:endParaRPr lang="es-MX" dirty="0"/>
          </a:p>
        </p:txBody>
      </p:sp>
    </p:spTree>
    <p:extLst>
      <p:ext uri="{BB962C8B-B14F-4D97-AF65-F5344CB8AC3E}">
        <p14:creationId xmlns:p14="http://schemas.microsoft.com/office/powerpoint/2010/main" val="3099326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COMPRENSIÓN DE LOS ENFOQUES BÁSICOS EN ÉTICA</a:t>
            </a:r>
          </a:p>
        </p:txBody>
      </p:sp>
      <p:sp>
        <p:nvSpPr>
          <p:cNvPr id="3" name="Marcador de contenido 2"/>
          <p:cNvSpPr>
            <a:spLocks noGrp="1"/>
          </p:cNvSpPr>
          <p:nvPr>
            <p:ph idx="1"/>
          </p:nvPr>
        </p:nvSpPr>
        <p:spPr/>
        <p:txBody>
          <a:bodyPr/>
          <a:lstStyle/>
          <a:p>
            <a:endParaRPr lang="es-MX" dirty="0" smtClean="0"/>
          </a:p>
          <a:p>
            <a:r>
              <a:rPr lang="es-MX" dirty="0" smtClean="0"/>
              <a:t>¿</a:t>
            </a:r>
            <a:r>
              <a:rPr lang="es-MX" dirty="0"/>
              <a:t>Cómo </a:t>
            </a:r>
            <a:r>
              <a:rPr lang="es-MX" dirty="0" smtClean="0"/>
              <a:t>deberían </a:t>
            </a:r>
            <a:r>
              <a:rPr lang="es-MX" dirty="0"/>
              <a:t>tomarse esta clase de decisiones? </a:t>
            </a:r>
            <a:endParaRPr lang="es-MX" dirty="0" smtClean="0"/>
          </a:p>
          <a:p>
            <a:endParaRPr lang="es-MX" dirty="0"/>
          </a:p>
          <a:p>
            <a:r>
              <a:rPr lang="es-MX" b="1" dirty="0" smtClean="0"/>
              <a:t>Dilemas </a:t>
            </a:r>
            <a:r>
              <a:rPr lang="es-MX" b="1" dirty="0"/>
              <a:t>éticos </a:t>
            </a:r>
            <a:endParaRPr lang="es-MX" b="1" dirty="0" smtClean="0"/>
          </a:p>
          <a:p>
            <a:r>
              <a:rPr lang="es-MX" dirty="0"/>
              <a:t>T</a:t>
            </a:r>
            <a:r>
              <a:rPr lang="es-MX" dirty="0" smtClean="0"/>
              <a:t>ener </a:t>
            </a:r>
            <a:r>
              <a:rPr lang="es-MX" dirty="0"/>
              <a:t>que elegir entre </a:t>
            </a:r>
            <a:r>
              <a:rPr lang="es-MX" dirty="0" smtClean="0"/>
              <a:t>dos </a:t>
            </a:r>
            <a:r>
              <a:rPr lang="es-MX" dirty="0"/>
              <a:t>opciones que compiten entre sí pero ambas tienen alguna </a:t>
            </a:r>
            <a:r>
              <a:rPr lang="es-MX" dirty="0" smtClean="0"/>
              <a:t>validez</a:t>
            </a:r>
          </a:p>
          <a:p>
            <a:endParaRPr lang="es-MX" dirty="0"/>
          </a:p>
          <a:p>
            <a:r>
              <a:rPr lang="es-MX" dirty="0" smtClean="0"/>
              <a:t>La </a:t>
            </a:r>
            <a:r>
              <a:rPr lang="es-MX" dirty="0"/>
              <a:t>falta de un enfoque claro en la toma de decisiones éticas con frecuencia genera un </a:t>
            </a:r>
            <a:r>
              <a:rPr lang="es-MX" b="1" dirty="0"/>
              <a:t>desliz ético</a:t>
            </a:r>
            <a:r>
              <a:rPr lang="es-MX" dirty="0"/>
              <a:t>, o decisiones que son contrarias a las creencias del individuo y a las políticas de la empresa.</a:t>
            </a:r>
          </a:p>
        </p:txBody>
      </p:sp>
    </p:spTree>
    <p:extLst>
      <p:ext uri="{BB962C8B-B14F-4D97-AF65-F5344CB8AC3E}">
        <p14:creationId xmlns:p14="http://schemas.microsoft.com/office/powerpoint/2010/main" val="2533339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ENFOQUES BÁSICOS PARA LA TOMA DE DECISIONES ÉTICAS</a:t>
            </a:r>
          </a:p>
        </p:txBody>
      </p:sp>
      <p:sp>
        <p:nvSpPr>
          <p:cNvPr id="3" name="Marcador de contenido 2"/>
          <p:cNvSpPr>
            <a:spLocks noGrp="1"/>
          </p:cNvSpPr>
          <p:nvPr>
            <p:ph idx="1"/>
          </p:nvPr>
        </p:nvSpPr>
        <p:spPr>
          <a:xfrm>
            <a:off x="1187432" y="2489678"/>
            <a:ext cx="10058400" cy="2108080"/>
          </a:xfrm>
        </p:spPr>
        <p:txBody>
          <a:bodyPr>
            <a:normAutofit/>
          </a:bodyPr>
          <a:lstStyle/>
          <a:p>
            <a:r>
              <a:rPr lang="es-MX" sz="2400" dirty="0"/>
              <a:t>Existen diversos marcos de referencia o enfoques para la toma de decisiones éticas. </a:t>
            </a:r>
            <a:endParaRPr lang="es-MX" sz="2400" dirty="0" smtClean="0"/>
          </a:p>
          <a:p>
            <a:endParaRPr lang="es-MX" sz="2400" dirty="0"/>
          </a:p>
          <a:p>
            <a:r>
              <a:rPr lang="es-MX" sz="2400" dirty="0" smtClean="0"/>
              <a:t>Se </a:t>
            </a:r>
            <a:r>
              <a:rPr lang="es-MX" sz="2400" dirty="0"/>
              <a:t>examinarán los cuatro enfoques más comunes</a:t>
            </a:r>
            <a:r>
              <a:rPr lang="es-MX" sz="2400" dirty="0" smtClean="0"/>
              <a:t>:</a:t>
            </a:r>
            <a:endParaRPr lang="es-MX" sz="2400" dirty="0"/>
          </a:p>
        </p:txBody>
      </p:sp>
    </p:spTree>
    <p:extLst>
      <p:ext uri="{BB962C8B-B14F-4D97-AF65-F5344CB8AC3E}">
        <p14:creationId xmlns:p14="http://schemas.microsoft.com/office/powerpoint/2010/main" val="1642192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1. El </a:t>
            </a:r>
            <a:r>
              <a:rPr lang="es-MX" dirty="0"/>
              <a:t>enfoque utilitario</a:t>
            </a:r>
          </a:p>
        </p:txBody>
      </p:sp>
      <p:sp>
        <p:nvSpPr>
          <p:cNvPr id="3" name="Marcador de contenido 2"/>
          <p:cNvSpPr>
            <a:spLocks noGrp="1"/>
          </p:cNvSpPr>
          <p:nvPr>
            <p:ph idx="1"/>
          </p:nvPr>
        </p:nvSpPr>
        <p:spPr>
          <a:xfrm>
            <a:off x="1329100" y="2309374"/>
            <a:ext cx="3758055" cy="768677"/>
          </a:xfrm>
        </p:spPr>
        <p:txBody>
          <a:bodyPr>
            <a:normAutofit lnSpcReduction="10000"/>
          </a:bodyPr>
          <a:lstStyle/>
          <a:p>
            <a:r>
              <a:rPr lang="es-MX" sz="2400" dirty="0" smtClean="0"/>
              <a:t>Centra </a:t>
            </a:r>
            <a:r>
              <a:rPr lang="es-MX" sz="2400" dirty="0"/>
              <a:t>su atención en las consecuencias de una </a:t>
            </a:r>
            <a:r>
              <a:rPr lang="es-MX" sz="2400" dirty="0" smtClean="0"/>
              <a:t>acción</a:t>
            </a:r>
          </a:p>
          <a:p>
            <a:endParaRPr lang="es-MX" dirty="0"/>
          </a:p>
        </p:txBody>
      </p:sp>
      <p:sp>
        <p:nvSpPr>
          <p:cNvPr id="4" name="Marcador de contenido 2"/>
          <p:cNvSpPr txBox="1">
            <a:spLocks/>
          </p:cNvSpPr>
          <p:nvPr/>
        </p:nvSpPr>
        <p:spPr>
          <a:xfrm>
            <a:off x="6525680" y="2309374"/>
            <a:ext cx="3758055" cy="3408846"/>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sz="2600" dirty="0" smtClean="0"/>
              <a:t>Pero… pero… </a:t>
            </a:r>
          </a:p>
          <a:p>
            <a:endParaRPr lang="es-MX" dirty="0" smtClean="0"/>
          </a:p>
          <a:p>
            <a:r>
              <a:rPr lang="es-MX" sz="2400" dirty="0" smtClean="0"/>
              <a:t>Cuando se habla de si un resultado es positivo o negativo, es necesario tomar en cuenta que quizá la gente aprecie un mismo resultado de forma distinta. En otras palabras la “positividad” o la “negatividad” de un resultado suele ser una apreciación subjetiva.</a:t>
            </a:r>
            <a:endParaRPr lang="es-MX" sz="2400" dirty="0"/>
          </a:p>
        </p:txBody>
      </p:sp>
      <p:pic>
        <p:nvPicPr>
          <p:cNvPr id="6146" name="Picture 2" descr="Resultado de imagen para p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143" y="1906476"/>
            <a:ext cx="2362200"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34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6823" y="277804"/>
            <a:ext cx="10058400" cy="1450757"/>
          </a:xfrm>
        </p:spPr>
        <p:txBody>
          <a:bodyPr/>
          <a:lstStyle/>
          <a:p>
            <a:r>
              <a:rPr lang="es-MX" dirty="0" smtClean="0"/>
              <a:t>Ejemplo. Cambio </a:t>
            </a:r>
            <a:r>
              <a:rPr lang="es-MX" dirty="0"/>
              <a:t>de caballos</a:t>
            </a:r>
          </a:p>
        </p:txBody>
      </p:sp>
      <p:sp>
        <p:nvSpPr>
          <p:cNvPr id="3" name="Marcador de contenido 2"/>
          <p:cNvSpPr>
            <a:spLocks noGrp="1"/>
          </p:cNvSpPr>
          <p:nvPr>
            <p:ph idx="1"/>
          </p:nvPr>
        </p:nvSpPr>
        <p:spPr>
          <a:xfrm>
            <a:off x="607883" y="2431152"/>
            <a:ext cx="3551993" cy="3370210"/>
          </a:xfrm>
        </p:spPr>
        <p:txBody>
          <a:bodyPr>
            <a:normAutofit/>
          </a:bodyPr>
          <a:lstStyle/>
          <a:p>
            <a:r>
              <a:rPr lang="es-MX" b="1" dirty="0" err="1" smtClean="0"/>
              <a:t>Johansoon</a:t>
            </a:r>
            <a:r>
              <a:rPr lang="es-MX" b="1" dirty="0" smtClean="0"/>
              <a:t> Wood productos (Careen </a:t>
            </a:r>
            <a:r>
              <a:rPr lang="es-MX" b="1" dirty="0" err="1" smtClean="0"/>
              <a:t>Wheeler</a:t>
            </a:r>
            <a:r>
              <a:rPr lang="es-MX" b="1" dirty="0" smtClean="0"/>
              <a:t>)</a:t>
            </a:r>
          </a:p>
          <a:p>
            <a:endParaRPr lang="es-MX" dirty="0"/>
          </a:p>
          <a:p>
            <a:r>
              <a:rPr lang="es-MX" b="1" dirty="0" err="1" smtClean="0"/>
              <a:t>Creative</a:t>
            </a:r>
            <a:r>
              <a:rPr lang="es-MX" b="1" dirty="0" smtClean="0"/>
              <a:t> </a:t>
            </a:r>
            <a:r>
              <a:rPr lang="es-MX" b="1" dirty="0" err="1" smtClean="0"/>
              <a:t>Aplications</a:t>
            </a:r>
            <a:r>
              <a:rPr lang="es-MX" b="1" dirty="0" smtClean="0"/>
              <a:t> (Steve Jackson)</a:t>
            </a:r>
          </a:p>
          <a:p>
            <a:endParaRPr lang="es-MX" b="1" dirty="0" smtClean="0"/>
          </a:p>
          <a:p>
            <a:pPr marL="0" indent="0">
              <a:buNone/>
            </a:pPr>
            <a:r>
              <a:rPr lang="es-MX" dirty="0" smtClean="0"/>
              <a:t>60 % de su negocio</a:t>
            </a:r>
          </a:p>
          <a:p>
            <a:pPr marL="0" indent="0">
              <a:buNone/>
            </a:pPr>
            <a:r>
              <a:rPr lang="es-MX" dirty="0" smtClean="0"/>
              <a:t>Arrendar maquinaria y equipo</a:t>
            </a:r>
            <a:endParaRPr lang="es-MX" dirty="0"/>
          </a:p>
          <a:p>
            <a:endParaRPr lang="es-MX" dirty="0"/>
          </a:p>
        </p:txBody>
      </p:sp>
      <p:sp>
        <p:nvSpPr>
          <p:cNvPr id="4" name="Rectángulo 3"/>
          <p:cNvSpPr/>
          <p:nvPr/>
        </p:nvSpPr>
        <p:spPr>
          <a:xfrm>
            <a:off x="4700785" y="2269597"/>
            <a:ext cx="6645501" cy="3693319"/>
          </a:xfrm>
          <a:prstGeom prst="rect">
            <a:avLst/>
          </a:prstGeom>
        </p:spPr>
        <p:txBody>
          <a:bodyPr wrap="square">
            <a:spAutoFit/>
          </a:bodyPr>
          <a:lstStyle/>
          <a:p>
            <a:r>
              <a:rPr lang="es-MX" dirty="0" smtClean="0"/>
              <a:t>¿Qué </a:t>
            </a:r>
            <a:r>
              <a:rPr lang="es-MX" dirty="0"/>
              <a:t>acción tendría como resultado el mayor bien y dentro de qué límite de tiempo? En el corto plazo, lo más probable es que seguir trabajando con </a:t>
            </a:r>
            <a:r>
              <a:rPr lang="es-MX" dirty="0" err="1"/>
              <a:t>Creative</a:t>
            </a:r>
            <a:r>
              <a:rPr lang="es-MX" dirty="0"/>
              <a:t> </a:t>
            </a:r>
            <a:r>
              <a:rPr lang="es-MX" dirty="0" err="1"/>
              <a:t>Applications</a:t>
            </a:r>
            <a:r>
              <a:rPr lang="es-MX" dirty="0"/>
              <a:t> perjudique a sus clientes, ya que sus productos no se les entregarían con la rapidez que usted desearía. En caso de persistir, esta situación podría favorecer que sus competidores lo superaran, al grado de arrebatarle una participación de mercado suficiente para que usted tuviera que despedir a algunos de sus trabajadores y reducir el tamaño de su empresa. Por otro lado, demostrar que sostiene seriamente sus promesas de trabajar con proveedores seleccionados podría fortalecer el compromiso que tienen con usted tanto con </a:t>
            </a:r>
            <a:r>
              <a:rPr lang="es-MX" dirty="0" err="1"/>
              <a:t>Creative</a:t>
            </a:r>
            <a:r>
              <a:rPr lang="es-MX" dirty="0"/>
              <a:t> </a:t>
            </a:r>
            <a:r>
              <a:rPr lang="es-MX" dirty="0" err="1"/>
              <a:t>Applications</a:t>
            </a:r>
            <a:r>
              <a:rPr lang="es-MX" dirty="0"/>
              <a:t> como con otros proveedores y, por consiguiente, mejorar el desempeño y la entrega de productos.</a:t>
            </a:r>
          </a:p>
        </p:txBody>
      </p:sp>
      <p:pic>
        <p:nvPicPr>
          <p:cNvPr id="7170" name="Picture 2" descr="Resultado de imagen para caba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994" y="277804"/>
            <a:ext cx="3012628" cy="188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982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2. Enfoque </a:t>
            </a:r>
            <a:r>
              <a:rPr lang="es-MX" dirty="0"/>
              <a:t>de los derechos morales</a:t>
            </a:r>
          </a:p>
        </p:txBody>
      </p:sp>
      <p:sp>
        <p:nvSpPr>
          <p:cNvPr id="3" name="Marcador de contenido 2"/>
          <p:cNvSpPr>
            <a:spLocks noGrp="1"/>
          </p:cNvSpPr>
          <p:nvPr>
            <p:ph idx="1"/>
          </p:nvPr>
        </p:nvSpPr>
        <p:spPr>
          <a:xfrm>
            <a:off x="5460641" y="2476800"/>
            <a:ext cx="6094283" cy="2713386"/>
          </a:xfrm>
        </p:spPr>
        <p:txBody>
          <a:bodyPr>
            <a:normAutofit/>
          </a:bodyPr>
          <a:lstStyle/>
          <a:p>
            <a:r>
              <a:rPr lang="es-MX" dirty="0" smtClean="0"/>
              <a:t>Análisis </a:t>
            </a:r>
            <a:r>
              <a:rPr lang="es-MX" dirty="0"/>
              <a:t>que se centra en el examen de la postura moral de la acción, sin tomar en cuenta sus </a:t>
            </a:r>
            <a:r>
              <a:rPr lang="es-MX" dirty="0" smtClean="0"/>
              <a:t>consecuencias</a:t>
            </a:r>
          </a:p>
          <a:p>
            <a:endParaRPr lang="es-MX" dirty="0"/>
          </a:p>
          <a:p>
            <a:r>
              <a:rPr lang="es-MX" dirty="0"/>
              <a:t>De acuerdo con este enfoque, ciertas cosas simplemente están “bien” o “mal”, independientemente de las consecuencias que generen.</a:t>
            </a:r>
          </a:p>
        </p:txBody>
      </p:sp>
      <p:pic>
        <p:nvPicPr>
          <p:cNvPr id="9218" name="Picture 2" descr="Resultado de imagen para angel and devil donald d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854280"/>
            <a:ext cx="3590925"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52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21317" y="183572"/>
            <a:ext cx="3410326" cy="1450757"/>
          </a:xfrm>
        </p:spPr>
        <p:txBody>
          <a:bodyPr/>
          <a:lstStyle/>
          <a:p>
            <a:r>
              <a:rPr lang="es-MX" dirty="0" smtClean="0"/>
              <a:t>Bibliografía</a:t>
            </a:r>
            <a:endParaRPr lang="es-MX" dirty="0"/>
          </a:p>
        </p:txBody>
      </p:sp>
      <p:sp>
        <p:nvSpPr>
          <p:cNvPr id="3" name="Marcador de contenido 2"/>
          <p:cNvSpPr>
            <a:spLocks noGrp="1"/>
          </p:cNvSpPr>
          <p:nvPr>
            <p:ph idx="1"/>
          </p:nvPr>
        </p:nvSpPr>
        <p:spPr>
          <a:xfrm>
            <a:off x="2355545" y="1923007"/>
            <a:ext cx="4019497" cy="4023360"/>
          </a:xfrm>
        </p:spPr>
        <p:txBody>
          <a:bodyPr>
            <a:normAutofit lnSpcReduction="10000"/>
          </a:bodyPr>
          <a:lstStyle/>
          <a:p>
            <a:endParaRPr lang="es-MX" dirty="0" smtClean="0"/>
          </a:p>
          <a:p>
            <a:r>
              <a:rPr lang="es-MX" sz="2800" b="1" dirty="0" smtClean="0"/>
              <a:t>Administración</a:t>
            </a:r>
          </a:p>
          <a:p>
            <a:endParaRPr lang="es-MX" dirty="0"/>
          </a:p>
          <a:p>
            <a:r>
              <a:rPr lang="en-US" dirty="0"/>
              <a:t>Michael A. </a:t>
            </a:r>
            <a:r>
              <a:rPr lang="en-US" dirty="0" err="1"/>
              <a:t>Hitt</a:t>
            </a:r>
            <a:r>
              <a:rPr lang="en-US" dirty="0"/>
              <a:t> </a:t>
            </a:r>
            <a:endParaRPr lang="en-US" dirty="0" smtClean="0"/>
          </a:p>
          <a:p>
            <a:r>
              <a:rPr lang="en-US" dirty="0" smtClean="0"/>
              <a:t>Texas </a:t>
            </a:r>
            <a:r>
              <a:rPr lang="en-US" dirty="0"/>
              <a:t>A&amp;M University </a:t>
            </a:r>
            <a:endParaRPr lang="en-US" dirty="0" smtClean="0"/>
          </a:p>
          <a:p>
            <a:r>
              <a:rPr lang="en-US" dirty="0" smtClean="0"/>
              <a:t>J</a:t>
            </a:r>
            <a:r>
              <a:rPr lang="en-US" dirty="0"/>
              <a:t>. Stewart </a:t>
            </a:r>
            <a:endParaRPr lang="en-US" dirty="0" smtClean="0"/>
          </a:p>
          <a:p>
            <a:r>
              <a:rPr lang="en-US" dirty="0" smtClean="0"/>
              <a:t>Black </a:t>
            </a:r>
            <a:r>
              <a:rPr lang="en-US" dirty="0"/>
              <a:t>University of Michigan Lyman </a:t>
            </a:r>
            <a:endParaRPr lang="en-US" dirty="0" smtClean="0"/>
          </a:p>
          <a:p>
            <a:r>
              <a:rPr lang="en-US" dirty="0" smtClean="0"/>
              <a:t>W</a:t>
            </a:r>
            <a:r>
              <a:rPr lang="en-US" dirty="0"/>
              <a:t>. Porter </a:t>
            </a:r>
            <a:endParaRPr lang="en-US" dirty="0" smtClean="0"/>
          </a:p>
          <a:p>
            <a:r>
              <a:rPr lang="en-US" dirty="0" smtClean="0"/>
              <a:t>University </a:t>
            </a:r>
            <a:r>
              <a:rPr lang="en-US" dirty="0"/>
              <a:t>of California, Irvine</a:t>
            </a:r>
            <a:endParaRPr lang="es-MX" dirty="0"/>
          </a:p>
        </p:txBody>
      </p:sp>
      <p:pic>
        <p:nvPicPr>
          <p:cNvPr id="4098" name="Picture 2" descr="Resultado de imagen para Administración Michael A. Hit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163" y="2033958"/>
            <a:ext cx="3152649" cy="405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123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immanuel kant carica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3853" y="2103795"/>
            <a:ext cx="2067945" cy="350723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MX" dirty="0" smtClean="0"/>
              <a:t>3. Enfoque </a:t>
            </a:r>
            <a:r>
              <a:rPr lang="es-MX" dirty="0"/>
              <a:t>universal</a:t>
            </a:r>
          </a:p>
        </p:txBody>
      </p:sp>
      <p:sp>
        <p:nvSpPr>
          <p:cNvPr id="3" name="Marcador de contenido 2"/>
          <p:cNvSpPr>
            <a:spLocks noGrp="1"/>
          </p:cNvSpPr>
          <p:nvPr>
            <p:ph idx="1"/>
          </p:nvPr>
        </p:nvSpPr>
        <p:spPr>
          <a:xfrm>
            <a:off x="517731" y="1845733"/>
            <a:ext cx="9089908" cy="4023360"/>
          </a:xfrm>
        </p:spPr>
        <p:txBody>
          <a:bodyPr>
            <a:normAutofit lnSpcReduction="10000"/>
          </a:bodyPr>
          <a:lstStyle/>
          <a:p>
            <a:endParaRPr lang="es-MX" dirty="0" smtClean="0"/>
          </a:p>
          <a:p>
            <a:r>
              <a:rPr lang="es-MX" dirty="0" smtClean="0"/>
              <a:t>Consiste </a:t>
            </a:r>
            <a:r>
              <a:rPr lang="es-MX" dirty="0"/>
              <a:t>en elegir el curso de acción que uno considera aplicable a todas las personas y en todas las </a:t>
            </a:r>
            <a:r>
              <a:rPr lang="es-MX" dirty="0" smtClean="0"/>
              <a:t>situaciones</a:t>
            </a:r>
          </a:p>
          <a:p>
            <a:endParaRPr lang="es-MX" dirty="0"/>
          </a:p>
          <a:p>
            <a:r>
              <a:rPr lang="es-MX" dirty="0" smtClean="0"/>
              <a:t>“Trata </a:t>
            </a:r>
            <a:r>
              <a:rPr lang="es-MX" dirty="0"/>
              <a:t>a los demás como te gustaría que ellos </a:t>
            </a:r>
            <a:r>
              <a:rPr lang="es-MX" dirty="0" smtClean="0"/>
              <a:t>trataran </a:t>
            </a:r>
            <a:r>
              <a:rPr lang="es-MX" dirty="0"/>
              <a:t>a todos, incluyéndote a ti mismo</a:t>
            </a:r>
            <a:r>
              <a:rPr lang="es-MX" dirty="0" smtClean="0"/>
              <a:t>.”</a:t>
            </a:r>
          </a:p>
          <a:p>
            <a:endParaRPr lang="es-MX" dirty="0"/>
          </a:p>
          <a:p>
            <a:r>
              <a:rPr lang="es-MX" dirty="0" smtClean="0"/>
              <a:t>En el caso de la refinaría</a:t>
            </a:r>
          </a:p>
          <a:p>
            <a:r>
              <a:rPr lang="es-MX" dirty="0" smtClean="0"/>
              <a:t>Para </a:t>
            </a:r>
            <a:r>
              <a:rPr lang="es-MX" dirty="0"/>
              <a:t>cumplir el criterio “trata a los demás como te gustaría que ellos trataran a todos”, usted tendría que estar dispuesto a permitir que todos usaran el soborno para llegar a los fines que </a:t>
            </a:r>
            <a:r>
              <a:rPr lang="es-MX" dirty="0" smtClean="0"/>
              <a:t>deseen.</a:t>
            </a:r>
            <a:endParaRPr lang="es-MX" dirty="0"/>
          </a:p>
        </p:txBody>
      </p:sp>
    </p:spTree>
    <p:extLst>
      <p:ext uri="{BB962C8B-B14F-4D97-AF65-F5344CB8AC3E}">
        <p14:creationId xmlns:p14="http://schemas.microsoft.com/office/powerpoint/2010/main" val="298528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4. El </a:t>
            </a:r>
            <a:r>
              <a:rPr lang="es-MX" dirty="0"/>
              <a:t>enfoque de justicia</a:t>
            </a:r>
          </a:p>
        </p:txBody>
      </p:sp>
      <p:sp>
        <p:nvSpPr>
          <p:cNvPr id="3" name="Marcador de contenido 2"/>
          <p:cNvSpPr>
            <a:spLocks noGrp="1"/>
          </p:cNvSpPr>
          <p:nvPr>
            <p:ph idx="1"/>
          </p:nvPr>
        </p:nvSpPr>
        <p:spPr/>
        <p:txBody>
          <a:bodyPr>
            <a:normAutofit fontScale="92500" lnSpcReduction="10000"/>
          </a:bodyPr>
          <a:lstStyle/>
          <a:p>
            <a:r>
              <a:rPr lang="es-MX" dirty="0" smtClean="0"/>
              <a:t>Considera </a:t>
            </a:r>
            <a:r>
              <a:rPr lang="es-MX" dirty="0"/>
              <a:t>qué tan equitativa es la distribución de los costos y los beneficios de las acciones, como el medio principal para juzgar el carácter ético de las conductas</a:t>
            </a:r>
            <a:endParaRPr lang="es-MX" dirty="0" smtClean="0"/>
          </a:p>
          <a:p>
            <a:endParaRPr lang="es-MX" dirty="0"/>
          </a:p>
          <a:p>
            <a:r>
              <a:rPr lang="es-MX" b="1" dirty="0" smtClean="0"/>
              <a:t>Justicia distributiva </a:t>
            </a:r>
            <a:r>
              <a:rPr lang="es-MX" dirty="0"/>
              <a:t>implica la distribución equitativa de recompensas y castigos con base en el desempeño</a:t>
            </a:r>
            <a:endParaRPr lang="es-MX" dirty="0" smtClean="0"/>
          </a:p>
          <a:p>
            <a:endParaRPr lang="es-MX" dirty="0"/>
          </a:p>
          <a:p>
            <a:r>
              <a:rPr lang="es-MX" b="1" dirty="0"/>
              <a:t>Justicia </a:t>
            </a:r>
            <a:r>
              <a:rPr lang="es-MX" b="1" dirty="0" smtClean="0"/>
              <a:t>procedimental </a:t>
            </a:r>
            <a:r>
              <a:rPr lang="es-MX" dirty="0"/>
              <a:t>asegura que quienes son afectados por las decisiones administrativas aprueben el proceso de toma de decisiones, y que dicho proceso se utilice de manera imparcial </a:t>
            </a:r>
            <a:endParaRPr lang="es-MX" dirty="0" smtClean="0"/>
          </a:p>
          <a:p>
            <a:endParaRPr lang="es-MX" dirty="0" smtClean="0"/>
          </a:p>
          <a:p>
            <a:r>
              <a:rPr lang="es-MX" b="1" dirty="0"/>
              <a:t>Justicia </a:t>
            </a:r>
            <a:r>
              <a:rPr lang="es-MX" b="1" dirty="0" smtClean="0"/>
              <a:t>compensatoria </a:t>
            </a:r>
            <a:r>
              <a:rPr lang="es-MX" dirty="0" smtClean="0"/>
              <a:t>en </a:t>
            </a:r>
            <a:r>
              <a:rPr lang="es-MX" dirty="0"/>
              <a:t>caso de que fallaran tanto la justicia distributiva como la procedimental, deberá repararse el daño </a:t>
            </a:r>
            <a:r>
              <a:rPr lang="es-MX" dirty="0" smtClean="0"/>
              <a:t>infringido </a:t>
            </a:r>
            <a:r>
              <a:rPr lang="es-MX" dirty="0"/>
              <a:t>a los afectados por la inequidad de la distribución o de las recompensas</a:t>
            </a:r>
          </a:p>
        </p:txBody>
      </p:sp>
    </p:spTree>
    <p:extLst>
      <p:ext uri="{BB962C8B-B14F-4D97-AF65-F5344CB8AC3E}">
        <p14:creationId xmlns:p14="http://schemas.microsoft.com/office/powerpoint/2010/main" val="2289461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Pregunta cultura general (2)</a:t>
            </a:r>
            <a:endParaRPr lang="es-MX" dirty="0"/>
          </a:p>
        </p:txBody>
      </p:sp>
      <p:sp>
        <p:nvSpPr>
          <p:cNvPr id="3" name="Marcador de contenido 2"/>
          <p:cNvSpPr>
            <a:spLocks noGrp="1"/>
          </p:cNvSpPr>
          <p:nvPr>
            <p:ph idx="1"/>
          </p:nvPr>
        </p:nvSpPr>
        <p:spPr>
          <a:xfrm>
            <a:off x="1728345" y="2372906"/>
            <a:ext cx="2135317" cy="1120463"/>
          </a:xfrm>
        </p:spPr>
        <p:txBody>
          <a:bodyPr>
            <a:normAutofit/>
          </a:bodyPr>
          <a:lstStyle/>
          <a:p>
            <a:endParaRPr lang="es-MX" dirty="0" smtClean="0"/>
          </a:p>
          <a:p>
            <a:r>
              <a:rPr lang="es-MX" dirty="0" smtClean="0"/>
              <a:t>¿Quiénes son?</a:t>
            </a:r>
          </a:p>
          <a:p>
            <a:endParaRPr lang="es-MX" dirty="0"/>
          </a:p>
        </p:txBody>
      </p:sp>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851" y="2475937"/>
            <a:ext cx="5382340" cy="322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1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0890" y="0"/>
            <a:ext cx="4157299" cy="3940935"/>
          </a:xfrm>
        </p:spPr>
        <p:txBody>
          <a:bodyPr>
            <a:normAutofit/>
          </a:bodyPr>
          <a:lstStyle/>
          <a:p>
            <a:r>
              <a:rPr lang="es-MX" sz="5400" dirty="0"/>
              <a:t>INTENSIDAD MORAL EN LA TOMA DE DECISIONES ÉTICAS</a:t>
            </a:r>
          </a:p>
        </p:txBody>
      </p:sp>
      <p:pic>
        <p:nvPicPr>
          <p:cNvPr id="4" name="Imagen 3"/>
          <p:cNvPicPr>
            <a:picLocks noChangeAspect="1"/>
          </p:cNvPicPr>
          <p:nvPr/>
        </p:nvPicPr>
        <p:blipFill rotWithShape="1">
          <a:blip r:embed="rId2"/>
          <a:srcRect l="42543" t="21435" r="33799" b="35079"/>
          <a:stretch/>
        </p:blipFill>
        <p:spPr>
          <a:xfrm>
            <a:off x="6205470" y="167426"/>
            <a:ext cx="5047002" cy="5215943"/>
          </a:xfrm>
          <a:prstGeom prst="rect">
            <a:avLst/>
          </a:prstGeom>
        </p:spPr>
      </p:pic>
      <p:sp>
        <p:nvSpPr>
          <p:cNvPr id="5" name="Rectángulo 4"/>
          <p:cNvSpPr/>
          <p:nvPr/>
        </p:nvSpPr>
        <p:spPr>
          <a:xfrm>
            <a:off x="1105436" y="1687133"/>
            <a:ext cx="5100034" cy="90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500128" y="5628068"/>
            <a:ext cx="11206767" cy="461665"/>
          </a:xfrm>
          <a:prstGeom prst="rect">
            <a:avLst/>
          </a:prstGeom>
        </p:spPr>
        <p:txBody>
          <a:bodyPr wrap="square">
            <a:spAutoFit/>
          </a:bodyPr>
          <a:lstStyle/>
          <a:p>
            <a:r>
              <a:rPr lang="es-MX" sz="2400" dirty="0" smtClean="0"/>
              <a:t>Medida </a:t>
            </a:r>
            <a:r>
              <a:rPr lang="es-MX" sz="2400" dirty="0"/>
              <a:t>en la cual los individuos consideran que un problema constituye un asunto ético</a:t>
            </a:r>
          </a:p>
        </p:txBody>
      </p:sp>
    </p:spTree>
    <p:extLst>
      <p:ext uri="{BB962C8B-B14F-4D97-AF65-F5344CB8AC3E}">
        <p14:creationId xmlns:p14="http://schemas.microsoft.com/office/powerpoint/2010/main" val="3480654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Magnitud </a:t>
            </a:r>
            <a:r>
              <a:rPr lang="es-MX" dirty="0"/>
              <a:t>de las consecuencias</a:t>
            </a:r>
          </a:p>
        </p:txBody>
      </p:sp>
      <p:sp>
        <p:nvSpPr>
          <p:cNvPr id="4" name="Marcador de contenido 2"/>
          <p:cNvSpPr>
            <a:spLocks noGrp="1"/>
          </p:cNvSpPr>
          <p:nvPr>
            <p:ph idx="1"/>
          </p:nvPr>
        </p:nvSpPr>
        <p:spPr>
          <a:xfrm>
            <a:off x="1226069" y="2489677"/>
            <a:ext cx="10058400" cy="511100"/>
          </a:xfrm>
        </p:spPr>
        <p:txBody>
          <a:bodyPr/>
          <a:lstStyle/>
          <a:p>
            <a:r>
              <a:rPr lang="es-MX" dirty="0" smtClean="0"/>
              <a:t>Anticipación </a:t>
            </a:r>
            <a:r>
              <a:rPr lang="es-MX" dirty="0"/>
              <a:t>del nivel que tendrá el efecto del resultado sobre una acción específica</a:t>
            </a:r>
          </a:p>
        </p:txBody>
      </p:sp>
    </p:spTree>
    <p:extLst>
      <p:ext uri="{BB962C8B-B14F-4D97-AF65-F5344CB8AC3E}">
        <p14:creationId xmlns:p14="http://schemas.microsoft.com/office/powerpoint/2010/main" val="489311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Consenso </a:t>
            </a:r>
            <a:r>
              <a:rPr lang="es-MX" dirty="0"/>
              <a:t>social</a:t>
            </a:r>
          </a:p>
        </p:txBody>
      </p:sp>
      <p:sp>
        <p:nvSpPr>
          <p:cNvPr id="3" name="Marcador de contenido 2"/>
          <p:cNvSpPr>
            <a:spLocks noGrp="1"/>
          </p:cNvSpPr>
          <p:nvPr>
            <p:ph idx="1"/>
          </p:nvPr>
        </p:nvSpPr>
        <p:spPr>
          <a:xfrm>
            <a:off x="1097280" y="2476799"/>
            <a:ext cx="10058400" cy="833072"/>
          </a:xfrm>
        </p:spPr>
        <p:txBody>
          <a:bodyPr/>
          <a:lstStyle/>
          <a:p>
            <a:r>
              <a:rPr lang="es-MX" dirty="0" smtClean="0"/>
              <a:t>Grado </a:t>
            </a:r>
            <a:r>
              <a:rPr lang="es-MX" dirty="0"/>
              <a:t>del acuerdo que hay entre los miembros de una sociedad respecto de si un acto es bueno o malo </a:t>
            </a:r>
          </a:p>
        </p:txBody>
      </p:sp>
    </p:spTree>
    <p:extLst>
      <p:ext uri="{BB962C8B-B14F-4D97-AF65-F5344CB8AC3E}">
        <p14:creationId xmlns:p14="http://schemas.microsoft.com/office/powerpoint/2010/main" val="3986123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Probabilidad </a:t>
            </a:r>
            <a:r>
              <a:rPr lang="es-MX" dirty="0"/>
              <a:t>del efecto</a:t>
            </a:r>
          </a:p>
        </p:txBody>
      </p:sp>
      <p:sp>
        <p:nvSpPr>
          <p:cNvPr id="3" name="Marcador de contenido 2"/>
          <p:cNvSpPr>
            <a:spLocks noGrp="1"/>
          </p:cNvSpPr>
          <p:nvPr>
            <p:ph idx="1"/>
          </p:nvPr>
        </p:nvSpPr>
        <p:spPr>
          <a:xfrm>
            <a:off x="1097280" y="2554072"/>
            <a:ext cx="10058400" cy="807314"/>
          </a:xfrm>
        </p:spPr>
        <p:txBody>
          <a:bodyPr/>
          <a:lstStyle/>
          <a:p>
            <a:r>
              <a:rPr lang="es-MX" dirty="0" smtClean="0"/>
              <a:t>La </a:t>
            </a:r>
            <a:r>
              <a:rPr lang="es-MX" dirty="0"/>
              <a:t>intensidad moral de un problema crece o decrece de acuerdo a si las personas anticipan una mayor o una menor probabilidad de que sucedan las consecuencias </a:t>
            </a:r>
          </a:p>
        </p:txBody>
      </p:sp>
    </p:spTree>
    <p:extLst>
      <p:ext uri="{BB962C8B-B14F-4D97-AF65-F5344CB8AC3E}">
        <p14:creationId xmlns:p14="http://schemas.microsoft.com/office/powerpoint/2010/main" val="2078616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Inmediación temporal</a:t>
            </a:r>
            <a:endParaRPr lang="es-MX" dirty="0"/>
          </a:p>
        </p:txBody>
      </p:sp>
      <p:sp>
        <p:nvSpPr>
          <p:cNvPr id="3" name="Marcador de contenido 2"/>
          <p:cNvSpPr>
            <a:spLocks noGrp="1"/>
          </p:cNvSpPr>
          <p:nvPr>
            <p:ph idx="1"/>
          </p:nvPr>
        </p:nvSpPr>
        <p:spPr>
          <a:xfrm>
            <a:off x="1097280" y="2412404"/>
            <a:ext cx="10058400" cy="794435"/>
          </a:xfrm>
        </p:spPr>
        <p:txBody>
          <a:bodyPr/>
          <a:lstStyle/>
          <a:p>
            <a:r>
              <a:rPr lang="es-MX" dirty="0" smtClean="0"/>
              <a:t>Función </a:t>
            </a:r>
            <a:r>
              <a:rPr lang="es-MX" dirty="0"/>
              <a:t>del intervalo que hay entre el momento en que ocurre la acción y el inicio de sus consecuencias </a:t>
            </a:r>
          </a:p>
        </p:txBody>
      </p:sp>
    </p:spTree>
    <p:extLst>
      <p:ext uri="{BB962C8B-B14F-4D97-AF65-F5344CB8AC3E}">
        <p14:creationId xmlns:p14="http://schemas.microsoft.com/office/powerpoint/2010/main" val="251956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Proximidad</a:t>
            </a:r>
            <a:endParaRPr lang="es-MX" dirty="0"/>
          </a:p>
        </p:txBody>
      </p:sp>
      <p:sp>
        <p:nvSpPr>
          <p:cNvPr id="3" name="Marcador de contenido 2"/>
          <p:cNvSpPr>
            <a:spLocks noGrp="1"/>
          </p:cNvSpPr>
          <p:nvPr>
            <p:ph idx="1"/>
          </p:nvPr>
        </p:nvSpPr>
        <p:spPr>
          <a:xfrm>
            <a:off x="1097280" y="2760134"/>
            <a:ext cx="10058400" cy="961860"/>
          </a:xfrm>
        </p:spPr>
        <p:txBody>
          <a:bodyPr/>
          <a:lstStyle/>
          <a:p>
            <a:r>
              <a:rPr lang="es-MX" dirty="0" smtClean="0"/>
              <a:t>Cercanía </a:t>
            </a:r>
            <a:r>
              <a:rPr lang="es-MX" dirty="0"/>
              <a:t>física, psicológica y emocional que siente el individuo que toma la decisión con quienes resultan afectados por su decisión</a:t>
            </a:r>
          </a:p>
        </p:txBody>
      </p:sp>
    </p:spTree>
    <p:extLst>
      <p:ext uri="{BB962C8B-B14F-4D97-AF65-F5344CB8AC3E}">
        <p14:creationId xmlns:p14="http://schemas.microsoft.com/office/powerpoint/2010/main" val="2907028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Concentración </a:t>
            </a:r>
            <a:r>
              <a:rPr lang="es-MX" dirty="0"/>
              <a:t>del efecto</a:t>
            </a:r>
          </a:p>
        </p:txBody>
      </p:sp>
      <p:sp>
        <p:nvSpPr>
          <p:cNvPr id="3" name="Marcador de contenido 2"/>
          <p:cNvSpPr>
            <a:spLocks noGrp="1"/>
          </p:cNvSpPr>
          <p:nvPr>
            <p:ph idx="1"/>
          </p:nvPr>
        </p:nvSpPr>
        <p:spPr>
          <a:xfrm>
            <a:off x="1097280" y="2438163"/>
            <a:ext cx="10058400" cy="1142165"/>
          </a:xfrm>
        </p:spPr>
        <p:txBody>
          <a:bodyPr/>
          <a:lstStyle/>
          <a:p>
            <a:r>
              <a:rPr lang="es-MX" dirty="0" smtClean="0"/>
              <a:t>Grado </a:t>
            </a:r>
            <a:r>
              <a:rPr lang="es-MX" dirty="0"/>
              <a:t>en que las consecuencias se concentran en unos cuantos individuos o se dispersan entre muchos individuos</a:t>
            </a:r>
          </a:p>
        </p:txBody>
      </p:sp>
    </p:spTree>
    <p:extLst>
      <p:ext uri="{BB962C8B-B14F-4D97-AF65-F5344CB8AC3E}">
        <p14:creationId xmlns:p14="http://schemas.microsoft.com/office/powerpoint/2010/main" val="254449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Objetivos</a:t>
            </a:r>
            <a:endParaRPr lang="es-MX" dirty="0"/>
          </a:p>
        </p:txBody>
      </p:sp>
      <p:sp>
        <p:nvSpPr>
          <p:cNvPr id="3" name="Marcador de contenido 2"/>
          <p:cNvSpPr>
            <a:spLocks noGrp="1"/>
          </p:cNvSpPr>
          <p:nvPr>
            <p:ph idx="1"/>
          </p:nvPr>
        </p:nvSpPr>
        <p:spPr/>
        <p:txBody>
          <a:bodyPr/>
          <a:lstStyle/>
          <a:p>
            <a:endParaRPr lang="es-MX" dirty="0" smtClean="0"/>
          </a:p>
          <a:p>
            <a:r>
              <a:rPr lang="es-MX" dirty="0" smtClean="0"/>
              <a:t>■ Explicar </a:t>
            </a:r>
            <a:r>
              <a:rPr lang="es-MX" dirty="0"/>
              <a:t>por qué es importante comprender los enfoques básicos para la toma de decisiones éticas y la responsabilidad social de la empresa. </a:t>
            </a:r>
            <a:endParaRPr lang="es-MX" dirty="0" smtClean="0"/>
          </a:p>
          <a:p>
            <a:r>
              <a:rPr lang="es-MX" dirty="0" smtClean="0"/>
              <a:t>■ </a:t>
            </a:r>
            <a:r>
              <a:rPr lang="es-MX" dirty="0"/>
              <a:t>Exponer los enfoques básicos para la toma de decisiones éticas. </a:t>
            </a:r>
            <a:endParaRPr lang="es-MX" dirty="0" smtClean="0"/>
          </a:p>
          <a:p>
            <a:r>
              <a:rPr lang="es-MX" dirty="0" smtClean="0"/>
              <a:t>■ </a:t>
            </a:r>
            <a:r>
              <a:rPr lang="es-MX" dirty="0"/>
              <a:t>Identificar las distintas implicaciones de cada enfoque en situaciones reales. </a:t>
            </a:r>
            <a:endParaRPr lang="es-MX" dirty="0" smtClean="0"/>
          </a:p>
          <a:p>
            <a:r>
              <a:rPr lang="es-MX" dirty="0" smtClean="0"/>
              <a:t>■ </a:t>
            </a:r>
            <a:r>
              <a:rPr lang="es-MX" dirty="0"/>
              <a:t>Describir los enfoques básicos para la responsabilidad social de la empresa. </a:t>
            </a:r>
            <a:endParaRPr lang="es-MX" dirty="0" smtClean="0"/>
          </a:p>
          <a:p>
            <a:r>
              <a:rPr lang="es-MX" dirty="0" smtClean="0"/>
              <a:t>■ </a:t>
            </a:r>
            <a:r>
              <a:rPr lang="es-MX" dirty="0"/>
              <a:t>Proponer las distintas implicaciones de cada enfoque en la responsabilidad social de la empresa. </a:t>
            </a:r>
          </a:p>
        </p:txBody>
      </p:sp>
    </p:spTree>
    <p:extLst>
      <p:ext uri="{BB962C8B-B14F-4D97-AF65-F5344CB8AC3E}">
        <p14:creationId xmlns:p14="http://schemas.microsoft.com/office/powerpoint/2010/main" val="3288588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 Globalización mano </a:t>
            </a:r>
            <a:r>
              <a:rPr lang="es-MX" dirty="0"/>
              <a:t>de obra para Nike alrededor del </a:t>
            </a:r>
            <a:r>
              <a:rPr lang="es-MX" dirty="0" smtClean="0"/>
              <a:t>mundo</a:t>
            </a:r>
            <a:endParaRPr lang="es-MX" dirty="0"/>
          </a:p>
        </p:txBody>
      </p:sp>
      <p:pic>
        <p:nvPicPr>
          <p:cNvPr id="1026" name="Picture 2" descr="Resultado de imagen para nike fab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44550">
            <a:off x="965626" y="2644930"/>
            <a:ext cx="4154466" cy="23305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nike fab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14625">
            <a:off x="6810704" y="3017023"/>
            <a:ext cx="4499883" cy="21634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nike log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705" y="5358300"/>
            <a:ext cx="3203550" cy="126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205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5775" y="318226"/>
            <a:ext cx="6501255" cy="1450757"/>
          </a:xfrm>
        </p:spPr>
        <p:txBody>
          <a:bodyPr/>
          <a:lstStyle/>
          <a:p>
            <a:r>
              <a:rPr lang="es-MX" dirty="0" smtClean="0"/>
              <a:t>Pregunta cultura general</a:t>
            </a:r>
            <a:endParaRPr lang="es-MX" dirty="0"/>
          </a:p>
        </p:txBody>
      </p:sp>
      <p:sp>
        <p:nvSpPr>
          <p:cNvPr id="3" name="Marcador de contenido 2"/>
          <p:cNvSpPr>
            <a:spLocks noGrp="1"/>
          </p:cNvSpPr>
          <p:nvPr>
            <p:ph idx="1"/>
          </p:nvPr>
        </p:nvSpPr>
        <p:spPr>
          <a:xfrm>
            <a:off x="4663954" y="1768983"/>
            <a:ext cx="2135317" cy="1120463"/>
          </a:xfrm>
        </p:spPr>
        <p:txBody>
          <a:bodyPr>
            <a:normAutofit/>
          </a:bodyPr>
          <a:lstStyle/>
          <a:p>
            <a:endParaRPr lang="es-MX" dirty="0" smtClean="0"/>
          </a:p>
          <a:p>
            <a:r>
              <a:rPr lang="es-MX" dirty="0" smtClean="0"/>
              <a:t>¿Quiénes son?</a:t>
            </a:r>
          </a:p>
          <a:p>
            <a:endParaRPr lang="es-MX" dirty="0"/>
          </a:p>
        </p:txBody>
      </p:sp>
      <p:pic>
        <p:nvPicPr>
          <p:cNvPr id="1026" name="Picture 2" descr="Resultado de imagen para borges y cortaz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837" y="2889446"/>
            <a:ext cx="5021732" cy="311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960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TOMA DE DECISIONES ÉTICAS</a:t>
            </a:r>
          </a:p>
        </p:txBody>
      </p:sp>
      <p:sp>
        <p:nvSpPr>
          <p:cNvPr id="3" name="Marcador de contenido 2"/>
          <p:cNvSpPr>
            <a:spLocks noGrp="1"/>
          </p:cNvSpPr>
          <p:nvPr>
            <p:ph idx="1"/>
          </p:nvPr>
        </p:nvSpPr>
        <p:spPr>
          <a:xfrm>
            <a:off x="1097280" y="2358886"/>
            <a:ext cx="10058400" cy="2809461"/>
          </a:xfrm>
        </p:spPr>
        <p:txBody>
          <a:bodyPr/>
          <a:lstStyle/>
          <a:p>
            <a:r>
              <a:rPr lang="es-MX" dirty="0" smtClean="0"/>
              <a:t>La </a:t>
            </a:r>
            <a:r>
              <a:rPr lang="es-MX" dirty="0"/>
              <a:t>tesis básica de </a:t>
            </a:r>
            <a:r>
              <a:rPr lang="es-MX" dirty="0" smtClean="0"/>
              <a:t>Smith (1776) </a:t>
            </a:r>
            <a:r>
              <a:rPr lang="es-MX" dirty="0"/>
              <a:t>era que tanto los individuos como las organizaciones se benefician con la toma de decisiones éticas. </a:t>
            </a:r>
            <a:endParaRPr lang="es-MX" dirty="0" smtClean="0"/>
          </a:p>
          <a:p>
            <a:endParaRPr lang="es-MX" dirty="0" smtClean="0"/>
          </a:p>
          <a:p>
            <a:r>
              <a:rPr lang="es-MX" dirty="0" smtClean="0"/>
              <a:t>Pero</a:t>
            </a:r>
            <a:r>
              <a:rPr lang="es-MX" dirty="0"/>
              <a:t>, usted como administrador todavía debe enfrentar otro desafío: </a:t>
            </a:r>
            <a:endParaRPr lang="es-MX" dirty="0" smtClean="0"/>
          </a:p>
          <a:p>
            <a:endParaRPr lang="es-MX" dirty="0" smtClean="0"/>
          </a:p>
          <a:p>
            <a:r>
              <a:rPr lang="es-MX" dirty="0" smtClean="0"/>
              <a:t>¿</a:t>
            </a:r>
            <a:r>
              <a:rPr lang="es-MX" dirty="0"/>
              <a:t>Cómo promover y estimular las decisiones éticas?</a:t>
            </a:r>
          </a:p>
        </p:txBody>
      </p:sp>
    </p:spTree>
    <p:extLst>
      <p:ext uri="{BB962C8B-B14F-4D97-AF65-F5344CB8AC3E}">
        <p14:creationId xmlns:p14="http://schemas.microsoft.com/office/powerpoint/2010/main" val="1857704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 administrador</a:t>
            </a:r>
          </a:p>
        </p:txBody>
      </p:sp>
      <p:pic>
        <p:nvPicPr>
          <p:cNvPr id="2050" name="Picture 2" descr="Resultado de imagen para administrador carica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312" y="2033626"/>
            <a:ext cx="3594011" cy="359401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944709" y="2861136"/>
            <a:ext cx="3078051" cy="1938992"/>
          </a:xfrm>
          <a:prstGeom prst="rect">
            <a:avLst/>
          </a:prstGeom>
        </p:spPr>
        <p:txBody>
          <a:bodyPr wrap="square">
            <a:spAutoFit/>
          </a:bodyPr>
          <a:lstStyle/>
          <a:p>
            <a:r>
              <a:rPr lang="es-MX" sz="2400" dirty="0" smtClean="0"/>
              <a:t>Nada </a:t>
            </a:r>
            <a:r>
              <a:rPr lang="es-MX" sz="2400" dirty="0"/>
              <a:t>pueda sustituir la opción de hacerse personalmente responsable por sus decisiones éticas</a:t>
            </a:r>
          </a:p>
        </p:txBody>
      </p:sp>
    </p:spTree>
    <p:extLst>
      <p:ext uri="{BB962C8B-B14F-4D97-AF65-F5344CB8AC3E}">
        <p14:creationId xmlns:p14="http://schemas.microsoft.com/office/powerpoint/2010/main" val="1549543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organización</a:t>
            </a:r>
          </a:p>
        </p:txBody>
      </p:sp>
      <p:sp>
        <p:nvSpPr>
          <p:cNvPr id="3" name="Marcador de contenido 2"/>
          <p:cNvSpPr>
            <a:spLocks noGrp="1"/>
          </p:cNvSpPr>
          <p:nvPr>
            <p:ph idx="1"/>
          </p:nvPr>
        </p:nvSpPr>
        <p:spPr>
          <a:xfrm>
            <a:off x="1097280" y="2304030"/>
            <a:ext cx="4736850" cy="1624026"/>
          </a:xfrm>
        </p:spPr>
        <p:txBody>
          <a:bodyPr>
            <a:normAutofit/>
          </a:bodyPr>
          <a:lstStyle/>
          <a:p>
            <a:r>
              <a:rPr lang="es-MX" b="1" dirty="0"/>
              <a:t>Códigos de </a:t>
            </a:r>
            <a:r>
              <a:rPr lang="es-MX" b="1" dirty="0" smtClean="0"/>
              <a:t>ética</a:t>
            </a:r>
          </a:p>
          <a:p>
            <a:r>
              <a:rPr lang="es-MX" dirty="0" smtClean="0"/>
              <a:t>Declaración </a:t>
            </a:r>
            <a:r>
              <a:rPr lang="es-MX" dirty="0"/>
              <a:t>formal que resume los tipos de comportamiento que se consideran aceptables y no aceptables</a:t>
            </a:r>
            <a:endParaRPr lang="es-MX" dirty="0" smtClean="0"/>
          </a:p>
          <a:p>
            <a:endParaRPr lang="es-MX" dirty="0"/>
          </a:p>
        </p:txBody>
      </p:sp>
      <p:sp>
        <p:nvSpPr>
          <p:cNvPr id="4" name="Marcador de contenido 2"/>
          <p:cNvSpPr txBox="1">
            <a:spLocks/>
          </p:cNvSpPr>
          <p:nvPr/>
        </p:nvSpPr>
        <p:spPr>
          <a:xfrm>
            <a:off x="6362163" y="2304030"/>
            <a:ext cx="4919729" cy="309221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a:pPr>
            <a:r>
              <a:rPr lang="es-MX" dirty="0"/>
              <a:t>Aplicación satisfactoria de códigos de ética</a:t>
            </a:r>
          </a:p>
          <a:p>
            <a:pPr marL="457200" indent="-457200">
              <a:buFont typeface="+mj-lt"/>
              <a:buAutoNum type="arabicPeriod"/>
            </a:pPr>
            <a:r>
              <a:rPr lang="es-MX" dirty="0" smtClean="0"/>
              <a:t>Comunicación</a:t>
            </a:r>
            <a:endParaRPr lang="es-MX" dirty="0"/>
          </a:p>
          <a:p>
            <a:pPr marL="457200" indent="-457200">
              <a:buFont typeface="+mj-lt"/>
              <a:buAutoNum type="arabicPeriod"/>
            </a:pPr>
            <a:r>
              <a:rPr lang="es-MX" dirty="0" smtClean="0"/>
              <a:t>Capacitación</a:t>
            </a:r>
            <a:endParaRPr lang="es-MX" dirty="0"/>
          </a:p>
          <a:p>
            <a:pPr marL="457200" indent="-457200">
              <a:buFont typeface="+mj-lt"/>
              <a:buAutoNum type="arabicPeriod"/>
            </a:pPr>
            <a:r>
              <a:rPr lang="es-MX" dirty="0" smtClean="0"/>
              <a:t>Recompensa y reconocimiento</a:t>
            </a:r>
          </a:p>
          <a:p>
            <a:pPr marL="457200" indent="-457200">
              <a:buFont typeface="+mj-lt"/>
              <a:buAutoNum type="arabicPeriod"/>
            </a:pPr>
            <a:r>
              <a:rPr lang="es-MX" dirty="0" smtClean="0"/>
              <a:t>Informar conductas que no son éticas (Informante)</a:t>
            </a:r>
          </a:p>
          <a:p>
            <a:pPr marL="457200" indent="-457200">
              <a:buFont typeface="+mj-lt"/>
              <a:buAutoNum type="arabicPeriod"/>
            </a:pPr>
            <a:r>
              <a:rPr lang="es-MX" dirty="0" smtClean="0"/>
              <a:t>El ejemplo de la alta administración</a:t>
            </a:r>
            <a:endParaRPr lang="es-MX" dirty="0"/>
          </a:p>
        </p:txBody>
      </p:sp>
    </p:spTree>
    <p:extLst>
      <p:ext uri="{BB962C8B-B14F-4D97-AF65-F5344CB8AC3E}">
        <p14:creationId xmlns:p14="http://schemas.microsoft.com/office/powerpoint/2010/main" val="423082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 gobierno</a:t>
            </a:r>
          </a:p>
        </p:txBody>
      </p:sp>
      <p:sp>
        <p:nvSpPr>
          <p:cNvPr id="3" name="Marcador de contenido 2"/>
          <p:cNvSpPr>
            <a:spLocks noGrp="1"/>
          </p:cNvSpPr>
          <p:nvPr>
            <p:ph idx="1"/>
          </p:nvPr>
        </p:nvSpPr>
        <p:spPr>
          <a:xfrm>
            <a:off x="1187432" y="2224363"/>
            <a:ext cx="3474720" cy="1167922"/>
          </a:xfrm>
        </p:spPr>
        <p:txBody>
          <a:bodyPr>
            <a:noAutofit/>
          </a:bodyPr>
          <a:lstStyle/>
          <a:p>
            <a:r>
              <a:rPr lang="es-MX" sz="2800" b="1" dirty="0"/>
              <a:t>Ley contra Prácticas Corruptas en el Extranjero (FCPA, </a:t>
            </a:r>
            <a:r>
              <a:rPr lang="es-MX" sz="2800" b="1" dirty="0" err="1"/>
              <a:t>Foreign</a:t>
            </a:r>
            <a:r>
              <a:rPr lang="es-MX" sz="2800" b="1" dirty="0"/>
              <a:t> </a:t>
            </a:r>
            <a:r>
              <a:rPr lang="es-MX" sz="2800" b="1" dirty="0" err="1"/>
              <a:t>Corrupt</a:t>
            </a:r>
            <a:r>
              <a:rPr lang="es-MX" sz="2800" b="1" dirty="0"/>
              <a:t> </a:t>
            </a:r>
            <a:r>
              <a:rPr lang="es-MX" sz="2800" b="1" dirty="0" err="1"/>
              <a:t>Practices</a:t>
            </a:r>
            <a:r>
              <a:rPr lang="es-MX" sz="2800" b="1" dirty="0"/>
              <a:t> </a:t>
            </a:r>
            <a:r>
              <a:rPr lang="es-MX" sz="2800" b="1" dirty="0" err="1"/>
              <a:t>Act</a:t>
            </a:r>
            <a:r>
              <a:rPr lang="es-MX" sz="2800" b="1" dirty="0"/>
              <a:t>)</a:t>
            </a:r>
          </a:p>
        </p:txBody>
      </p:sp>
      <p:sp>
        <p:nvSpPr>
          <p:cNvPr id="4" name="Rectángulo 3"/>
          <p:cNvSpPr/>
          <p:nvPr/>
        </p:nvSpPr>
        <p:spPr>
          <a:xfrm>
            <a:off x="5044225" y="2224363"/>
            <a:ext cx="4241442" cy="2308324"/>
          </a:xfrm>
          <a:prstGeom prst="rect">
            <a:avLst/>
          </a:prstGeom>
        </p:spPr>
        <p:txBody>
          <a:bodyPr wrap="square">
            <a:spAutoFit/>
          </a:bodyPr>
          <a:lstStyle/>
          <a:p>
            <a:r>
              <a:rPr lang="es-MX" sz="2400" dirty="0" smtClean="0"/>
              <a:t>Legislación </a:t>
            </a:r>
            <a:r>
              <a:rPr lang="es-MX" sz="2400" dirty="0"/>
              <a:t>que prohíbe que los empleados de empresas estadounidenses corrompan en el extranjero a funcionarios, políticos o candidatos a cargos públicos </a:t>
            </a:r>
          </a:p>
        </p:txBody>
      </p:sp>
      <p:pic>
        <p:nvPicPr>
          <p:cNvPr id="3074" name="Picture 2" descr="Resultado de imagen para peje carica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4271" y="3392285"/>
            <a:ext cx="2146950" cy="242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104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RESPONSABILIDAD SOCIAL</a:t>
            </a:r>
          </a:p>
        </p:txBody>
      </p:sp>
      <p:sp>
        <p:nvSpPr>
          <p:cNvPr id="3" name="Marcador de contenido 2"/>
          <p:cNvSpPr>
            <a:spLocks noGrp="1"/>
          </p:cNvSpPr>
          <p:nvPr>
            <p:ph idx="1"/>
          </p:nvPr>
        </p:nvSpPr>
        <p:spPr>
          <a:xfrm>
            <a:off x="1200311" y="2206343"/>
            <a:ext cx="10058400" cy="1142165"/>
          </a:xfrm>
        </p:spPr>
        <p:txBody>
          <a:bodyPr>
            <a:normAutofit/>
          </a:bodyPr>
          <a:lstStyle/>
          <a:p>
            <a:r>
              <a:rPr lang="es-MX" dirty="0"/>
              <a:t>La responsabilidad social de la organización se refiere a las personas que la constituyen, con quienes las empresas están obligadas, así como a la naturaleza de dichas obligaciones y a su </a:t>
            </a:r>
            <a:r>
              <a:rPr lang="es-MX" dirty="0" smtClean="0"/>
              <a:t>grado.</a:t>
            </a:r>
            <a:endParaRPr lang="es-MX" dirty="0"/>
          </a:p>
        </p:txBody>
      </p:sp>
    </p:spTree>
    <p:extLst>
      <p:ext uri="{BB962C8B-B14F-4D97-AF65-F5344CB8AC3E}">
        <p14:creationId xmlns:p14="http://schemas.microsoft.com/office/powerpoint/2010/main" val="1101208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Ejemplos de preguntas que deberíamos hacernos</a:t>
            </a:r>
            <a:endParaRPr lang="es-MX" dirty="0"/>
          </a:p>
        </p:txBody>
      </p:sp>
      <p:sp>
        <p:nvSpPr>
          <p:cNvPr id="3" name="Marcador de contenido 2"/>
          <p:cNvSpPr>
            <a:spLocks noGrp="1"/>
          </p:cNvSpPr>
          <p:nvPr>
            <p:ph idx="1"/>
          </p:nvPr>
        </p:nvSpPr>
        <p:spPr/>
        <p:txBody>
          <a:bodyPr>
            <a:normAutofit/>
          </a:bodyPr>
          <a:lstStyle/>
          <a:p>
            <a:r>
              <a:rPr lang="es-MX" dirty="0"/>
              <a:t>¿Debe la empresa implementar normas de cuidado ambiental más estrictas a las que exige la ley? </a:t>
            </a:r>
            <a:endParaRPr lang="es-MX" dirty="0" smtClean="0"/>
          </a:p>
          <a:p>
            <a:r>
              <a:rPr lang="es-MX" dirty="0" smtClean="0"/>
              <a:t>¿</a:t>
            </a:r>
            <a:r>
              <a:rPr lang="es-MX" dirty="0"/>
              <a:t>Debe exigir la empresa que en sus operaciones en todo el mundo cumplieran las normas de seguridad al mismo alto nivel, aún cuando las leyes en otros países impongan estándares menores? </a:t>
            </a:r>
            <a:endParaRPr lang="es-MX" dirty="0" smtClean="0"/>
          </a:p>
          <a:p>
            <a:r>
              <a:rPr lang="es-MX" dirty="0" smtClean="0"/>
              <a:t>¿</a:t>
            </a:r>
            <a:r>
              <a:rPr lang="es-MX" dirty="0"/>
              <a:t>Tienen los mismos derechos todos los empleados de todas las nacionalidades y de cualquier lugar de trabajo? </a:t>
            </a:r>
            <a:endParaRPr lang="es-MX" dirty="0" smtClean="0"/>
          </a:p>
          <a:p>
            <a:r>
              <a:rPr lang="es-MX" dirty="0" smtClean="0"/>
              <a:t>¿</a:t>
            </a:r>
            <a:r>
              <a:rPr lang="es-MX" dirty="0"/>
              <a:t>Debe permitirse que las acciones administrativas que en un país son ilegales o inaceptables en términos morales se realizaran en aquel otro país donde son legales o moralmente aceptables? </a:t>
            </a:r>
            <a:endParaRPr lang="es-MX" dirty="0" smtClean="0"/>
          </a:p>
          <a:p>
            <a:r>
              <a:rPr lang="es-MX" dirty="0" smtClean="0"/>
              <a:t>¿</a:t>
            </a:r>
            <a:r>
              <a:rPr lang="es-MX" dirty="0"/>
              <a:t>Sería correcto que los administradores consideraran los intereses de los trabajadores, los clientes y los ciudadanos en general, sobre los intereses de los accionistas?</a:t>
            </a:r>
          </a:p>
          <a:p>
            <a:endParaRPr lang="es-MX" dirty="0"/>
          </a:p>
        </p:txBody>
      </p:sp>
    </p:spTree>
    <p:extLst>
      <p:ext uri="{BB962C8B-B14F-4D97-AF65-F5344CB8AC3E}">
        <p14:creationId xmlns:p14="http://schemas.microsoft.com/office/powerpoint/2010/main" val="1331125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perspectiva de la eficiencia</a:t>
            </a:r>
          </a:p>
        </p:txBody>
      </p:sp>
      <p:sp>
        <p:nvSpPr>
          <p:cNvPr id="3" name="Marcador de contenido 2"/>
          <p:cNvSpPr>
            <a:spLocks noGrp="1"/>
          </p:cNvSpPr>
          <p:nvPr>
            <p:ph idx="1"/>
          </p:nvPr>
        </p:nvSpPr>
        <p:spPr>
          <a:xfrm>
            <a:off x="1097280" y="1935886"/>
            <a:ext cx="10058400" cy="858829"/>
          </a:xfrm>
        </p:spPr>
        <p:txBody>
          <a:bodyPr/>
          <a:lstStyle/>
          <a:p>
            <a:r>
              <a:rPr lang="es-MX" dirty="0" smtClean="0"/>
              <a:t>Concepto </a:t>
            </a:r>
            <a:r>
              <a:rPr lang="es-MX" dirty="0"/>
              <a:t>de que el administrador tiene la responsabilidad de maximizar las utilidades de los propietarios del negocio </a:t>
            </a:r>
          </a:p>
        </p:txBody>
      </p:sp>
      <p:pic>
        <p:nvPicPr>
          <p:cNvPr id="4098" name="Picture 2" descr="Resultado de imagen para ojos de din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813" y="3096999"/>
            <a:ext cx="3643692" cy="272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548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7655" y="622241"/>
            <a:ext cx="11137649" cy="5533860"/>
          </a:xfrm>
        </p:spPr>
        <p:txBody>
          <a:bodyPr>
            <a:normAutofit/>
          </a:bodyPr>
          <a:lstStyle/>
          <a:p>
            <a:r>
              <a:rPr lang="es-MX" b="1" dirty="0"/>
              <a:t>Administradores como </a:t>
            </a:r>
            <a:r>
              <a:rPr lang="es-MX" b="1" dirty="0" smtClean="0"/>
              <a:t>propietarios</a:t>
            </a:r>
          </a:p>
          <a:p>
            <a:r>
              <a:rPr lang="es-MX" dirty="0" smtClean="0"/>
              <a:t>La mejor </a:t>
            </a:r>
            <a:r>
              <a:rPr lang="es-MX" dirty="0"/>
              <a:t>forma de que el propietario satisfaga sus propios intereses consiste en atender las necesidades de la sociedad.</a:t>
            </a:r>
            <a:endParaRPr lang="es-MX" dirty="0" smtClean="0"/>
          </a:p>
          <a:p>
            <a:r>
              <a:rPr lang="es-MX" b="1" dirty="0" smtClean="0"/>
              <a:t>Administradores </a:t>
            </a:r>
            <a:r>
              <a:rPr lang="es-MX" b="1" dirty="0"/>
              <a:t>como </a:t>
            </a:r>
            <a:r>
              <a:rPr lang="es-MX" b="1" dirty="0" smtClean="0"/>
              <a:t>agentes</a:t>
            </a:r>
          </a:p>
          <a:p>
            <a:r>
              <a:rPr lang="es-MX" dirty="0" smtClean="0"/>
              <a:t>El </a:t>
            </a:r>
            <a:r>
              <a:rPr lang="es-MX" dirty="0"/>
              <a:t>argumento de Friedman es que los administradores deberían “llevar a cabo los negocios de acuerdo con los deseos [de los dueños], los cuales casi siempre serán obtener la mayor cantidad de dinero posible, al mismo tiempo que se cumple con las reglas básicas de la sociedad, tanto las incorporadas en la ley como las consideradas en la costumbre ética”</a:t>
            </a:r>
            <a:endParaRPr lang="es-MX" dirty="0" smtClean="0"/>
          </a:p>
          <a:p>
            <a:r>
              <a:rPr lang="es-MX" b="1" dirty="0" smtClean="0"/>
              <a:t>Consideraciones </a:t>
            </a:r>
            <a:r>
              <a:rPr lang="es-MX" b="1" dirty="0"/>
              <a:t>con la perspectiva de la </a:t>
            </a:r>
            <a:r>
              <a:rPr lang="es-MX" b="1" dirty="0" smtClean="0"/>
              <a:t>eficiencia</a:t>
            </a:r>
          </a:p>
          <a:p>
            <a:r>
              <a:rPr lang="es-MX" dirty="0"/>
              <a:t>La perspectiva de la eficiencia considera que los mercados son competitivos y que las fuerzas competitivas mueven a las empresas a que satisfagan las necesidades de la sociedad en su </a:t>
            </a:r>
            <a:r>
              <a:rPr lang="es-MX" dirty="0" smtClean="0"/>
              <a:t>conjunto</a:t>
            </a:r>
            <a:r>
              <a:rPr lang="es-MX" dirty="0"/>
              <a:t>, las cuales se expresan como demandas del </a:t>
            </a:r>
            <a:r>
              <a:rPr lang="es-MX" dirty="0" smtClean="0"/>
              <a:t>consumidor</a:t>
            </a:r>
          </a:p>
          <a:p>
            <a:r>
              <a:rPr lang="es-MX" b="1" dirty="0"/>
              <a:t>Incidencia externa (aspectos externos) </a:t>
            </a:r>
          </a:p>
          <a:p>
            <a:r>
              <a:rPr lang="es-MX" dirty="0" smtClean="0"/>
              <a:t>Consecuencias </a:t>
            </a:r>
            <a:r>
              <a:rPr lang="es-MX" dirty="0"/>
              <a:t>indirectas o no intencionales que se imponen a la sociedad, y que no pueden entenderse ni preverse </a:t>
            </a:r>
          </a:p>
        </p:txBody>
      </p:sp>
      <p:sp>
        <p:nvSpPr>
          <p:cNvPr id="4" name="Marcador de contenido 2"/>
          <p:cNvSpPr txBox="1">
            <a:spLocks/>
          </p:cNvSpPr>
          <p:nvPr/>
        </p:nvSpPr>
        <p:spPr>
          <a:xfrm>
            <a:off x="1097280" y="5947655"/>
            <a:ext cx="10058400" cy="91034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s-MX" dirty="0"/>
          </a:p>
        </p:txBody>
      </p:sp>
    </p:spTree>
    <p:extLst>
      <p:ext uri="{BB962C8B-B14F-4D97-AF65-F5344CB8AC3E}">
        <p14:creationId xmlns:p14="http://schemas.microsoft.com/office/powerpoint/2010/main" val="1909884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smtClean="0"/>
              <a:t>Ejemplo: Nicolo </a:t>
            </a:r>
            <a:r>
              <a:rPr lang="it-IT" dirty="0"/>
              <a:t>Pignatelli y Gulf Italia </a:t>
            </a:r>
            <a:r>
              <a:rPr lang="it-IT" dirty="0" smtClean="0"/>
              <a:t>(Refinería)</a:t>
            </a:r>
            <a:endParaRPr lang="es-MX" dirty="0"/>
          </a:p>
        </p:txBody>
      </p:sp>
      <p:sp>
        <p:nvSpPr>
          <p:cNvPr id="3" name="Marcador de contenido 2"/>
          <p:cNvSpPr>
            <a:spLocks noGrp="1"/>
          </p:cNvSpPr>
          <p:nvPr>
            <p:ph idx="1"/>
          </p:nvPr>
        </p:nvSpPr>
        <p:spPr>
          <a:xfrm>
            <a:off x="1097280" y="4198512"/>
            <a:ext cx="3964117" cy="1670581"/>
          </a:xfrm>
        </p:spPr>
        <p:txBody>
          <a:bodyPr>
            <a:normAutofit fontScale="92500"/>
          </a:bodyPr>
          <a:lstStyle/>
          <a:p>
            <a:r>
              <a:rPr lang="es-MX" dirty="0" smtClean="0"/>
              <a:t>6 millones de toneladas</a:t>
            </a:r>
          </a:p>
          <a:p>
            <a:r>
              <a:rPr lang="es-MX" dirty="0" smtClean="0"/>
              <a:t>100 millones de dólares (7 años)</a:t>
            </a:r>
          </a:p>
          <a:p>
            <a:r>
              <a:rPr lang="es-MX" dirty="0" smtClean="0"/>
              <a:t>3.9 millones de toneladas (permiso de producción y permiso de ejecución)</a:t>
            </a:r>
          </a:p>
          <a:p>
            <a:endParaRPr lang="es-MX" dirty="0"/>
          </a:p>
        </p:txBody>
      </p:sp>
      <p:pic>
        <p:nvPicPr>
          <p:cNvPr id="4" name="Imagen 3"/>
          <p:cNvPicPr>
            <a:picLocks noChangeAspect="1"/>
          </p:cNvPicPr>
          <p:nvPr/>
        </p:nvPicPr>
        <p:blipFill>
          <a:blip r:embed="rId2"/>
          <a:stretch>
            <a:fillRect/>
          </a:stretch>
        </p:blipFill>
        <p:spPr>
          <a:xfrm>
            <a:off x="955613" y="2165388"/>
            <a:ext cx="4503849" cy="1605095"/>
          </a:xfrm>
          <a:prstGeom prst="rect">
            <a:avLst/>
          </a:prstGeom>
        </p:spPr>
      </p:pic>
      <p:sp>
        <p:nvSpPr>
          <p:cNvPr id="5" name="Marcador de contenido 2"/>
          <p:cNvSpPr txBox="1">
            <a:spLocks/>
          </p:cNvSpPr>
          <p:nvPr/>
        </p:nvSpPr>
        <p:spPr>
          <a:xfrm>
            <a:off x="6256470" y="4671357"/>
            <a:ext cx="1429126" cy="1197736"/>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dirty="0" smtClean="0"/>
              <a:t>Perdidas por no operar al 100 % por costos fijos</a:t>
            </a:r>
          </a:p>
          <a:p>
            <a:endParaRPr lang="es-MX" dirty="0"/>
          </a:p>
        </p:txBody>
      </p:sp>
      <p:pic>
        <p:nvPicPr>
          <p:cNvPr id="1026" name="Picture 2" descr="Resultado de imagen para mobil logo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072" y="5270225"/>
            <a:ext cx="2175550" cy="66796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sultado de imagen para refine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307" y="1892756"/>
            <a:ext cx="5138241" cy="2042671"/>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p:cNvSpPr txBox="1">
            <a:spLocks/>
          </p:cNvSpPr>
          <p:nvPr/>
        </p:nvSpPr>
        <p:spPr>
          <a:xfrm>
            <a:off x="8974919" y="4749963"/>
            <a:ext cx="2075153" cy="81320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dirty="0" smtClean="0"/>
              <a:t>Perder a </a:t>
            </a:r>
            <a:r>
              <a:rPr lang="es-MX" dirty="0" err="1" smtClean="0"/>
              <a:t>Mobil</a:t>
            </a:r>
            <a:endParaRPr lang="es-MX" dirty="0"/>
          </a:p>
        </p:txBody>
      </p:sp>
      <p:sp>
        <p:nvSpPr>
          <p:cNvPr id="9" name="Marcador de contenido 2"/>
          <p:cNvSpPr txBox="1">
            <a:spLocks/>
          </p:cNvSpPr>
          <p:nvPr/>
        </p:nvSpPr>
        <p:spPr>
          <a:xfrm>
            <a:off x="8697810" y="3935427"/>
            <a:ext cx="1126258" cy="3970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s-MX" dirty="0" smtClean="0"/>
              <a:t>Refinería</a:t>
            </a:r>
            <a:endParaRPr lang="es-MX" dirty="0"/>
          </a:p>
        </p:txBody>
      </p:sp>
    </p:spTree>
    <p:extLst>
      <p:ext uri="{BB962C8B-B14F-4D97-AF65-F5344CB8AC3E}">
        <p14:creationId xmlns:p14="http://schemas.microsoft.com/office/powerpoint/2010/main" val="1760490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sultado de imagen para personas de la mano carica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352" y="3987473"/>
            <a:ext cx="3012628" cy="23036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MX" dirty="0"/>
              <a:t>Perspectiva de la responsabilidad social</a:t>
            </a:r>
          </a:p>
        </p:txBody>
      </p:sp>
      <p:sp>
        <p:nvSpPr>
          <p:cNvPr id="3" name="Marcador de contenido 2"/>
          <p:cNvSpPr>
            <a:spLocks noGrp="1"/>
          </p:cNvSpPr>
          <p:nvPr>
            <p:ph idx="1"/>
          </p:nvPr>
        </p:nvSpPr>
        <p:spPr>
          <a:xfrm>
            <a:off x="1097280" y="1845735"/>
            <a:ext cx="10058400" cy="2752024"/>
          </a:xfrm>
        </p:spPr>
        <p:txBody>
          <a:bodyPr/>
          <a:lstStyle/>
          <a:p>
            <a:endParaRPr lang="es-MX" dirty="0" smtClean="0"/>
          </a:p>
          <a:p>
            <a:r>
              <a:rPr lang="es-MX" dirty="0" smtClean="0"/>
              <a:t>El </a:t>
            </a:r>
            <a:r>
              <a:rPr lang="es-MX" dirty="0"/>
              <a:t>argumento de la perspectiva de la responsabilidad social radica en que la sociedad es la que permite la existencia a las empresas, por ende, las empresas tienen responsabilidades y obligaciones con la sociedad en su conjunto, no sólo con los accionistas</a:t>
            </a:r>
            <a:r>
              <a:rPr lang="es-MX" dirty="0" smtClean="0"/>
              <a:t>.</a:t>
            </a:r>
          </a:p>
          <a:p>
            <a:r>
              <a:rPr lang="es-MX" b="1" dirty="0" smtClean="0"/>
              <a:t>Socios</a:t>
            </a:r>
            <a:endParaRPr lang="es-MX" b="1" dirty="0"/>
          </a:p>
          <a:p>
            <a:r>
              <a:rPr lang="es-MX" dirty="0"/>
              <a:t>Individuos o grupos de interés en una organización que, por ende, son afectados por las acciones de la misma </a:t>
            </a:r>
          </a:p>
          <a:p>
            <a:endParaRPr lang="es-MX" dirty="0" smtClean="0"/>
          </a:p>
          <a:p>
            <a:endParaRPr lang="es-MX" dirty="0"/>
          </a:p>
          <a:p>
            <a:endParaRPr lang="es-MX" dirty="0" smtClean="0"/>
          </a:p>
        </p:txBody>
      </p:sp>
    </p:spTree>
    <p:extLst>
      <p:ext uri="{BB962C8B-B14F-4D97-AF65-F5344CB8AC3E}">
        <p14:creationId xmlns:p14="http://schemas.microsoft.com/office/powerpoint/2010/main" val="1576101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Comparación entre las perspectivas de la eficiencia y de los socios</a:t>
            </a:r>
          </a:p>
        </p:txBody>
      </p:sp>
      <p:sp>
        <p:nvSpPr>
          <p:cNvPr id="3" name="Marcador de contenido 2"/>
          <p:cNvSpPr>
            <a:spLocks noGrp="1"/>
          </p:cNvSpPr>
          <p:nvPr>
            <p:ph idx="1"/>
          </p:nvPr>
        </p:nvSpPr>
        <p:spPr/>
        <p:txBody>
          <a:bodyPr/>
          <a:lstStyle/>
          <a:p>
            <a:endParaRPr lang="es-MX" dirty="0" smtClean="0"/>
          </a:p>
          <a:p>
            <a:r>
              <a:rPr lang="es-MX" dirty="0" smtClean="0"/>
              <a:t>La </a:t>
            </a:r>
            <a:r>
              <a:rPr lang="es-MX" dirty="0"/>
              <a:t>diferencia principal entre las perspectivas de la eficiencia y la responsabilidad social se refiere a las responsabilidades que tienen las organizaciones con quienes las constituyen. </a:t>
            </a:r>
          </a:p>
        </p:txBody>
      </p:sp>
    </p:spTree>
    <p:extLst>
      <p:ext uri="{BB962C8B-B14F-4D97-AF65-F5344CB8AC3E}">
        <p14:creationId xmlns:p14="http://schemas.microsoft.com/office/powerpoint/2010/main" val="3146270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5775" y="318226"/>
            <a:ext cx="6501255" cy="1450757"/>
          </a:xfrm>
        </p:spPr>
        <p:txBody>
          <a:bodyPr/>
          <a:lstStyle/>
          <a:p>
            <a:r>
              <a:rPr lang="es-MX" dirty="0" smtClean="0"/>
              <a:t>Pregunta cultura general</a:t>
            </a:r>
            <a:endParaRPr lang="es-MX" dirty="0"/>
          </a:p>
        </p:txBody>
      </p:sp>
      <p:sp>
        <p:nvSpPr>
          <p:cNvPr id="3" name="Marcador de contenido 2"/>
          <p:cNvSpPr>
            <a:spLocks noGrp="1"/>
          </p:cNvSpPr>
          <p:nvPr>
            <p:ph idx="1"/>
          </p:nvPr>
        </p:nvSpPr>
        <p:spPr>
          <a:xfrm>
            <a:off x="3393126" y="1768983"/>
            <a:ext cx="4546242" cy="1120463"/>
          </a:xfrm>
        </p:spPr>
        <p:txBody>
          <a:bodyPr>
            <a:normAutofit/>
          </a:bodyPr>
          <a:lstStyle/>
          <a:p>
            <a:endParaRPr lang="es-MX" dirty="0" smtClean="0"/>
          </a:p>
          <a:p>
            <a:r>
              <a:rPr lang="es-MX" dirty="0" smtClean="0"/>
              <a:t>¿Quién es el creador de esta pirámide?</a:t>
            </a:r>
          </a:p>
          <a:p>
            <a:endParaRPr lang="es-MX" dirty="0"/>
          </a:p>
        </p:txBody>
      </p:sp>
      <p:pic>
        <p:nvPicPr>
          <p:cNvPr id="2050" name="Picture 2" descr="Resultado de imagen para piramide de mas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825" y="2889446"/>
            <a:ext cx="386715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770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Respuestas </a:t>
            </a:r>
            <a:r>
              <a:rPr lang="es-MX" dirty="0" smtClean="0"/>
              <a:t>corporativas…</a:t>
            </a:r>
            <a:endParaRPr lang="es-MX" dirty="0"/>
          </a:p>
        </p:txBody>
      </p:sp>
      <p:sp>
        <p:nvSpPr>
          <p:cNvPr id="3" name="Marcador de contenido 2"/>
          <p:cNvSpPr>
            <a:spLocks noGrp="1"/>
          </p:cNvSpPr>
          <p:nvPr>
            <p:ph idx="1"/>
          </p:nvPr>
        </p:nvSpPr>
        <p:spPr>
          <a:xfrm>
            <a:off x="1097280" y="1935887"/>
            <a:ext cx="10058400" cy="3640666"/>
          </a:xfrm>
        </p:spPr>
        <p:txBody>
          <a:bodyPr>
            <a:normAutofit/>
          </a:bodyPr>
          <a:lstStyle/>
          <a:p>
            <a:endParaRPr lang="es-MX" b="1" dirty="0" smtClean="0"/>
          </a:p>
          <a:p>
            <a:r>
              <a:rPr lang="es-MX" b="1" dirty="0" smtClean="0"/>
              <a:t>Defensivos </a:t>
            </a:r>
          </a:p>
          <a:p>
            <a:r>
              <a:rPr lang="es-MX" dirty="0" smtClean="0"/>
              <a:t>Son </a:t>
            </a:r>
            <a:r>
              <a:rPr lang="es-MX" dirty="0"/>
              <a:t>las compañías que se inclinan por combatir los esfuerzos que consideran que darán como resultado restricciones o regulaciones mayores, en comparación con su capacidad para maximizar las </a:t>
            </a:r>
            <a:r>
              <a:rPr lang="es-MX" dirty="0" smtClean="0"/>
              <a:t>utilidades</a:t>
            </a:r>
            <a:endParaRPr lang="es-MX" dirty="0"/>
          </a:p>
          <a:p>
            <a:r>
              <a:rPr lang="es-MX" b="1" dirty="0" smtClean="0"/>
              <a:t>Adaptables</a:t>
            </a:r>
          </a:p>
          <a:p>
            <a:r>
              <a:rPr lang="es-MX" dirty="0"/>
              <a:t>Estas empresas combaten las restricciones y regulaciones de forma menos agresiva, pero no cambian sino hasta que se les obliga legalmente a hacerlo. </a:t>
            </a:r>
            <a:endParaRPr lang="es-MX" dirty="0" smtClean="0"/>
          </a:p>
          <a:p>
            <a:endParaRPr lang="es-MX" dirty="0"/>
          </a:p>
        </p:txBody>
      </p:sp>
    </p:spTree>
    <p:extLst>
      <p:ext uri="{BB962C8B-B14F-4D97-AF65-F5344CB8AC3E}">
        <p14:creationId xmlns:p14="http://schemas.microsoft.com/office/powerpoint/2010/main" val="298202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b="1" dirty="0" smtClean="0"/>
              <a:t>Reactivos</a:t>
            </a:r>
          </a:p>
          <a:p>
            <a:r>
              <a:rPr lang="es-MX" dirty="0"/>
              <a:t>Las empresas que reaccionan cambian cuando sienten que la presión de los elementos que la constituyen llega al punto en el cual no responder ocasionaría efectos económicos negativos para la empresa. </a:t>
            </a:r>
          </a:p>
          <a:p>
            <a:endParaRPr lang="es-MX" dirty="0" smtClean="0"/>
          </a:p>
          <a:p>
            <a:r>
              <a:rPr lang="es-MX" b="1" dirty="0" smtClean="0"/>
              <a:t>Anticipadores</a:t>
            </a:r>
          </a:p>
          <a:p>
            <a:r>
              <a:rPr lang="es-MX" dirty="0"/>
              <a:t>Las empresas en esta categoría se inclinan a creer que independientemente de las leyes o las presiones que limiten o regulen sus actividades, ellas están obligadas con diversos socios (clientes, empleados, accionistas, ciudadanos en general, etcétera) a no perjudicarlos. </a:t>
            </a:r>
          </a:p>
          <a:p>
            <a:endParaRPr lang="es-MX" dirty="0"/>
          </a:p>
        </p:txBody>
      </p:sp>
      <p:sp>
        <p:nvSpPr>
          <p:cNvPr id="4" name="Título 1"/>
          <p:cNvSpPr>
            <a:spLocks noGrp="1"/>
          </p:cNvSpPr>
          <p:nvPr>
            <p:ph type="title"/>
          </p:nvPr>
        </p:nvSpPr>
        <p:spPr>
          <a:xfrm>
            <a:off x="1097280" y="286603"/>
            <a:ext cx="10058400" cy="1450757"/>
          </a:xfrm>
        </p:spPr>
        <p:txBody>
          <a:bodyPr/>
          <a:lstStyle/>
          <a:p>
            <a:r>
              <a:rPr lang="es-MX" dirty="0" smtClean="0"/>
              <a:t>…respuestas corporativas</a:t>
            </a:r>
            <a:endParaRPr lang="es-MX" dirty="0"/>
          </a:p>
        </p:txBody>
      </p:sp>
    </p:spTree>
    <p:extLst>
      <p:ext uri="{BB962C8B-B14F-4D97-AF65-F5344CB8AC3E}">
        <p14:creationId xmlns:p14="http://schemas.microsoft.com/office/powerpoint/2010/main" val="1011969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9020" y="247828"/>
            <a:ext cx="2047311" cy="753387"/>
          </a:xfrm>
        </p:spPr>
        <p:txBody>
          <a:bodyPr/>
          <a:lstStyle/>
          <a:p>
            <a:r>
              <a:rPr lang="es-MX" dirty="0" smtClean="0"/>
              <a:t>Frases</a:t>
            </a:r>
            <a:endParaRPr lang="es-MX" dirty="0"/>
          </a:p>
        </p:txBody>
      </p:sp>
      <p:sp>
        <p:nvSpPr>
          <p:cNvPr id="4" name="Rectángulo 3"/>
          <p:cNvSpPr/>
          <p:nvPr/>
        </p:nvSpPr>
        <p:spPr>
          <a:xfrm>
            <a:off x="646518" y="1913242"/>
            <a:ext cx="3861086" cy="2308324"/>
          </a:xfrm>
          <a:prstGeom prst="rect">
            <a:avLst/>
          </a:prstGeom>
        </p:spPr>
        <p:txBody>
          <a:bodyPr wrap="square">
            <a:spAutoFit/>
          </a:bodyPr>
          <a:lstStyle/>
          <a:p>
            <a:r>
              <a:rPr lang="es-MX" dirty="0">
                <a:solidFill>
                  <a:srgbClr val="444444"/>
                </a:solidFill>
                <a:latin typeface="Open Sans" panose="020B0606030504020204" pitchFamily="34" charset="0"/>
              </a:rPr>
              <a:t>«La responsabilidad social corporativa es una decisión de negocios. No porque es algo bonito o porque la gente nos obligue…sino porque es buena para el negocio</a:t>
            </a:r>
            <a:r>
              <a:rPr lang="es-MX" dirty="0" smtClean="0">
                <a:solidFill>
                  <a:srgbClr val="444444"/>
                </a:solidFill>
                <a:latin typeface="Open Sans" panose="020B0606030504020204" pitchFamily="34" charset="0"/>
              </a:rPr>
              <a:t>»</a:t>
            </a:r>
          </a:p>
          <a:p>
            <a:endParaRPr lang="es-MX" dirty="0">
              <a:solidFill>
                <a:srgbClr val="444444"/>
              </a:solidFill>
              <a:latin typeface="Open Sans" panose="020B0606030504020204" pitchFamily="34" charset="0"/>
            </a:endParaRPr>
          </a:p>
          <a:p>
            <a:r>
              <a:rPr lang="es-MX" dirty="0" err="1"/>
              <a:t>Niall</a:t>
            </a:r>
            <a:r>
              <a:rPr lang="es-MX" dirty="0"/>
              <a:t> </a:t>
            </a:r>
            <a:r>
              <a:rPr lang="es-MX" dirty="0" err="1"/>
              <a:t>Fitzerald</a:t>
            </a:r>
            <a:r>
              <a:rPr lang="es-MX" dirty="0"/>
              <a:t>, ex CEO, </a:t>
            </a:r>
            <a:r>
              <a:rPr lang="es-MX" b="1" dirty="0"/>
              <a:t>Unilever</a:t>
            </a:r>
            <a:r>
              <a:rPr lang="es-MX" dirty="0"/>
              <a:t>.</a:t>
            </a:r>
          </a:p>
        </p:txBody>
      </p:sp>
      <p:sp>
        <p:nvSpPr>
          <p:cNvPr id="5" name="Rectángulo 4"/>
          <p:cNvSpPr/>
          <p:nvPr/>
        </p:nvSpPr>
        <p:spPr>
          <a:xfrm>
            <a:off x="5119782" y="1979396"/>
            <a:ext cx="2800725" cy="2308324"/>
          </a:xfrm>
          <a:prstGeom prst="rect">
            <a:avLst/>
          </a:prstGeom>
        </p:spPr>
        <p:txBody>
          <a:bodyPr wrap="square">
            <a:spAutoFit/>
          </a:bodyPr>
          <a:lstStyle/>
          <a:p>
            <a:r>
              <a:rPr lang="es-MX" dirty="0">
                <a:solidFill>
                  <a:srgbClr val="444444"/>
                </a:solidFill>
                <a:latin typeface="Open Sans" panose="020B0606030504020204" pitchFamily="34" charset="0"/>
              </a:rPr>
              <a:t>«Toma 20 años construir una reputación y cinco minutos arruinarla. Si pensaras en eso, harías las cosas de forma distinta» Winston Churchill (citado por Warren Buffet)</a:t>
            </a:r>
            <a:endParaRPr lang="es-MX" dirty="0"/>
          </a:p>
        </p:txBody>
      </p:sp>
      <p:sp>
        <p:nvSpPr>
          <p:cNvPr id="6" name="Rectángulo 5"/>
          <p:cNvSpPr/>
          <p:nvPr/>
        </p:nvSpPr>
        <p:spPr>
          <a:xfrm>
            <a:off x="8813872" y="1962053"/>
            <a:ext cx="2580067" cy="2031325"/>
          </a:xfrm>
          <a:prstGeom prst="rect">
            <a:avLst/>
          </a:prstGeom>
        </p:spPr>
        <p:txBody>
          <a:bodyPr wrap="square">
            <a:spAutoFit/>
          </a:bodyPr>
          <a:lstStyle/>
          <a:p>
            <a:r>
              <a:rPr lang="es-MX" dirty="0">
                <a:latin typeface="Open Sans" panose="020B0606030504020204" pitchFamily="34" charset="0"/>
              </a:rPr>
              <a:t>«Pasamos de la filantropía a la RSE y a la sustentabilidad y ahora hay que pasar a la creación de valor compartido»- Michael </a:t>
            </a:r>
            <a:r>
              <a:rPr lang="es-MX" dirty="0" err="1">
                <a:latin typeface="Open Sans" panose="020B0606030504020204" pitchFamily="34" charset="0"/>
              </a:rPr>
              <a:t>Porter</a:t>
            </a:r>
            <a:endParaRPr lang="es-MX" dirty="0"/>
          </a:p>
        </p:txBody>
      </p:sp>
      <p:sp>
        <p:nvSpPr>
          <p:cNvPr id="7" name="Rectángulo 6"/>
          <p:cNvSpPr/>
          <p:nvPr/>
        </p:nvSpPr>
        <p:spPr>
          <a:xfrm>
            <a:off x="859020" y="4719627"/>
            <a:ext cx="10534919" cy="1200329"/>
          </a:xfrm>
          <a:prstGeom prst="rect">
            <a:avLst/>
          </a:prstGeom>
        </p:spPr>
        <p:txBody>
          <a:bodyPr wrap="square">
            <a:spAutoFit/>
          </a:bodyPr>
          <a:lstStyle/>
          <a:p>
            <a:r>
              <a:rPr lang="es-MX" dirty="0">
                <a:solidFill>
                  <a:srgbClr val="444444"/>
                </a:solidFill>
                <a:latin typeface="Open Sans" panose="020B0606030504020204" pitchFamily="34" charset="0"/>
              </a:rPr>
              <a:t>«La RSE debe ser intrínseca al negocio, y no ajena a éste. Además, las empresas tienen que dejar de ver sus iniciativas filantrópicas ajenas al proceso de gestión. La RSE debe formar parte integral de las estrategias de negocio y planeación»- </a:t>
            </a:r>
            <a:r>
              <a:rPr lang="es-MX" dirty="0">
                <a:solidFill>
                  <a:srgbClr val="FF0000"/>
                </a:solidFill>
                <a:latin typeface="Open Sans" panose="020B0606030504020204" pitchFamily="34" charset="0"/>
              </a:rPr>
              <a:t>Martha Herrera</a:t>
            </a:r>
            <a:r>
              <a:rPr lang="es-MX" dirty="0">
                <a:solidFill>
                  <a:srgbClr val="444444"/>
                </a:solidFill>
                <a:latin typeface="Open Sans" panose="020B0606030504020204" pitchFamily="34" charset="0"/>
              </a:rPr>
              <a:t>, Directora Global de Responsabilidad Social de </a:t>
            </a:r>
            <a:r>
              <a:rPr lang="es-MX" b="1" dirty="0">
                <a:solidFill>
                  <a:srgbClr val="444444"/>
                </a:solidFill>
                <a:latin typeface="Open Sans" panose="020B0606030504020204" pitchFamily="34" charset="0"/>
              </a:rPr>
              <a:t>CEMEX</a:t>
            </a:r>
            <a:endParaRPr lang="es-MX" dirty="0"/>
          </a:p>
        </p:txBody>
      </p:sp>
      <p:sp>
        <p:nvSpPr>
          <p:cNvPr id="8" name="Rectángulo 7"/>
          <p:cNvSpPr/>
          <p:nvPr/>
        </p:nvSpPr>
        <p:spPr>
          <a:xfrm>
            <a:off x="4140558" y="271147"/>
            <a:ext cx="7559897" cy="1477328"/>
          </a:xfrm>
          <a:prstGeom prst="rect">
            <a:avLst/>
          </a:prstGeom>
        </p:spPr>
        <p:txBody>
          <a:bodyPr wrap="square">
            <a:spAutoFit/>
          </a:bodyPr>
          <a:lstStyle/>
          <a:p>
            <a:pPr fontAlgn="base"/>
            <a:r>
              <a:rPr lang="es-MX" dirty="0">
                <a:solidFill>
                  <a:srgbClr val="444444"/>
                </a:solidFill>
                <a:latin typeface="Open Sans" panose="020B0606030504020204" pitchFamily="34" charset="0"/>
              </a:rPr>
              <a:t> «Crear un negocio fuerte y construir un mundo mejor no son metas contradictorias: ambas son ingredientes indispensables para el éxito a largo plazo»- William </a:t>
            </a:r>
            <a:r>
              <a:rPr lang="es-MX" dirty="0" err="1">
                <a:solidFill>
                  <a:srgbClr val="444444"/>
                </a:solidFill>
                <a:latin typeface="Open Sans" panose="020B0606030504020204" pitchFamily="34" charset="0"/>
              </a:rPr>
              <a:t>Clay</a:t>
            </a:r>
            <a:r>
              <a:rPr lang="es-MX" dirty="0">
                <a:solidFill>
                  <a:srgbClr val="444444"/>
                </a:solidFill>
                <a:latin typeface="Open Sans" panose="020B0606030504020204" pitchFamily="34" charset="0"/>
              </a:rPr>
              <a:t> Ford </a:t>
            </a:r>
            <a:r>
              <a:rPr lang="es-MX" dirty="0" err="1">
                <a:solidFill>
                  <a:srgbClr val="444444"/>
                </a:solidFill>
                <a:latin typeface="Open Sans" panose="020B0606030504020204" pitchFamily="34" charset="0"/>
              </a:rPr>
              <a:t>Jr</a:t>
            </a:r>
            <a:r>
              <a:rPr lang="es-MX" dirty="0">
                <a:solidFill>
                  <a:srgbClr val="444444"/>
                </a:solidFill>
                <a:latin typeface="Open Sans" panose="020B0606030504020204" pitchFamily="34" charset="0"/>
              </a:rPr>
              <a:t>, Ford Motor </a:t>
            </a:r>
            <a:r>
              <a:rPr lang="es-MX" dirty="0" err="1">
                <a:solidFill>
                  <a:srgbClr val="444444"/>
                </a:solidFill>
                <a:latin typeface="Open Sans" panose="020B0606030504020204" pitchFamily="34" charset="0"/>
              </a:rPr>
              <a:t>Company</a:t>
            </a:r>
            <a:r>
              <a:rPr lang="es-MX" dirty="0">
                <a:solidFill>
                  <a:srgbClr val="444444"/>
                </a:solidFill>
                <a:latin typeface="Open Sans" panose="020B0606030504020204" pitchFamily="34" charset="0"/>
              </a:rPr>
              <a:t>.</a:t>
            </a:r>
          </a:p>
          <a:p>
            <a:r>
              <a:rPr lang="es-MX" dirty="0"/>
              <a:t/>
            </a:r>
            <a:br>
              <a:rPr lang="es-MX" dirty="0"/>
            </a:br>
            <a:endParaRPr lang="es-MX" dirty="0"/>
          </a:p>
        </p:txBody>
      </p:sp>
    </p:spTree>
    <p:extLst>
      <p:ext uri="{BB962C8B-B14F-4D97-AF65-F5344CB8AC3E}">
        <p14:creationId xmlns:p14="http://schemas.microsoft.com/office/powerpoint/2010/main" val="1044364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 </a:t>
            </a:r>
            <a:r>
              <a:rPr lang="es-MX" dirty="0" smtClean="0"/>
              <a:t>Tecnología Haciendo </a:t>
            </a:r>
            <a:r>
              <a:rPr lang="es-MX" dirty="0"/>
              <a:t>más limpios los motores pequeños</a:t>
            </a:r>
          </a:p>
        </p:txBody>
      </p:sp>
      <p:pic>
        <p:nvPicPr>
          <p:cNvPr id="5" name="Imagen 4"/>
          <p:cNvPicPr>
            <a:picLocks noChangeAspect="1"/>
          </p:cNvPicPr>
          <p:nvPr/>
        </p:nvPicPr>
        <p:blipFill>
          <a:blip r:embed="rId2"/>
          <a:stretch>
            <a:fillRect/>
          </a:stretch>
        </p:blipFill>
        <p:spPr>
          <a:xfrm>
            <a:off x="6921053" y="1956247"/>
            <a:ext cx="2857500" cy="1276350"/>
          </a:xfrm>
          <a:prstGeom prst="rect">
            <a:avLst/>
          </a:prstGeom>
        </p:spPr>
      </p:pic>
      <p:pic>
        <p:nvPicPr>
          <p:cNvPr id="6148" name="Picture 4" descr="Resultado de imagen para sierras de cad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2594422"/>
            <a:ext cx="5213372" cy="289141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9084230" y="3232597"/>
            <a:ext cx="2609448" cy="2609448"/>
          </a:xfrm>
          <a:prstGeom prst="rect">
            <a:avLst/>
          </a:prstGeom>
        </p:spPr>
      </p:pic>
    </p:spTree>
    <p:extLst>
      <p:ext uri="{BB962C8B-B14F-4D97-AF65-F5344CB8AC3E}">
        <p14:creationId xmlns:p14="http://schemas.microsoft.com/office/powerpoint/2010/main" val="3149412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Perspectivas </a:t>
            </a:r>
            <a:r>
              <a:rPr lang="es-MX" dirty="0"/>
              <a:t>administrativas analizadas</a:t>
            </a:r>
          </a:p>
        </p:txBody>
      </p:sp>
      <p:sp>
        <p:nvSpPr>
          <p:cNvPr id="3" name="Marcador de contenido 2"/>
          <p:cNvSpPr>
            <a:spLocks noGrp="1"/>
          </p:cNvSpPr>
          <p:nvPr>
            <p:ph idx="1"/>
          </p:nvPr>
        </p:nvSpPr>
        <p:spPr/>
        <p:txBody>
          <a:bodyPr/>
          <a:lstStyle/>
          <a:p>
            <a:r>
              <a:rPr lang="es-MX" dirty="0"/>
              <a:t>PERSPECTIVA 1: EL CONTEXTO </a:t>
            </a:r>
            <a:r>
              <a:rPr lang="es-MX" dirty="0" smtClean="0"/>
              <a:t>ORGANIZACIONAL</a:t>
            </a:r>
          </a:p>
          <a:p>
            <a:endParaRPr lang="es-MX" dirty="0"/>
          </a:p>
          <a:p>
            <a:r>
              <a:rPr lang="es-MX" dirty="0"/>
              <a:t>Cuando se refiere a ética en los negocios y responsabilidad social de la corporación, el contexto de la organización es muy importante. Si bien ningún administrador tendría probabilidades de ganar un caso en los tribunales afirmando “la endemoniada organización me forzó a hacerlo”, sería un desacierto ignorar la influencia significativa de la organización en las decisiones y la conducta individuales. </a:t>
            </a:r>
            <a:endParaRPr lang="es-MX" dirty="0" smtClean="0"/>
          </a:p>
          <a:p>
            <a:endParaRPr lang="es-MX" dirty="0"/>
          </a:p>
          <a:p>
            <a:endParaRPr lang="es-MX" dirty="0"/>
          </a:p>
        </p:txBody>
      </p:sp>
    </p:spTree>
    <p:extLst>
      <p:ext uri="{BB962C8B-B14F-4D97-AF65-F5344CB8AC3E}">
        <p14:creationId xmlns:p14="http://schemas.microsoft.com/office/powerpoint/2010/main" val="1991526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PERSPECTIVA 2: EL FACTOR </a:t>
            </a:r>
            <a:r>
              <a:rPr lang="es-MX" dirty="0" smtClean="0"/>
              <a:t>HUMANO</a:t>
            </a:r>
          </a:p>
          <a:p>
            <a:endParaRPr lang="es-MX" dirty="0"/>
          </a:p>
          <a:p>
            <a:r>
              <a:rPr lang="es-MX" dirty="0"/>
              <a:t>Un administrador, por sí solo, no podría lograr las decisiones éticas o el enfoque de responsabilidad social que se desean. Si bien la integridad personal y la toma de decisiones éticas son fundamentales para un administrador individual, esto por sí solo no basta para satisfacer su </a:t>
            </a:r>
            <a:r>
              <a:rPr lang="es-MX" dirty="0" smtClean="0"/>
              <a:t>responsabilidad.</a:t>
            </a:r>
            <a:endParaRPr lang="es-MX" dirty="0"/>
          </a:p>
        </p:txBody>
      </p:sp>
      <p:sp>
        <p:nvSpPr>
          <p:cNvPr id="4" name="Título 1"/>
          <p:cNvSpPr>
            <a:spLocks noGrp="1"/>
          </p:cNvSpPr>
          <p:nvPr>
            <p:ph type="title"/>
          </p:nvPr>
        </p:nvSpPr>
        <p:spPr>
          <a:xfrm>
            <a:off x="1097280" y="286603"/>
            <a:ext cx="10058400" cy="1450757"/>
          </a:xfrm>
        </p:spPr>
        <p:txBody>
          <a:bodyPr/>
          <a:lstStyle/>
          <a:p>
            <a:r>
              <a:rPr lang="es-MX" dirty="0" smtClean="0"/>
              <a:t>Perspectivas </a:t>
            </a:r>
            <a:r>
              <a:rPr lang="es-MX" dirty="0"/>
              <a:t>administrativas analizadas</a:t>
            </a:r>
          </a:p>
        </p:txBody>
      </p:sp>
    </p:spTree>
    <p:extLst>
      <p:ext uri="{BB962C8B-B14F-4D97-AF65-F5344CB8AC3E}">
        <p14:creationId xmlns:p14="http://schemas.microsoft.com/office/powerpoint/2010/main" val="2347129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PERSPECTIVA 3: DOMINIO EXPERTO DE LAS </a:t>
            </a:r>
            <a:r>
              <a:rPr lang="es-MX" dirty="0" smtClean="0"/>
              <a:t>PARADOJAS</a:t>
            </a:r>
          </a:p>
          <a:p>
            <a:endParaRPr lang="es-MX" dirty="0"/>
          </a:p>
          <a:p>
            <a:r>
              <a:rPr lang="es-MX" dirty="0"/>
              <a:t>Los desafíos que exigen actuar de manera ética y socialmente responsable entrañan el manejo de paradojas relevantes. Por un lado, el administrador tiene, como individuo, sus propios estándares de integridad, ética y responsabilidad social; y por otro, como administrador tiene la responsabilidad de respaldar los estándares de su compañía. </a:t>
            </a:r>
          </a:p>
        </p:txBody>
      </p:sp>
      <p:sp>
        <p:nvSpPr>
          <p:cNvPr id="4" name="Título 1"/>
          <p:cNvSpPr txBox="1">
            <a:spLocks/>
          </p:cNvSpPr>
          <p:nvPr/>
        </p:nvSpPr>
        <p:spPr>
          <a:xfrm>
            <a:off x="1097280" y="284456"/>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dirty="0" smtClean="0"/>
              <a:t>Perspectivas administrativas analizadas</a:t>
            </a:r>
            <a:endParaRPr lang="es-MX" dirty="0"/>
          </a:p>
        </p:txBody>
      </p:sp>
    </p:spTree>
    <p:extLst>
      <p:ext uri="{BB962C8B-B14F-4D97-AF65-F5344CB8AC3E}">
        <p14:creationId xmlns:p14="http://schemas.microsoft.com/office/powerpoint/2010/main" val="193432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Opciones</a:t>
            </a:r>
            <a:endParaRPr lang="es-MX" dirty="0"/>
          </a:p>
        </p:txBody>
      </p:sp>
      <p:sp>
        <p:nvSpPr>
          <p:cNvPr id="3" name="Marcador de contenido 2"/>
          <p:cNvSpPr>
            <a:spLocks noGrp="1"/>
          </p:cNvSpPr>
          <p:nvPr>
            <p:ph idx="1"/>
          </p:nvPr>
        </p:nvSpPr>
        <p:spPr/>
        <p:txBody>
          <a:bodyPr/>
          <a:lstStyle/>
          <a:p>
            <a:pPr algn="just"/>
            <a:r>
              <a:rPr lang="es-MX" dirty="0"/>
              <a:t>1. </a:t>
            </a:r>
            <a:r>
              <a:rPr lang="es-MX" dirty="0" smtClean="0"/>
              <a:t>Intentar </a:t>
            </a:r>
            <a:r>
              <a:rPr lang="es-MX" dirty="0"/>
              <a:t>obtener la autorización del </a:t>
            </a:r>
            <a:r>
              <a:rPr lang="es-MX" dirty="0" smtClean="0"/>
              <a:t>gobierno </a:t>
            </a:r>
          </a:p>
          <a:p>
            <a:pPr algn="just"/>
            <a:r>
              <a:rPr lang="es-MX" dirty="0" smtClean="0"/>
              <a:t>2</a:t>
            </a:r>
            <a:r>
              <a:rPr lang="es-MX" dirty="0"/>
              <a:t>. Pedir a sus socios —quienes tenían más influencias— que presionaran a los funcionarios del </a:t>
            </a:r>
            <a:r>
              <a:rPr lang="es-MX" dirty="0" smtClean="0"/>
              <a:t>gobierno </a:t>
            </a:r>
          </a:p>
          <a:p>
            <a:pPr algn="just"/>
            <a:r>
              <a:rPr lang="es-MX" dirty="0" smtClean="0"/>
              <a:t>3</a:t>
            </a:r>
            <a:r>
              <a:rPr lang="es-MX" dirty="0"/>
              <a:t>. Pagar una suma cuantiosa ($1 millón depositado en la cuenta de un banco suizo) por los servicios de un “consultor”, quien con anterioridad había “destrabado” un problema similar y que prometía a </a:t>
            </a:r>
            <a:r>
              <a:rPr lang="es-MX" dirty="0" err="1"/>
              <a:t>Pignatelli</a:t>
            </a:r>
            <a:r>
              <a:rPr lang="es-MX" dirty="0"/>
              <a:t> arreglar la situación con prontitud, y </a:t>
            </a:r>
            <a:endParaRPr lang="es-MX" dirty="0" smtClean="0"/>
          </a:p>
          <a:p>
            <a:pPr algn="just"/>
            <a:r>
              <a:rPr lang="es-MX" dirty="0" smtClean="0"/>
              <a:t>4</a:t>
            </a:r>
            <a:r>
              <a:rPr lang="es-MX" dirty="0"/>
              <a:t>. Dar directamente dinero “por debajo del agua” a los funcionarios del gobierno para obtener el permiso necesario para operar la refinería de un modo rentable. </a:t>
            </a:r>
          </a:p>
        </p:txBody>
      </p:sp>
    </p:spTree>
    <p:extLst>
      <p:ext uri="{BB962C8B-B14F-4D97-AF65-F5344CB8AC3E}">
        <p14:creationId xmlns:p14="http://schemas.microsoft.com/office/powerpoint/2010/main" val="11134970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a:t>PERSPECTIVA 4: MENTALIDAD </a:t>
            </a:r>
            <a:r>
              <a:rPr lang="es-MX" dirty="0" smtClean="0"/>
              <a:t>EMPRENDEDORA</a:t>
            </a:r>
          </a:p>
          <a:p>
            <a:endParaRPr lang="es-MX" dirty="0"/>
          </a:p>
          <a:p>
            <a:r>
              <a:rPr lang="es-MX" dirty="0" smtClean="0"/>
              <a:t>Ciertas </a:t>
            </a:r>
            <a:r>
              <a:rPr lang="es-MX" dirty="0"/>
              <a:t>oportunidades especialmente lucrativas podrían representar dilemas éticos. Por lo tanto, será necesario que los administradores se mantengan atentos a equilibrar los estándares personales y los organizacionales, con las oportunidades de generar utilidades significativas. </a:t>
            </a:r>
          </a:p>
        </p:txBody>
      </p:sp>
      <p:sp>
        <p:nvSpPr>
          <p:cNvPr id="4" name="Título 1"/>
          <p:cNvSpPr>
            <a:spLocks noGrp="1"/>
          </p:cNvSpPr>
          <p:nvPr>
            <p:ph type="title"/>
          </p:nvPr>
        </p:nvSpPr>
        <p:spPr>
          <a:xfrm>
            <a:off x="1097280" y="286603"/>
            <a:ext cx="10058400" cy="1450757"/>
          </a:xfrm>
        </p:spPr>
        <p:txBody>
          <a:bodyPr/>
          <a:lstStyle/>
          <a:p>
            <a:r>
              <a:rPr lang="es-MX" dirty="0" smtClean="0"/>
              <a:t>Perspectivas </a:t>
            </a:r>
            <a:r>
              <a:rPr lang="es-MX" dirty="0"/>
              <a:t>administrativas analizadas</a:t>
            </a:r>
          </a:p>
        </p:txBody>
      </p:sp>
    </p:spTree>
    <p:extLst>
      <p:ext uri="{BB962C8B-B14F-4D97-AF65-F5344CB8AC3E}">
        <p14:creationId xmlns:p14="http://schemas.microsoft.com/office/powerpoint/2010/main" val="4243492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Comentarios </a:t>
            </a:r>
            <a:r>
              <a:rPr lang="es-MX" dirty="0"/>
              <a:t>para concluir</a:t>
            </a:r>
          </a:p>
        </p:txBody>
      </p:sp>
      <p:sp>
        <p:nvSpPr>
          <p:cNvPr id="3" name="Marcador de contenido 2"/>
          <p:cNvSpPr>
            <a:spLocks noGrp="1"/>
          </p:cNvSpPr>
          <p:nvPr>
            <p:ph idx="1"/>
          </p:nvPr>
        </p:nvSpPr>
        <p:spPr>
          <a:xfrm>
            <a:off x="1097280" y="1845734"/>
            <a:ext cx="10058400" cy="1992170"/>
          </a:xfrm>
        </p:spPr>
        <p:txBody>
          <a:bodyPr/>
          <a:lstStyle/>
          <a:p>
            <a:endParaRPr lang="es-MX" dirty="0" smtClean="0"/>
          </a:p>
          <a:p>
            <a:r>
              <a:rPr lang="es-MX" dirty="0" smtClean="0"/>
              <a:t>En </a:t>
            </a:r>
            <a:r>
              <a:rPr lang="es-MX" dirty="0"/>
              <a:t>cuanto a ética en los negocios y responsabilidad social de la organización no hay conceptos universales. Más allá de la perspectiva fundamental que se adopte respecto del comportamiento ético y la responsabilidad social, persisten las áreas grises y quedan sin contestar preguntas relevantes. </a:t>
            </a:r>
          </a:p>
        </p:txBody>
      </p:sp>
    </p:spTree>
    <p:extLst>
      <p:ext uri="{BB962C8B-B14F-4D97-AF65-F5344CB8AC3E}">
        <p14:creationId xmlns:p14="http://schemas.microsoft.com/office/powerpoint/2010/main" val="1499781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Caso </a:t>
            </a:r>
            <a:r>
              <a:rPr lang="es-MX" dirty="0"/>
              <a:t>de cierre </a:t>
            </a:r>
            <a:r>
              <a:rPr lang="es-MX" dirty="0" smtClean="0"/>
              <a:t/>
            </a:r>
            <a:br>
              <a:rPr lang="es-MX" dirty="0" smtClean="0"/>
            </a:br>
            <a:r>
              <a:rPr lang="es-MX" dirty="0" smtClean="0"/>
              <a:t>Desarrolle su pensamiento crítico</a:t>
            </a:r>
            <a:endParaRPr lang="es-MX" dirty="0"/>
          </a:p>
        </p:txBody>
      </p:sp>
      <p:sp>
        <p:nvSpPr>
          <p:cNvPr id="3" name="Marcador de contenido 2"/>
          <p:cNvSpPr>
            <a:spLocks noGrp="1"/>
          </p:cNvSpPr>
          <p:nvPr>
            <p:ph idx="1"/>
          </p:nvPr>
        </p:nvSpPr>
        <p:spPr/>
        <p:txBody>
          <a:bodyPr/>
          <a:lstStyle/>
          <a:p>
            <a:endParaRPr lang="es-MX" dirty="0" smtClean="0"/>
          </a:p>
          <a:p>
            <a:r>
              <a:rPr lang="es-MX" dirty="0" smtClean="0"/>
              <a:t>P&amp;G</a:t>
            </a:r>
            <a:r>
              <a:rPr lang="es-MX" dirty="0"/>
              <a:t>: ¿Qué tan bajo se puede llegar</a:t>
            </a:r>
            <a:r>
              <a:rPr lang="es-MX" dirty="0" smtClean="0"/>
              <a:t>? </a:t>
            </a:r>
            <a:endParaRPr lang="es-MX" dirty="0"/>
          </a:p>
        </p:txBody>
      </p:sp>
      <p:pic>
        <p:nvPicPr>
          <p:cNvPr id="6" name="Imagen 5"/>
          <p:cNvPicPr>
            <a:picLocks noChangeAspect="1"/>
          </p:cNvPicPr>
          <p:nvPr/>
        </p:nvPicPr>
        <p:blipFill>
          <a:blip r:embed="rId2"/>
          <a:stretch>
            <a:fillRect/>
          </a:stretch>
        </p:blipFill>
        <p:spPr>
          <a:xfrm>
            <a:off x="1142461" y="3085357"/>
            <a:ext cx="3991803" cy="2395082"/>
          </a:xfrm>
          <a:prstGeom prst="rect">
            <a:avLst/>
          </a:prstGeom>
        </p:spPr>
      </p:pic>
      <p:pic>
        <p:nvPicPr>
          <p:cNvPr id="7" name="Imagen 6"/>
          <p:cNvPicPr>
            <a:picLocks noChangeAspect="1"/>
          </p:cNvPicPr>
          <p:nvPr/>
        </p:nvPicPr>
        <p:blipFill>
          <a:blip r:embed="rId3"/>
          <a:stretch>
            <a:fillRect/>
          </a:stretch>
        </p:blipFill>
        <p:spPr>
          <a:xfrm>
            <a:off x="6630270" y="3397530"/>
            <a:ext cx="4249766" cy="1770736"/>
          </a:xfrm>
          <a:prstGeom prst="rect">
            <a:avLst/>
          </a:prstGeom>
        </p:spPr>
      </p:pic>
      <p:sp>
        <p:nvSpPr>
          <p:cNvPr id="8" name="Título 1"/>
          <p:cNvSpPr txBox="1">
            <a:spLocks/>
          </p:cNvSpPr>
          <p:nvPr/>
        </p:nvSpPr>
        <p:spPr>
          <a:xfrm>
            <a:off x="9440644" y="5583891"/>
            <a:ext cx="2137464" cy="39357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2000" dirty="0" smtClean="0"/>
              <a:t>Tarea: página 183 </a:t>
            </a:r>
            <a:endParaRPr lang="es-MX" sz="2000" dirty="0"/>
          </a:p>
        </p:txBody>
      </p:sp>
    </p:spTree>
    <p:extLst>
      <p:ext uri="{BB962C8B-B14F-4D97-AF65-F5344CB8AC3E}">
        <p14:creationId xmlns:p14="http://schemas.microsoft.com/office/powerpoint/2010/main" val="3531201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Preguntas</a:t>
            </a:r>
            <a:endParaRPr lang="es-MX" dirty="0"/>
          </a:p>
        </p:txBody>
      </p:sp>
      <p:sp>
        <p:nvSpPr>
          <p:cNvPr id="3" name="Marcador de contenido 2"/>
          <p:cNvSpPr>
            <a:spLocks noGrp="1"/>
          </p:cNvSpPr>
          <p:nvPr>
            <p:ph idx="1"/>
          </p:nvPr>
        </p:nvSpPr>
        <p:spPr>
          <a:xfrm>
            <a:off x="1097280" y="2185737"/>
            <a:ext cx="10058400" cy="485342"/>
          </a:xfrm>
        </p:spPr>
        <p:txBody>
          <a:bodyPr/>
          <a:lstStyle/>
          <a:p>
            <a:r>
              <a:rPr lang="es-MX" dirty="0" smtClean="0"/>
              <a:t>Pregúntenme </a:t>
            </a:r>
            <a:r>
              <a:rPr lang="es-MX" dirty="0" err="1" smtClean="0"/>
              <a:t>porfas</a:t>
            </a:r>
            <a:r>
              <a:rPr lang="es-MX" dirty="0" smtClean="0"/>
              <a:t>!!! Para completar los 50 minutos </a:t>
            </a:r>
            <a:endParaRPr lang="es-MX" dirty="0"/>
          </a:p>
        </p:txBody>
      </p:sp>
      <p:pic>
        <p:nvPicPr>
          <p:cNvPr id="4" name="Imagen 3"/>
          <p:cNvPicPr>
            <a:picLocks noChangeAspect="1"/>
          </p:cNvPicPr>
          <p:nvPr/>
        </p:nvPicPr>
        <p:blipFill>
          <a:blip r:embed="rId2"/>
          <a:stretch>
            <a:fillRect/>
          </a:stretch>
        </p:blipFill>
        <p:spPr>
          <a:xfrm>
            <a:off x="6383548" y="3604298"/>
            <a:ext cx="4591050" cy="1524000"/>
          </a:xfrm>
          <a:prstGeom prst="rect">
            <a:avLst/>
          </a:prstGeom>
        </p:spPr>
      </p:pic>
      <p:pic>
        <p:nvPicPr>
          <p:cNvPr id="5" name="Imagen 4"/>
          <p:cNvPicPr>
            <a:picLocks noChangeAspect="1"/>
          </p:cNvPicPr>
          <p:nvPr/>
        </p:nvPicPr>
        <p:blipFill>
          <a:blip r:embed="rId3"/>
          <a:stretch>
            <a:fillRect/>
          </a:stretch>
        </p:blipFill>
        <p:spPr>
          <a:xfrm>
            <a:off x="1944712" y="2832684"/>
            <a:ext cx="3271232" cy="3271232"/>
          </a:xfrm>
          <a:prstGeom prst="rect">
            <a:avLst/>
          </a:prstGeom>
        </p:spPr>
      </p:pic>
      <p:pic>
        <p:nvPicPr>
          <p:cNvPr id="6" name="Imagen 5"/>
          <p:cNvPicPr>
            <a:picLocks noChangeAspect="1"/>
          </p:cNvPicPr>
          <p:nvPr/>
        </p:nvPicPr>
        <p:blipFill>
          <a:blip r:embed="rId4"/>
          <a:stretch>
            <a:fillRect/>
          </a:stretch>
        </p:blipFill>
        <p:spPr>
          <a:xfrm>
            <a:off x="9370319" y="286603"/>
            <a:ext cx="1879415" cy="2753408"/>
          </a:xfrm>
          <a:prstGeom prst="rect">
            <a:avLst/>
          </a:prstGeom>
        </p:spPr>
      </p:pic>
      <p:sp>
        <p:nvSpPr>
          <p:cNvPr id="7" name="Rectángulo 6"/>
          <p:cNvSpPr/>
          <p:nvPr/>
        </p:nvSpPr>
        <p:spPr>
          <a:xfrm>
            <a:off x="6931446" y="5734584"/>
            <a:ext cx="4877746" cy="369332"/>
          </a:xfrm>
          <a:prstGeom prst="rect">
            <a:avLst/>
          </a:prstGeom>
        </p:spPr>
        <p:txBody>
          <a:bodyPr wrap="none">
            <a:spAutoFit/>
          </a:bodyPr>
          <a:lstStyle/>
          <a:p>
            <a:r>
              <a:rPr lang="es-MX" dirty="0"/>
              <a:t>La respuesta </a:t>
            </a:r>
            <a:r>
              <a:rPr lang="es-MX" dirty="0" smtClean="0"/>
              <a:t>a la pregunta de cultura general es… </a:t>
            </a:r>
            <a:endParaRPr lang="es-MX" dirty="0"/>
          </a:p>
        </p:txBody>
      </p:sp>
    </p:spTree>
    <p:extLst>
      <p:ext uri="{BB962C8B-B14F-4D97-AF65-F5344CB8AC3E}">
        <p14:creationId xmlns:p14="http://schemas.microsoft.com/office/powerpoint/2010/main" val="30838470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669" y="170693"/>
            <a:ext cx="6011858" cy="1450757"/>
          </a:xfrm>
        </p:spPr>
        <p:txBody>
          <a:bodyPr>
            <a:normAutofit fontScale="90000"/>
          </a:bodyPr>
          <a:lstStyle/>
          <a:p>
            <a:r>
              <a:rPr lang="es-MX" dirty="0" smtClean="0"/>
              <a:t>1. ¿Qué </a:t>
            </a:r>
            <a:r>
              <a:rPr lang="es-MX" dirty="0"/>
              <a:t>película tiene la mayor cantidad de </a:t>
            </a:r>
            <a:r>
              <a:rPr lang="es-MX" dirty="0" err="1"/>
              <a:t>Oscars</a:t>
            </a:r>
            <a:r>
              <a:rPr lang="es-MX" dirty="0"/>
              <a:t>?</a:t>
            </a:r>
          </a:p>
        </p:txBody>
      </p:sp>
      <p:pic>
        <p:nvPicPr>
          <p:cNvPr id="4" name="Imagen 3"/>
          <p:cNvPicPr>
            <a:picLocks noChangeAspect="1"/>
          </p:cNvPicPr>
          <p:nvPr/>
        </p:nvPicPr>
        <p:blipFill>
          <a:blip r:embed="rId2"/>
          <a:stretch>
            <a:fillRect/>
          </a:stretch>
        </p:blipFill>
        <p:spPr>
          <a:xfrm>
            <a:off x="542416" y="2248558"/>
            <a:ext cx="2554569" cy="1436945"/>
          </a:xfrm>
          <a:prstGeom prst="rect">
            <a:avLst/>
          </a:prstGeom>
        </p:spPr>
      </p:pic>
      <p:pic>
        <p:nvPicPr>
          <p:cNvPr id="5" name="Imagen 4"/>
          <p:cNvPicPr>
            <a:picLocks noChangeAspect="1"/>
          </p:cNvPicPr>
          <p:nvPr/>
        </p:nvPicPr>
        <p:blipFill>
          <a:blip r:embed="rId3"/>
          <a:stretch>
            <a:fillRect/>
          </a:stretch>
        </p:blipFill>
        <p:spPr>
          <a:xfrm>
            <a:off x="3558479" y="2167114"/>
            <a:ext cx="2404121" cy="1599833"/>
          </a:xfrm>
          <a:prstGeom prst="rect">
            <a:avLst/>
          </a:prstGeom>
        </p:spPr>
      </p:pic>
      <p:pic>
        <p:nvPicPr>
          <p:cNvPr id="7170" name="Picture 2" descr="Resultado de imagen para el retorno del 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7782" y="4161414"/>
            <a:ext cx="2454801" cy="1288771"/>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6633049" y="82162"/>
            <a:ext cx="6011858"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dirty="0" smtClean="0"/>
              <a:t>2. ¿Quiénes </a:t>
            </a:r>
            <a:r>
              <a:rPr lang="es-MX" dirty="0"/>
              <a:t>son?</a:t>
            </a:r>
          </a:p>
        </p:txBody>
      </p:sp>
      <p:sp>
        <p:nvSpPr>
          <p:cNvPr id="7" name="Título 1"/>
          <p:cNvSpPr txBox="1">
            <a:spLocks/>
          </p:cNvSpPr>
          <p:nvPr/>
        </p:nvSpPr>
        <p:spPr>
          <a:xfrm>
            <a:off x="7094543" y="1777285"/>
            <a:ext cx="4496444" cy="641736"/>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2800" dirty="0" smtClean="0"/>
              <a:t>Bill Gates y Steve Jobs</a:t>
            </a:r>
            <a:endParaRPr lang="es-MX" sz="2800" dirty="0"/>
          </a:p>
        </p:txBody>
      </p:sp>
      <p:sp>
        <p:nvSpPr>
          <p:cNvPr id="9" name="Título 1"/>
          <p:cNvSpPr txBox="1">
            <a:spLocks/>
          </p:cNvSpPr>
          <p:nvPr/>
        </p:nvSpPr>
        <p:spPr>
          <a:xfrm>
            <a:off x="6633049" y="1938008"/>
            <a:ext cx="6011858"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dirty="0" smtClean="0"/>
              <a:t>3. ¿Quiénes </a:t>
            </a:r>
            <a:r>
              <a:rPr lang="es-MX" dirty="0"/>
              <a:t>son?</a:t>
            </a:r>
          </a:p>
        </p:txBody>
      </p:sp>
      <p:sp>
        <p:nvSpPr>
          <p:cNvPr id="10" name="Título 1"/>
          <p:cNvSpPr txBox="1">
            <a:spLocks/>
          </p:cNvSpPr>
          <p:nvPr/>
        </p:nvSpPr>
        <p:spPr>
          <a:xfrm>
            <a:off x="7390756" y="3519678"/>
            <a:ext cx="4496444" cy="641736"/>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2800" dirty="0" smtClean="0"/>
              <a:t>Borges y Cortázar</a:t>
            </a:r>
            <a:endParaRPr lang="es-MX" sz="2800" dirty="0"/>
          </a:p>
        </p:txBody>
      </p:sp>
      <p:sp>
        <p:nvSpPr>
          <p:cNvPr id="11" name="Título 1"/>
          <p:cNvSpPr txBox="1">
            <a:spLocks/>
          </p:cNvSpPr>
          <p:nvPr/>
        </p:nvSpPr>
        <p:spPr>
          <a:xfrm>
            <a:off x="4378817" y="3793854"/>
            <a:ext cx="7607121" cy="14507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dirty="0" smtClean="0"/>
              <a:t>4. ¿Quién creo esta pirámide ?</a:t>
            </a:r>
            <a:endParaRPr lang="es-MX" dirty="0"/>
          </a:p>
        </p:txBody>
      </p:sp>
      <p:sp>
        <p:nvSpPr>
          <p:cNvPr id="3" name="Rectángulo 2"/>
          <p:cNvSpPr/>
          <p:nvPr/>
        </p:nvSpPr>
        <p:spPr>
          <a:xfrm>
            <a:off x="7572262" y="5450185"/>
            <a:ext cx="2524730" cy="507831"/>
          </a:xfrm>
          <a:prstGeom prst="rect">
            <a:avLst/>
          </a:prstGeom>
        </p:spPr>
        <p:txBody>
          <a:bodyPr wrap="none">
            <a:spAutoFit/>
          </a:bodyPr>
          <a:lstStyle/>
          <a:p>
            <a:r>
              <a:rPr lang="es-MX" sz="2700" spc="-50" dirty="0">
                <a:solidFill>
                  <a:schemeClr val="tx1">
                    <a:lumMod val="75000"/>
                    <a:lumOff val="25000"/>
                  </a:schemeClr>
                </a:solidFill>
                <a:latin typeface="+mj-lt"/>
                <a:ea typeface="+mj-ea"/>
                <a:cs typeface="+mj-cs"/>
              </a:rPr>
              <a:t>Abraham </a:t>
            </a:r>
            <a:r>
              <a:rPr lang="es-MX" sz="2700" spc="-50" dirty="0" err="1">
                <a:solidFill>
                  <a:schemeClr val="tx1">
                    <a:lumMod val="75000"/>
                    <a:lumOff val="25000"/>
                  </a:schemeClr>
                </a:solidFill>
                <a:latin typeface="+mj-lt"/>
                <a:ea typeface="+mj-ea"/>
                <a:cs typeface="+mj-cs"/>
              </a:rPr>
              <a:t>Maslow</a:t>
            </a:r>
            <a:endParaRPr lang="es-MX" sz="2700" spc="-50" dirty="0">
              <a:solidFill>
                <a:schemeClr val="tx1">
                  <a:lumMod val="75000"/>
                  <a:lumOff val="25000"/>
                </a:schemeClr>
              </a:solidFill>
              <a:latin typeface="+mj-lt"/>
              <a:ea typeface="+mj-ea"/>
              <a:cs typeface="+mj-cs"/>
            </a:endParaRPr>
          </a:p>
        </p:txBody>
      </p:sp>
      <p:pic>
        <p:nvPicPr>
          <p:cNvPr id="13"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580" y="1453951"/>
            <a:ext cx="1910367" cy="11462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esultado de imagen para borges y cortaz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3924" y="3388765"/>
            <a:ext cx="1692645" cy="10491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n para piramide de mas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2600" y="5220741"/>
            <a:ext cx="1731487" cy="143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58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smtClean="0"/>
              <a:t>2.2 </a:t>
            </a:r>
            <a:r>
              <a:rPr lang="es-MX" dirty="0"/>
              <a:t>Ética y responsabilidad social de la empresa </a:t>
            </a:r>
            <a:endParaRPr lang="es-MX" dirty="0" smtClean="0"/>
          </a:p>
          <a:p>
            <a:r>
              <a:rPr lang="es-MX" dirty="0" smtClean="0"/>
              <a:t>2.2.1 </a:t>
            </a:r>
            <a:r>
              <a:rPr lang="es-MX" dirty="0"/>
              <a:t>Señale como es la ética en la </a:t>
            </a:r>
            <a:r>
              <a:rPr lang="es-MX" dirty="0" smtClean="0"/>
              <a:t>organización  enfoque </a:t>
            </a:r>
            <a:r>
              <a:rPr lang="es-MX" dirty="0"/>
              <a:t>moral, universal, etc. </a:t>
            </a:r>
            <a:endParaRPr lang="es-MX" dirty="0" smtClean="0"/>
          </a:p>
          <a:p>
            <a:r>
              <a:rPr lang="es-MX" dirty="0" smtClean="0"/>
              <a:t>2.2.2 </a:t>
            </a:r>
            <a:r>
              <a:rPr lang="es-MX" dirty="0"/>
              <a:t>Código de ética </a:t>
            </a:r>
            <a:endParaRPr lang="es-MX" dirty="0" smtClean="0"/>
          </a:p>
          <a:p>
            <a:r>
              <a:rPr lang="es-MX" dirty="0" smtClean="0"/>
              <a:t>2.2.3 </a:t>
            </a:r>
            <a:r>
              <a:rPr lang="es-MX" dirty="0"/>
              <a:t>Es una empresa socialmente responsable</a:t>
            </a:r>
            <a:r>
              <a:rPr lang="es-MX"/>
              <a:t>?, </a:t>
            </a:r>
            <a:r>
              <a:rPr lang="es-MX" smtClean="0"/>
              <a:t>explicar</a:t>
            </a:r>
            <a:endParaRPr lang="es-MX" dirty="0"/>
          </a:p>
        </p:txBody>
      </p:sp>
    </p:spTree>
    <p:extLst>
      <p:ext uri="{BB962C8B-B14F-4D97-AF65-F5344CB8AC3E}">
        <p14:creationId xmlns:p14="http://schemas.microsoft.com/office/powerpoint/2010/main" val="4118289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Gracias…</a:t>
            </a:r>
            <a:endParaRPr lang="es-MX" dirty="0"/>
          </a:p>
        </p:txBody>
      </p:sp>
      <p:pic>
        <p:nvPicPr>
          <p:cNvPr id="8194" name="Picture 2" descr="Resultado de imagen para gracias tot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507" y="2007485"/>
            <a:ext cx="5214915" cy="2920505"/>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9062863" y="4480660"/>
            <a:ext cx="2704134"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dirty="0" smtClean="0"/>
              <a:t>…totales</a:t>
            </a:r>
            <a:endParaRPr lang="es-MX" dirty="0"/>
          </a:p>
        </p:txBody>
      </p:sp>
      <p:pic>
        <p:nvPicPr>
          <p:cNvPr id="4" name="Imagen 3"/>
          <p:cNvPicPr>
            <a:picLocks noChangeAspect="1"/>
          </p:cNvPicPr>
          <p:nvPr/>
        </p:nvPicPr>
        <p:blipFill>
          <a:blip r:embed="rId3"/>
          <a:stretch>
            <a:fillRect/>
          </a:stretch>
        </p:blipFill>
        <p:spPr>
          <a:xfrm>
            <a:off x="496911" y="2007485"/>
            <a:ext cx="2286764" cy="1200551"/>
          </a:xfrm>
          <a:prstGeom prst="rect">
            <a:avLst/>
          </a:prstGeom>
        </p:spPr>
      </p:pic>
      <p:pic>
        <p:nvPicPr>
          <p:cNvPr id="7" name="Imagen 6"/>
          <p:cNvPicPr>
            <a:picLocks noChangeAspect="1"/>
          </p:cNvPicPr>
          <p:nvPr/>
        </p:nvPicPr>
        <p:blipFill>
          <a:blip r:embed="rId3"/>
          <a:stretch>
            <a:fillRect/>
          </a:stretch>
        </p:blipFill>
        <p:spPr>
          <a:xfrm>
            <a:off x="496911" y="3280109"/>
            <a:ext cx="2286764" cy="1200551"/>
          </a:xfrm>
          <a:prstGeom prst="rect">
            <a:avLst/>
          </a:prstGeom>
        </p:spPr>
      </p:pic>
      <p:pic>
        <p:nvPicPr>
          <p:cNvPr id="8" name="Imagen 7"/>
          <p:cNvPicPr>
            <a:picLocks noChangeAspect="1"/>
          </p:cNvPicPr>
          <p:nvPr/>
        </p:nvPicPr>
        <p:blipFill>
          <a:blip r:embed="rId3"/>
          <a:stretch>
            <a:fillRect/>
          </a:stretch>
        </p:blipFill>
        <p:spPr>
          <a:xfrm>
            <a:off x="9402319" y="1908458"/>
            <a:ext cx="2286764" cy="1200551"/>
          </a:xfrm>
          <a:prstGeom prst="rect">
            <a:avLst/>
          </a:prstGeom>
        </p:spPr>
      </p:pic>
      <p:pic>
        <p:nvPicPr>
          <p:cNvPr id="9" name="Imagen 8"/>
          <p:cNvPicPr>
            <a:picLocks noChangeAspect="1"/>
          </p:cNvPicPr>
          <p:nvPr/>
        </p:nvPicPr>
        <p:blipFill>
          <a:blip r:embed="rId3"/>
          <a:stretch>
            <a:fillRect/>
          </a:stretch>
        </p:blipFill>
        <p:spPr>
          <a:xfrm>
            <a:off x="9440315" y="3194559"/>
            <a:ext cx="2286764" cy="1200551"/>
          </a:xfrm>
          <a:prstGeom prst="rect">
            <a:avLst/>
          </a:prstGeom>
        </p:spPr>
      </p:pic>
    </p:spTree>
    <p:extLst>
      <p:ext uri="{BB962C8B-B14F-4D97-AF65-F5344CB8AC3E}">
        <p14:creationId xmlns:p14="http://schemas.microsoft.com/office/powerpoint/2010/main" val="2631073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Ética administrativa</a:t>
            </a:r>
            <a:endParaRPr lang="es-MX" dirty="0"/>
          </a:p>
        </p:txBody>
      </p:sp>
      <p:sp>
        <p:nvSpPr>
          <p:cNvPr id="3" name="Marcador de contenido 2"/>
          <p:cNvSpPr>
            <a:spLocks noGrp="1"/>
          </p:cNvSpPr>
          <p:nvPr>
            <p:ph idx="1"/>
          </p:nvPr>
        </p:nvSpPr>
        <p:spPr/>
        <p:txBody>
          <a:bodyPr/>
          <a:lstStyle/>
          <a:p>
            <a:pPr marL="0" indent="0">
              <a:buNone/>
            </a:pPr>
            <a:endParaRPr lang="es-MX" dirty="0" smtClean="0"/>
          </a:p>
          <a:p>
            <a:pPr marL="0" indent="0">
              <a:buNone/>
            </a:pPr>
            <a:r>
              <a:rPr lang="es-MX" dirty="0" smtClean="0"/>
              <a:t>Estudio </a:t>
            </a:r>
            <a:r>
              <a:rPr lang="es-MX" dirty="0"/>
              <a:t>de la moral y de los estándares de comportamiento en los negocios</a:t>
            </a:r>
          </a:p>
        </p:txBody>
      </p:sp>
      <p:pic>
        <p:nvPicPr>
          <p:cNvPr id="4" name="Imagen 3"/>
          <p:cNvPicPr>
            <a:picLocks noChangeAspect="1"/>
          </p:cNvPicPr>
          <p:nvPr/>
        </p:nvPicPr>
        <p:blipFill>
          <a:blip r:embed="rId2"/>
          <a:stretch>
            <a:fillRect/>
          </a:stretch>
        </p:blipFill>
        <p:spPr>
          <a:xfrm>
            <a:off x="2447097" y="3081633"/>
            <a:ext cx="7664312" cy="2621771"/>
          </a:xfrm>
          <a:prstGeom prst="rect">
            <a:avLst/>
          </a:prstGeom>
        </p:spPr>
      </p:pic>
    </p:spTree>
    <p:extLst>
      <p:ext uri="{BB962C8B-B14F-4D97-AF65-F5344CB8AC3E}">
        <p14:creationId xmlns:p14="http://schemas.microsoft.com/office/powerpoint/2010/main" val="3259274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94977"/>
            <a:ext cx="10058400" cy="1450757"/>
          </a:xfrm>
        </p:spPr>
        <p:txBody>
          <a:bodyPr>
            <a:normAutofit/>
          </a:bodyPr>
          <a:lstStyle/>
          <a:p>
            <a:r>
              <a:rPr lang="es-MX" dirty="0" smtClean="0"/>
              <a:t>Responsabilidad </a:t>
            </a:r>
            <a:r>
              <a:rPr lang="es-MX" dirty="0"/>
              <a:t>social de la </a:t>
            </a:r>
            <a:r>
              <a:rPr lang="es-MX" dirty="0" smtClean="0"/>
              <a:t>empresa</a:t>
            </a:r>
            <a:endParaRPr lang="es-MX" dirty="0"/>
          </a:p>
        </p:txBody>
      </p:sp>
      <p:sp>
        <p:nvSpPr>
          <p:cNvPr id="3" name="Marcador de contenido 2"/>
          <p:cNvSpPr>
            <a:spLocks noGrp="1"/>
          </p:cNvSpPr>
          <p:nvPr>
            <p:ph idx="1"/>
          </p:nvPr>
        </p:nvSpPr>
        <p:spPr/>
        <p:txBody>
          <a:bodyPr/>
          <a:lstStyle/>
          <a:p>
            <a:endParaRPr lang="es-MX" dirty="0" smtClean="0"/>
          </a:p>
          <a:p>
            <a:r>
              <a:rPr lang="es-MX" dirty="0" smtClean="0"/>
              <a:t>Obligaciones </a:t>
            </a:r>
            <a:r>
              <a:rPr lang="es-MX" dirty="0"/>
              <a:t>de la empresa tanto para quienes la constituyen (accionistas, empleados, clientes) como para los ciudadanos en general</a:t>
            </a:r>
          </a:p>
        </p:txBody>
      </p:sp>
      <p:pic>
        <p:nvPicPr>
          <p:cNvPr id="3074" name="Picture 2" descr="Resultado de imagen para responsabilidad social empresa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874" y="3197228"/>
            <a:ext cx="4598636" cy="287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973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 Priceline.com</a:t>
            </a:r>
            <a:endParaRPr lang="es-MX" dirty="0"/>
          </a:p>
        </p:txBody>
      </p:sp>
      <p:sp>
        <p:nvSpPr>
          <p:cNvPr id="3" name="Marcador de contenido 2"/>
          <p:cNvSpPr>
            <a:spLocks noGrp="1"/>
          </p:cNvSpPr>
          <p:nvPr>
            <p:ph idx="1"/>
          </p:nvPr>
        </p:nvSpPr>
        <p:spPr>
          <a:xfrm>
            <a:off x="1097280" y="1845733"/>
            <a:ext cx="10058400" cy="2739145"/>
          </a:xfrm>
        </p:spPr>
        <p:txBody>
          <a:bodyPr>
            <a:normAutofit/>
          </a:bodyPr>
          <a:lstStyle/>
          <a:p>
            <a:endParaRPr lang="es-MX" dirty="0" smtClean="0"/>
          </a:p>
          <a:p>
            <a:r>
              <a:rPr lang="es-MX" dirty="0" smtClean="0"/>
              <a:t>Priceline.com </a:t>
            </a:r>
            <a:r>
              <a:rPr lang="es-MX" dirty="0"/>
              <a:t>perdió miles de millones de dólares de su valor en el mercado, incluso antes de que se desplomara el mercado general en el año 2000, cuando se determinó que la empresa había estado informando como ingreso el valor monetario total de las transacciones, cuando en realidad el ingreso de </a:t>
            </a:r>
            <a:r>
              <a:rPr lang="es-MX" dirty="0" err="1"/>
              <a:t>Priceline</a:t>
            </a:r>
            <a:r>
              <a:rPr lang="es-MX" dirty="0"/>
              <a:t> era tan sólo un pequeño porcentaje de lo que cobraba por sus servicios. </a:t>
            </a:r>
          </a:p>
        </p:txBody>
      </p:sp>
      <p:pic>
        <p:nvPicPr>
          <p:cNvPr id="4" name="Imagen 3"/>
          <p:cNvPicPr>
            <a:picLocks noChangeAspect="1"/>
          </p:cNvPicPr>
          <p:nvPr/>
        </p:nvPicPr>
        <p:blipFill>
          <a:blip r:embed="rId2"/>
          <a:stretch>
            <a:fillRect/>
          </a:stretch>
        </p:blipFill>
        <p:spPr>
          <a:xfrm>
            <a:off x="7522134" y="4310342"/>
            <a:ext cx="4133246" cy="1587914"/>
          </a:xfrm>
          <a:prstGeom prst="rect">
            <a:avLst/>
          </a:prstGeom>
        </p:spPr>
      </p:pic>
    </p:spTree>
    <p:extLst>
      <p:ext uri="{BB962C8B-B14F-4D97-AF65-F5344CB8AC3E}">
        <p14:creationId xmlns:p14="http://schemas.microsoft.com/office/powerpoint/2010/main" val="257538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Ganadores Business </a:t>
            </a:r>
            <a:r>
              <a:rPr lang="es-MX" dirty="0" err="1" smtClean="0"/>
              <a:t>ethics</a:t>
            </a:r>
            <a:r>
              <a:rPr lang="es-MX" dirty="0" smtClean="0"/>
              <a:t> </a:t>
            </a:r>
            <a:endParaRPr lang="es-MX" dirty="0"/>
          </a:p>
        </p:txBody>
      </p:sp>
      <p:sp>
        <p:nvSpPr>
          <p:cNvPr id="3" name="Marcador de contenido 2"/>
          <p:cNvSpPr>
            <a:spLocks noGrp="1"/>
          </p:cNvSpPr>
          <p:nvPr>
            <p:ph idx="1"/>
          </p:nvPr>
        </p:nvSpPr>
        <p:spPr/>
        <p:txBody>
          <a:bodyPr/>
          <a:lstStyle/>
          <a:p>
            <a:r>
              <a:rPr lang="es-MX" sz="2400" b="1" dirty="0"/>
              <a:t>Ganadores 2000 </a:t>
            </a:r>
            <a:endParaRPr lang="es-MX" sz="2400" b="1" dirty="0" smtClean="0"/>
          </a:p>
          <a:p>
            <a:r>
              <a:rPr lang="es-MX" b="1" dirty="0" err="1" smtClean="0"/>
              <a:t>The</a:t>
            </a:r>
            <a:r>
              <a:rPr lang="es-MX" b="1" dirty="0" smtClean="0"/>
              <a:t> </a:t>
            </a:r>
            <a:r>
              <a:rPr lang="es-MX" b="1" dirty="0"/>
              <a:t>Bureau of Nacional </a:t>
            </a:r>
            <a:r>
              <a:rPr lang="es-MX" b="1" dirty="0" err="1"/>
              <a:t>Affairs</a:t>
            </a:r>
            <a:r>
              <a:rPr lang="es-MX" b="1" dirty="0"/>
              <a:t>, Inc. </a:t>
            </a:r>
            <a:endParaRPr lang="es-MX" b="1" dirty="0" smtClean="0"/>
          </a:p>
          <a:p>
            <a:r>
              <a:rPr lang="es-MX" dirty="0" smtClean="0"/>
              <a:t>Por </a:t>
            </a:r>
            <a:r>
              <a:rPr lang="es-MX" dirty="0"/>
              <a:t>más de medio siglo de dedicación a la propiedad de los empleados, independientemente de las presiones para vender la compañía. </a:t>
            </a:r>
            <a:endParaRPr lang="es-MX" dirty="0" smtClean="0"/>
          </a:p>
          <a:p>
            <a:r>
              <a:rPr lang="es-MX" b="1" dirty="0" err="1" smtClean="0"/>
              <a:t>Iceland</a:t>
            </a:r>
            <a:r>
              <a:rPr lang="es-MX" b="1" dirty="0"/>
              <a:t>, Inc. </a:t>
            </a:r>
            <a:endParaRPr lang="es-MX" b="1" dirty="0" smtClean="0"/>
          </a:p>
          <a:p>
            <a:r>
              <a:rPr lang="es-MX" dirty="0" smtClean="0"/>
              <a:t>Por </a:t>
            </a:r>
            <a:r>
              <a:rPr lang="es-MX" dirty="0"/>
              <a:t>sentar un precedente en el Reino Unido en la venta alimentos marca todo-orgánico, a precios no orgánicos. </a:t>
            </a:r>
            <a:endParaRPr lang="es-MX" dirty="0" smtClean="0"/>
          </a:p>
          <a:p>
            <a:r>
              <a:rPr lang="es-MX" b="1" dirty="0" err="1" smtClean="0"/>
              <a:t>Whole</a:t>
            </a:r>
            <a:r>
              <a:rPr lang="es-MX" b="1" dirty="0" smtClean="0"/>
              <a:t> </a:t>
            </a:r>
            <a:r>
              <a:rPr lang="es-MX" b="1" dirty="0" err="1"/>
              <a:t>Foods</a:t>
            </a:r>
            <a:r>
              <a:rPr lang="es-MX" b="1" dirty="0"/>
              <a:t> </a:t>
            </a:r>
            <a:r>
              <a:rPr lang="es-MX" b="1" dirty="0" err="1"/>
              <a:t>Market</a:t>
            </a:r>
            <a:r>
              <a:rPr lang="es-MX" b="1" dirty="0"/>
              <a:t> </a:t>
            </a:r>
            <a:endParaRPr lang="es-MX" b="1" dirty="0" smtClean="0"/>
          </a:p>
          <a:p>
            <a:r>
              <a:rPr lang="es-MX" dirty="0" smtClean="0"/>
              <a:t>Por </a:t>
            </a:r>
            <a:r>
              <a:rPr lang="es-MX" dirty="0"/>
              <a:t>un amplio compromiso con el cliente, el accionista, el empleado, la comunidad y el cuidado ambiental. </a:t>
            </a:r>
          </a:p>
        </p:txBody>
      </p:sp>
      <p:pic>
        <p:nvPicPr>
          <p:cNvPr id="1026" name="Picture 2" descr="Resultado de imagen para pr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4877" y="443256"/>
            <a:ext cx="2291411" cy="180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82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362</TotalTime>
  <Words>2898</Words>
  <Application>Microsoft Office PowerPoint</Application>
  <PresentationFormat>Panorámica</PresentationFormat>
  <Paragraphs>255</Paragraphs>
  <Slides>56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56</vt:i4>
      </vt:variant>
    </vt:vector>
  </HeadingPairs>
  <TitlesOfParts>
    <vt:vector size="60" baseType="lpstr">
      <vt:lpstr>Calibri</vt:lpstr>
      <vt:lpstr>Calibri Light</vt:lpstr>
      <vt:lpstr>Open Sans</vt:lpstr>
      <vt:lpstr>Retrospección</vt:lpstr>
      <vt:lpstr>Ética y responsabilidad social</vt:lpstr>
      <vt:lpstr>Bibliografía</vt:lpstr>
      <vt:lpstr>Objetivos</vt:lpstr>
      <vt:lpstr>Ejemplo: Nicolo Pignatelli y Gulf Italia (Refinería)</vt:lpstr>
      <vt:lpstr>Opciones</vt:lpstr>
      <vt:lpstr>Ética administrativa</vt:lpstr>
      <vt:lpstr>Responsabilidad social de la empresa</vt:lpstr>
      <vt:lpstr>Ejemplo: Priceline.com</vt:lpstr>
      <vt:lpstr>Ganadores Business ethics </vt:lpstr>
      <vt:lpstr>Presentación de PowerPoint</vt:lpstr>
      <vt:lpstr>Presentación de PowerPoint</vt:lpstr>
      <vt:lpstr>Pregunta cultura general (1)</vt:lpstr>
      <vt:lpstr>EL DESARROLLO DE LA ÉTICA INDIVIDUAL</vt:lpstr>
      <vt:lpstr>Presentación de PowerPoint</vt:lpstr>
      <vt:lpstr>COMPRENSIÓN DE LOS ENFOQUES BÁSICOS EN ÉTICA</vt:lpstr>
      <vt:lpstr>ENFOQUES BÁSICOS PARA LA TOMA DE DECISIONES ÉTICAS</vt:lpstr>
      <vt:lpstr>1. El enfoque utilitario</vt:lpstr>
      <vt:lpstr>Ejemplo. Cambio de caballos</vt:lpstr>
      <vt:lpstr>2. Enfoque de los derechos morales</vt:lpstr>
      <vt:lpstr>3. Enfoque universal</vt:lpstr>
      <vt:lpstr>4. El enfoque de justicia</vt:lpstr>
      <vt:lpstr>Pregunta cultura general (2)</vt:lpstr>
      <vt:lpstr>INTENSIDAD MORAL EN LA TOMA DE DECISIONES ÉTICAS</vt:lpstr>
      <vt:lpstr>Magnitud de las consecuencias</vt:lpstr>
      <vt:lpstr>Consenso social</vt:lpstr>
      <vt:lpstr>Probabilidad del efecto</vt:lpstr>
      <vt:lpstr>Inmediación temporal</vt:lpstr>
      <vt:lpstr>Proximidad</vt:lpstr>
      <vt:lpstr>Concentración del efecto</vt:lpstr>
      <vt:lpstr>Ejemplo. Globalización mano de obra para Nike alrededor del mundo</vt:lpstr>
      <vt:lpstr>Pregunta cultura general</vt:lpstr>
      <vt:lpstr>TOMA DE DECISIONES ÉTICAS</vt:lpstr>
      <vt:lpstr>El administrador</vt:lpstr>
      <vt:lpstr>La organización</vt:lpstr>
      <vt:lpstr>El gobierno</vt:lpstr>
      <vt:lpstr>RESPONSABILIDAD SOCIAL</vt:lpstr>
      <vt:lpstr>Ejemplos de preguntas que deberíamos hacernos</vt:lpstr>
      <vt:lpstr>La perspectiva de la eficiencia</vt:lpstr>
      <vt:lpstr>Presentación de PowerPoint</vt:lpstr>
      <vt:lpstr>Perspectiva de la responsabilidad social</vt:lpstr>
      <vt:lpstr>Comparación entre las perspectivas de la eficiencia y de los socios</vt:lpstr>
      <vt:lpstr>Pregunta cultura general</vt:lpstr>
      <vt:lpstr>Respuestas corporativas…</vt:lpstr>
      <vt:lpstr>…respuestas corporativas</vt:lpstr>
      <vt:lpstr>Frases</vt:lpstr>
      <vt:lpstr>Ejemplo Tecnología Haciendo más limpios los motores pequeños</vt:lpstr>
      <vt:lpstr>Perspectivas administrativas analizadas</vt:lpstr>
      <vt:lpstr>Perspectivas administrativas analizadas</vt:lpstr>
      <vt:lpstr>Presentación de PowerPoint</vt:lpstr>
      <vt:lpstr>Perspectivas administrativas analizadas</vt:lpstr>
      <vt:lpstr>Comentarios para concluir</vt:lpstr>
      <vt:lpstr>Caso de cierre  Desarrolle su pensamiento crítico</vt:lpstr>
      <vt:lpstr>Preguntas</vt:lpstr>
      <vt:lpstr>1. ¿Qué película tiene la mayor cantidad de Oscars?</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Ética y responsabilidad social</dc:title>
  <dc:creator>Alberto</dc:creator>
  <cp:lastModifiedBy>Alberto</cp:lastModifiedBy>
  <cp:revision>28</cp:revision>
  <dcterms:created xsi:type="dcterms:W3CDTF">2019-10-10T16:25:44Z</dcterms:created>
  <dcterms:modified xsi:type="dcterms:W3CDTF">2019-10-12T00:15:33Z</dcterms:modified>
</cp:coreProperties>
</file>