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70"/>
  </p:notesMasterIdLst>
  <p:sldIdLst>
    <p:sldId id="256" r:id="rId2"/>
    <p:sldId id="257" r:id="rId3"/>
    <p:sldId id="262" r:id="rId4"/>
    <p:sldId id="286" r:id="rId5"/>
    <p:sldId id="292" r:id="rId6"/>
    <p:sldId id="290" r:id="rId7"/>
    <p:sldId id="293" r:id="rId8"/>
    <p:sldId id="291" r:id="rId9"/>
    <p:sldId id="295" r:id="rId10"/>
    <p:sldId id="296" r:id="rId11"/>
    <p:sldId id="294" r:id="rId12"/>
    <p:sldId id="303" r:id="rId13"/>
    <p:sldId id="263" r:id="rId14"/>
    <p:sldId id="267" r:id="rId15"/>
    <p:sldId id="298" r:id="rId16"/>
    <p:sldId id="299" r:id="rId17"/>
    <p:sldId id="297" r:id="rId18"/>
    <p:sldId id="300" r:id="rId19"/>
    <p:sldId id="301" r:id="rId20"/>
    <p:sldId id="268" r:id="rId21"/>
    <p:sldId id="272" r:id="rId22"/>
    <p:sldId id="304" r:id="rId23"/>
    <p:sldId id="305" r:id="rId24"/>
    <p:sldId id="306" r:id="rId25"/>
    <p:sldId id="307" r:id="rId26"/>
    <p:sldId id="308" r:id="rId27"/>
    <p:sldId id="309" r:id="rId28"/>
    <p:sldId id="319" r:id="rId29"/>
    <p:sldId id="310" r:id="rId30"/>
    <p:sldId id="311" r:id="rId31"/>
    <p:sldId id="312" r:id="rId32"/>
    <p:sldId id="302" r:id="rId33"/>
    <p:sldId id="313" r:id="rId34"/>
    <p:sldId id="314" r:id="rId35"/>
    <p:sldId id="315" r:id="rId36"/>
    <p:sldId id="317" r:id="rId37"/>
    <p:sldId id="316" r:id="rId38"/>
    <p:sldId id="273" r:id="rId39"/>
    <p:sldId id="318" r:id="rId40"/>
    <p:sldId id="330" r:id="rId41"/>
    <p:sldId id="321" r:id="rId42"/>
    <p:sldId id="282" r:id="rId43"/>
    <p:sldId id="322" r:id="rId44"/>
    <p:sldId id="323" r:id="rId45"/>
    <p:sldId id="324" r:id="rId46"/>
    <p:sldId id="325" r:id="rId47"/>
    <p:sldId id="327" r:id="rId48"/>
    <p:sldId id="320" r:id="rId49"/>
    <p:sldId id="348" r:id="rId50"/>
    <p:sldId id="328" r:id="rId51"/>
    <p:sldId id="329" r:id="rId52"/>
    <p:sldId id="343" r:id="rId53"/>
    <p:sldId id="331" r:id="rId54"/>
    <p:sldId id="333" r:id="rId55"/>
    <p:sldId id="332" r:id="rId56"/>
    <p:sldId id="338" r:id="rId57"/>
    <p:sldId id="334" r:id="rId58"/>
    <p:sldId id="339" r:id="rId59"/>
    <p:sldId id="335" r:id="rId60"/>
    <p:sldId id="340" r:id="rId61"/>
    <p:sldId id="336" r:id="rId62"/>
    <p:sldId id="341" r:id="rId63"/>
    <p:sldId id="337" r:id="rId64"/>
    <p:sldId id="344" r:id="rId65"/>
    <p:sldId id="345" r:id="rId66"/>
    <p:sldId id="346" r:id="rId67"/>
    <p:sldId id="349" r:id="rId68"/>
    <p:sldId id="350" r:id="rId6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EE700-5569-492D-B896-92A6CBD3DD22}" type="datetimeFigureOut">
              <a:rPr lang="es-ES" smtClean="0"/>
              <a:t>27/11/2019</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CE875E-3D34-415B-A07B-3EE28C59E43D}" type="slidenum">
              <a:rPr lang="es-ES" smtClean="0"/>
              <a:t>‹Nº›</a:t>
            </a:fld>
            <a:endParaRPr lang="es-ES"/>
          </a:p>
        </p:txBody>
      </p:sp>
    </p:spTree>
    <p:extLst>
      <p:ext uri="{BB962C8B-B14F-4D97-AF65-F5344CB8AC3E}">
        <p14:creationId xmlns:p14="http://schemas.microsoft.com/office/powerpoint/2010/main" val="2761951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DCE875E-3D34-415B-A07B-3EE28C59E43D}" type="slidenum">
              <a:rPr lang="es-ES" smtClean="0"/>
              <a:t>2</a:t>
            </a:fld>
            <a:endParaRPr lang="es-ES"/>
          </a:p>
        </p:txBody>
      </p:sp>
    </p:spTree>
    <p:extLst>
      <p:ext uri="{BB962C8B-B14F-4D97-AF65-F5344CB8AC3E}">
        <p14:creationId xmlns:p14="http://schemas.microsoft.com/office/powerpoint/2010/main" val="2535511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DCE875E-3D34-415B-A07B-3EE28C59E43D}" type="slidenum">
              <a:rPr lang="es-ES" smtClean="0"/>
              <a:t>13</a:t>
            </a:fld>
            <a:endParaRPr lang="es-ES"/>
          </a:p>
        </p:txBody>
      </p:sp>
    </p:spTree>
    <p:extLst>
      <p:ext uri="{BB962C8B-B14F-4D97-AF65-F5344CB8AC3E}">
        <p14:creationId xmlns:p14="http://schemas.microsoft.com/office/powerpoint/2010/main" val="777839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DCE875E-3D34-415B-A07B-3EE28C59E43D}" type="slidenum">
              <a:rPr lang="es-ES" smtClean="0"/>
              <a:t>45</a:t>
            </a:fld>
            <a:endParaRPr lang="es-ES"/>
          </a:p>
        </p:txBody>
      </p:sp>
    </p:spTree>
    <p:extLst>
      <p:ext uri="{BB962C8B-B14F-4D97-AF65-F5344CB8AC3E}">
        <p14:creationId xmlns:p14="http://schemas.microsoft.com/office/powerpoint/2010/main" val="3025768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7A847CFC-816F-41D0-AAC0-9BF4FEBC753E}" type="datetimeFigureOut">
              <a:rPr lang="es-ES" smtClean="0"/>
              <a:t>27/11/2019</a:t>
            </a:fld>
            <a:endParaRPr lang="es-ES" dirty="0"/>
          </a:p>
        </p:txBody>
      </p:sp>
      <p:sp>
        <p:nvSpPr>
          <p:cNvPr id="17" name="16 Marcador de pie de página"/>
          <p:cNvSpPr>
            <a:spLocks noGrp="1"/>
          </p:cNvSpPr>
          <p:nvPr>
            <p:ph type="ftr" sz="quarter" idx="11"/>
          </p:nvPr>
        </p:nvSpPr>
        <p:spPr>
          <a:xfrm>
            <a:off x="5410200" y="4205288"/>
            <a:ext cx="1295400" cy="457200"/>
          </a:xfrm>
        </p:spPr>
        <p:txBody>
          <a:bodyPr/>
          <a:lstStyle/>
          <a:p>
            <a:endParaRPr lang="es-ES" dirty="0"/>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132FADFE-3B8F-471C-ABF0-DBC7717ECBBC}" type="slidenum">
              <a:rPr lang="es-ES" smtClean="0"/>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t>27/11/2019</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t>27/11/2019</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t>27/11/2019</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27/11/2019</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t>27/11/2019</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7A847CFC-816F-41D0-AAC0-9BF4FEBC753E}" type="datetimeFigureOut">
              <a:rPr lang="es-ES" smtClean="0"/>
              <a:t>27/11/2019</a:t>
            </a:fld>
            <a:endParaRPr lang="es-ES" dirty="0"/>
          </a:p>
        </p:txBody>
      </p:sp>
      <p:sp>
        <p:nvSpPr>
          <p:cNvPr id="27" name="26 Marcador de número de diapositiva"/>
          <p:cNvSpPr>
            <a:spLocks noGrp="1"/>
          </p:cNvSpPr>
          <p:nvPr>
            <p:ph type="sldNum" sz="quarter" idx="11"/>
          </p:nvPr>
        </p:nvSpPr>
        <p:spPr/>
        <p:txBody>
          <a:bodyPr rtlCol="0"/>
          <a:lstStyle/>
          <a:p>
            <a:fld id="{132FADFE-3B8F-471C-ABF0-DBC7717ECBBC}" type="slidenum">
              <a:rPr lang="es-ES" smtClean="0"/>
              <a:t>‹Nº›</a:t>
            </a:fld>
            <a:endParaRPr lang="es-ES" dirty="0"/>
          </a:p>
        </p:txBody>
      </p:sp>
      <p:sp>
        <p:nvSpPr>
          <p:cNvPr id="28" name="27 Marcador de pie de página"/>
          <p:cNvSpPr>
            <a:spLocks noGrp="1"/>
          </p:cNvSpPr>
          <p:nvPr>
            <p:ph type="ftr" sz="quarter" idx="12"/>
          </p:nvPr>
        </p:nvSpPr>
        <p:spPr/>
        <p:txBody>
          <a:bodyPr rtlCol="0"/>
          <a:lstStyle/>
          <a:p>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7A847CFC-816F-41D0-AAC0-9BF4FEBC753E}" type="datetimeFigureOut">
              <a:rPr lang="es-ES" smtClean="0"/>
              <a:t>27/11/2019</a:t>
            </a:fld>
            <a:endParaRPr lang="es-ES" dirty="0"/>
          </a:p>
        </p:txBody>
      </p:sp>
      <p:sp>
        <p:nvSpPr>
          <p:cNvPr id="4" name="3 Marcador de pie de página"/>
          <p:cNvSpPr>
            <a:spLocks noGrp="1"/>
          </p:cNvSpPr>
          <p:nvPr>
            <p:ph type="ftr" sz="quarter" idx="11"/>
          </p:nvPr>
        </p:nvSpPr>
        <p:spPr>
          <a:xfrm>
            <a:off x="5257800" y="612648"/>
            <a:ext cx="1325880" cy="457200"/>
          </a:xfrm>
        </p:spPr>
        <p:txBody>
          <a:bodyPr/>
          <a:lstStyle/>
          <a:p>
            <a:endParaRPr lang="es-ES" dirty="0"/>
          </a:p>
        </p:txBody>
      </p:sp>
      <p:sp>
        <p:nvSpPr>
          <p:cNvPr id="5" name="4 Marcador de número de diapositiva"/>
          <p:cNvSpPr>
            <a:spLocks noGrp="1"/>
          </p:cNvSpPr>
          <p:nvPr>
            <p:ph type="sldNum" sz="quarter" idx="12"/>
          </p:nvPr>
        </p:nvSpPr>
        <p:spPr>
          <a:xfrm>
            <a:off x="8174736" y="2272"/>
            <a:ext cx="762000" cy="365760"/>
          </a:xfrm>
        </p:spPr>
        <p:txBody>
          <a:bodyPr/>
          <a:lstStyle/>
          <a:p>
            <a:fld id="{132FADFE-3B8F-471C-ABF0-DBC7717ECBBC}" type="slidenum">
              <a:rPr lang="es-ES" smtClean="0"/>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t>27/11/2019</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t>27/11/2019</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dirty="0"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27/11/2019</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A847CFC-816F-41D0-AAC0-9BF4FEBC753E}" type="datetimeFigureOut">
              <a:rPr lang="es-ES" smtClean="0"/>
              <a:t>27/11/2019</a:t>
            </a:fld>
            <a:endParaRPr lang="es-ES" dirty="0"/>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ES" dirty="0"/>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32FADFE-3B8F-471C-ABF0-DBC7717ECBBC}" type="slidenum">
              <a:rPr lang="es-ES" smtClean="0"/>
              <a:t>‹Nº›</a:t>
            </a:fld>
            <a:endParaRPr lang="es-E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http://www.fca.uach.mx/images/blasonfca.png"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57200" y="692696"/>
            <a:ext cx="8458200" cy="2334121"/>
          </a:xfrm>
        </p:spPr>
        <p:txBody>
          <a:bodyPr>
            <a:noAutofit/>
          </a:bodyPr>
          <a:lstStyle/>
          <a:p>
            <a:pPr algn="ctr"/>
            <a:r>
              <a:rPr lang="es-ES" sz="3600" b="1" dirty="0">
                <a:solidFill>
                  <a:schemeClr val="bg1">
                    <a:lumMod val="95000"/>
                  </a:schemeClr>
                </a:solidFill>
                <a:latin typeface="Century Gothic" panose="020B0502020202020204" pitchFamily="34" charset="0"/>
              </a:rPr>
              <a:t>Biología del Comportamiento Humano, Innovación, Tecnología y Diferencia entre Modas y Tendencias. </a:t>
            </a:r>
            <a:endParaRPr lang="es-MX" sz="3600" b="1" dirty="0">
              <a:solidFill>
                <a:schemeClr val="bg1">
                  <a:lumMod val="95000"/>
                </a:schemeClr>
              </a:solidFill>
              <a:latin typeface="Century Gothic" panose="020B0502020202020204" pitchFamily="34" charset="0"/>
            </a:endParaRPr>
          </a:p>
        </p:txBody>
      </p:sp>
      <p:sp>
        <p:nvSpPr>
          <p:cNvPr id="3" name="2 Subtítulo"/>
          <p:cNvSpPr>
            <a:spLocks noGrp="1"/>
          </p:cNvSpPr>
          <p:nvPr>
            <p:ph type="subTitle" idx="1"/>
          </p:nvPr>
        </p:nvSpPr>
        <p:spPr>
          <a:xfrm>
            <a:off x="267072" y="3899938"/>
            <a:ext cx="4953000" cy="897214"/>
          </a:xfrm>
        </p:spPr>
        <p:txBody>
          <a:bodyPr/>
          <a:lstStyle/>
          <a:p>
            <a:pPr algn="ctr"/>
            <a:r>
              <a:rPr lang="es-MX" dirty="0" smtClean="0"/>
              <a:t>Rodrigo Enrique Amador Méndez</a:t>
            </a:r>
          </a:p>
          <a:p>
            <a:pPr algn="ctr"/>
            <a:r>
              <a:rPr lang="es-ES" dirty="0" smtClean="0"/>
              <a:t>271498</a:t>
            </a:r>
            <a:endParaRPr lang="es-MX"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6189" y="4886698"/>
            <a:ext cx="2851795" cy="1520957"/>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4532423"/>
            <a:ext cx="2088232" cy="1920913"/>
          </a:xfrm>
          <a:prstGeom prst="rect">
            <a:avLst/>
          </a:prstGeom>
        </p:spPr>
      </p:pic>
      <p:sp>
        <p:nvSpPr>
          <p:cNvPr id="4" name="Rectangle 2"/>
          <p:cNvSpPr>
            <a:spLocks noChangeArrowheads="1"/>
          </p:cNvSpPr>
          <p:nvPr/>
        </p:nvSpPr>
        <p:spPr bwMode="auto">
          <a:xfrm>
            <a:off x="863154" y="52352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2049" name="Imagen 1" descr="blasonfca"/>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35496" y="31103"/>
            <a:ext cx="799236" cy="110719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863154" y="98072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2503376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6016"/>
            <a:ext cx="8229600" cy="850776"/>
          </a:xfrm>
        </p:spPr>
        <p:txBody>
          <a:bodyPr/>
          <a:lstStyle/>
          <a:p>
            <a:pPr algn="ctr"/>
            <a:r>
              <a:rPr lang="es-ES" dirty="0" smtClean="0"/>
              <a:t>Oxitocina</a:t>
            </a:r>
            <a:endParaRPr lang="es-MX" dirty="0"/>
          </a:p>
        </p:txBody>
      </p:sp>
      <p:sp>
        <p:nvSpPr>
          <p:cNvPr id="3" name="Marcador de contenido 2"/>
          <p:cNvSpPr>
            <a:spLocks noGrp="1"/>
          </p:cNvSpPr>
          <p:nvPr>
            <p:ph idx="1"/>
          </p:nvPr>
        </p:nvSpPr>
        <p:spPr>
          <a:xfrm>
            <a:off x="457200" y="1484784"/>
            <a:ext cx="8229600" cy="4325112"/>
          </a:xfrm>
        </p:spPr>
        <p:txBody>
          <a:bodyPr>
            <a:normAutofit/>
          </a:bodyPr>
          <a:lstStyle/>
          <a:p>
            <a:pPr algn="just"/>
            <a:r>
              <a:rPr lang="es-ES" dirty="0" smtClean="0"/>
              <a:t>Se </a:t>
            </a:r>
            <a:r>
              <a:rPr lang="es-ES" dirty="0"/>
              <a:t>la conoce como la “hormona de </a:t>
            </a:r>
            <a:r>
              <a:rPr lang="es-ES" dirty="0" smtClean="0"/>
              <a:t>los </a:t>
            </a:r>
            <a:r>
              <a:rPr lang="es-ES" dirty="0"/>
              <a:t>vínculos emocionales” y “la hormona del </a:t>
            </a:r>
            <a:r>
              <a:rPr lang="es-ES" dirty="0" smtClean="0"/>
              <a:t>cariño”. Construye </a:t>
            </a:r>
            <a:r>
              <a:rPr lang="es-ES" dirty="0"/>
              <a:t>nuestra </a:t>
            </a:r>
            <a:r>
              <a:rPr lang="es-ES" dirty="0" smtClean="0"/>
              <a:t>confianza</a:t>
            </a:r>
            <a:r>
              <a:rPr lang="es-ES" dirty="0"/>
              <a:t>. La </a:t>
            </a:r>
            <a:r>
              <a:rPr lang="es-ES" dirty="0" smtClean="0"/>
              <a:t>exclusión social es </a:t>
            </a:r>
            <a:r>
              <a:rPr lang="es-ES" dirty="0"/>
              <a:t>su mayor enemigo. Abrazar es una </a:t>
            </a:r>
            <a:r>
              <a:rPr lang="es-ES" dirty="0" smtClean="0"/>
              <a:t>forma sencilla </a:t>
            </a:r>
            <a:r>
              <a:rPr lang="es-ES" dirty="0"/>
              <a:t>de conseguir un aumento de </a:t>
            </a:r>
            <a:r>
              <a:rPr lang="es-ES" dirty="0" smtClean="0"/>
              <a:t>oxitocina. Dar </a:t>
            </a:r>
            <a:r>
              <a:rPr lang="es-ES" dirty="0"/>
              <a:t>o recibir un regalo, ser solidario, etc…</a:t>
            </a:r>
            <a:endParaRPr lang="es-MX"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896" y="4458171"/>
            <a:ext cx="1995165" cy="1995165"/>
          </a:xfrm>
          <a:prstGeom prst="rect">
            <a:avLst/>
          </a:prstGeom>
        </p:spPr>
      </p:pic>
    </p:spTree>
    <p:extLst>
      <p:ext uri="{BB962C8B-B14F-4D97-AF65-F5344CB8AC3E}">
        <p14:creationId xmlns:p14="http://schemas.microsoft.com/office/powerpoint/2010/main" val="2302215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08720"/>
            <a:ext cx="8229600" cy="1066800"/>
          </a:xfrm>
        </p:spPr>
        <p:txBody>
          <a:bodyPr>
            <a:normAutofit fontScale="90000"/>
          </a:bodyPr>
          <a:lstStyle/>
          <a:p>
            <a:pPr algn="ctr"/>
            <a:r>
              <a:rPr lang="es-ES" dirty="0"/>
              <a:t>¿Como aprovecharla </a:t>
            </a:r>
            <a:r>
              <a:rPr lang="es-ES" dirty="0" smtClean="0"/>
              <a:t>en </a:t>
            </a:r>
            <a:r>
              <a:rPr lang="es-ES" dirty="0"/>
              <a:t>el marketing?</a:t>
            </a:r>
            <a:endParaRPr lang="es-MX" dirty="0"/>
          </a:p>
        </p:txBody>
      </p:sp>
      <p:sp>
        <p:nvSpPr>
          <p:cNvPr id="3" name="Marcador de contenido 2"/>
          <p:cNvSpPr>
            <a:spLocks noGrp="1"/>
          </p:cNvSpPr>
          <p:nvPr>
            <p:ph idx="1"/>
          </p:nvPr>
        </p:nvSpPr>
        <p:spPr>
          <a:xfrm>
            <a:off x="457200" y="2060848"/>
            <a:ext cx="8229600" cy="3411824"/>
          </a:xfrm>
        </p:spPr>
        <p:txBody>
          <a:bodyPr>
            <a:normAutofit lnSpcReduction="10000"/>
          </a:bodyPr>
          <a:lstStyle/>
          <a:p>
            <a:pPr algn="just"/>
            <a:r>
              <a:rPr lang="es-ES" dirty="0"/>
              <a:t>La hormona de los vínculos emocionales, construyamos un mensaje con los códigos y símbolos adecuados, para construir relaciones a largo plazo con nuestro mercado, ¡</a:t>
            </a:r>
            <a:r>
              <a:rPr lang="es-ES" dirty="0" smtClean="0"/>
              <a:t>FIDELIZARLO!</a:t>
            </a:r>
            <a:endParaRPr lang="es-ES" dirty="0"/>
          </a:p>
          <a:p>
            <a:pPr algn="just"/>
            <a:r>
              <a:rPr lang="es-MX" dirty="0" smtClean="0"/>
              <a:t>Utilizar imágenes que construyan la confianza en un producto o marca, así aumentará su impacto y efectividad.</a:t>
            </a:r>
            <a:endParaRPr lang="es-MX" dirty="0"/>
          </a:p>
        </p:txBody>
      </p:sp>
    </p:spTree>
    <p:extLst>
      <p:ext uri="{BB962C8B-B14F-4D97-AF65-F5344CB8AC3E}">
        <p14:creationId xmlns:p14="http://schemas.microsoft.com/office/powerpoint/2010/main" val="3508710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extLst>
              <a:ext uri="{28A0092B-C50C-407E-A947-70E740481C1C}">
                <a14:useLocalDpi xmlns:a14="http://schemas.microsoft.com/office/drawing/2010/main" val="0"/>
              </a:ext>
            </a:extLst>
          </a:blip>
          <a:srcRect b="5516"/>
          <a:stretch/>
        </p:blipFill>
        <p:spPr>
          <a:xfrm>
            <a:off x="2123728" y="692696"/>
            <a:ext cx="4755624" cy="5616624"/>
          </a:xfrm>
        </p:spPr>
      </p:pic>
    </p:spTree>
    <p:extLst>
      <p:ext uri="{BB962C8B-B14F-4D97-AF65-F5344CB8AC3E}">
        <p14:creationId xmlns:p14="http://schemas.microsoft.com/office/powerpoint/2010/main" val="426123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6856" y="1484784"/>
            <a:ext cx="8229600" cy="1066800"/>
          </a:xfrm>
        </p:spPr>
        <p:txBody>
          <a:bodyPr>
            <a:noAutofit/>
          </a:bodyPr>
          <a:lstStyle/>
          <a:p>
            <a:pPr algn="ctr"/>
            <a:r>
              <a:rPr lang="es-MX" sz="7200" dirty="0" smtClean="0"/>
              <a:t>Teoría X y teoría Y</a:t>
            </a:r>
            <a:endParaRPr lang="es-MX" sz="7200" dirty="0"/>
          </a:p>
        </p:txBody>
      </p:sp>
      <p:sp>
        <p:nvSpPr>
          <p:cNvPr id="3" name="1 Título"/>
          <p:cNvSpPr txBox="1">
            <a:spLocks/>
          </p:cNvSpPr>
          <p:nvPr/>
        </p:nvSpPr>
        <p:spPr>
          <a:xfrm>
            <a:off x="302840" y="234888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s-MX" sz="3200" dirty="0" smtClean="0"/>
              <a:t>Douglas </a:t>
            </a:r>
            <a:r>
              <a:rPr lang="es-MX" sz="3200" dirty="0" err="1" smtClean="0"/>
              <a:t>McGregor</a:t>
            </a:r>
            <a:endParaRPr lang="es-MX" sz="3200"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3284984"/>
            <a:ext cx="4126632" cy="2779029"/>
          </a:xfrm>
          <a:prstGeom prst="rect">
            <a:avLst/>
          </a:prstGeom>
        </p:spPr>
      </p:pic>
    </p:spTree>
    <p:extLst>
      <p:ext uri="{BB962C8B-B14F-4D97-AF65-F5344CB8AC3E}">
        <p14:creationId xmlns:p14="http://schemas.microsoft.com/office/powerpoint/2010/main" val="969592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92696"/>
            <a:ext cx="8229600" cy="1066800"/>
          </a:xfrm>
        </p:spPr>
        <p:txBody>
          <a:bodyPr/>
          <a:lstStyle/>
          <a:p>
            <a:pPr algn="ctr"/>
            <a:r>
              <a:rPr lang="es-MX" dirty="0" smtClean="0"/>
              <a:t>Teoría X</a:t>
            </a:r>
            <a:endParaRPr lang="es-MX" dirty="0"/>
          </a:p>
        </p:txBody>
      </p:sp>
      <p:sp>
        <p:nvSpPr>
          <p:cNvPr id="3" name="2 Marcador de contenido"/>
          <p:cNvSpPr>
            <a:spLocks noGrp="1"/>
          </p:cNvSpPr>
          <p:nvPr>
            <p:ph idx="1"/>
          </p:nvPr>
        </p:nvSpPr>
        <p:spPr>
          <a:xfrm>
            <a:off x="457200" y="1772816"/>
            <a:ext cx="8229600" cy="4325112"/>
          </a:xfrm>
        </p:spPr>
        <p:txBody>
          <a:bodyPr>
            <a:normAutofit/>
          </a:bodyPr>
          <a:lstStyle/>
          <a:p>
            <a:pPr algn="just"/>
            <a:r>
              <a:rPr lang="es-MX" dirty="0"/>
              <a:t>Está basada en el antiguo precepto del garrote </a:t>
            </a:r>
            <a:r>
              <a:rPr lang="es-MX" dirty="0" smtClean="0"/>
              <a:t>y </a:t>
            </a:r>
            <a:r>
              <a:rPr lang="es-MX" dirty="0"/>
              <a:t>la presunción de mediocridad de las masas, se asume que </a:t>
            </a:r>
            <a:r>
              <a:rPr lang="es-MX" dirty="0" smtClean="0"/>
              <a:t>los individuos </a:t>
            </a:r>
            <a:r>
              <a:rPr lang="es-MX" dirty="0"/>
              <a:t>tienen tendencia natural al </a:t>
            </a:r>
            <a:r>
              <a:rPr lang="es-MX" dirty="0" smtClean="0"/>
              <a:t>ocio, donde se piensa que el </a:t>
            </a:r>
            <a:r>
              <a:rPr lang="es-MX" dirty="0"/>
              <a:t>trabajo es una forma </a:t>
            </a:r>
            <a:r>
              <a:rPr lang="es-MX" dirty="0" smtClean="0"/>
              <a:t>de castigo </a:t>
            </a:r>
            <a:r>
              <a:rPr lang="es-MX" dirty="0"/>
              <a:t>o como </a:t>
            </a:r>
            <a:r>
              <a:rPr lang="es-MX" dirty="0" smtClean="0"/>
              <a:t>dice Don Ramón: “no hay trabajos malos, lo malo es tener que trabajar”, </a:t>
            </a:r>
            <a:r>
              <a:rPr lang="es-MX" dirty="0"/>
              <a:t>lo cual presenta dos necesidades </a:t>
            </a:r>
            <a:r>
              <a:rPr lang="es-MX" dirty="0" smtClean="0"/>
              <a:t>urgentes para </a:t>
            </a:r>
            <a:r>
              <a:rPr lang="es-MX" dirty="0"/>
              <a:t>la organización: la supervisión y la motivación</a:t>
            </a:r>
            <a:r>
              <a:rPr lang="es-MX" dirty="0" smtClean="0"/>
              <a:t>.</a:t>
            </a:r>
            <a:endParaRPr lang="es-MX" dirty="0"/>
          </a:p>
        </p:txBody>
      </p:sp>
    </p:spTree>
    <p:extLst>
      <p:ext uri="{BB962C8B-B14F-4D97-AF65-F5344CB8AC3E}">
        <p14:creationId xmlns:p14="http://schemas.microsoft.com/office/powerpoint/2010/main" val="3780147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78024"/>
            <a:ext cx="8229600" cy="1066800"/>
          </a:xfrm>
        </p:spPr>
        <p:txBody>
          <a:bodyPr>
            <a:normAutofit/>
          </a:bodyPr>
          <a:lstStyle/>
          <a:p>
            <a:r>
              <a:rPr lang="es-MX" b="1" dirty="0"/>
              <a:t>Las premisas de la teoría X son</a:t>
            </a:r>
            <a:r>
              <a:rPr lang="es-MX" b="1" dirty="0" smtClean="0"/>
              <a:t>:</a:t>
            </a:r>
            <a:endParaRPr lang="es-ES" dirty="0"/>
          </a:p>
        </p:txBody>
      </p:sp>
      <p:sp>
        <p:nvSpPr>
          <p:cNvPr id="3" name="Marcador de contenido 2"/>
          <p:cNvSpPr>
            <a:spLocks noGrp="1"/>
          </p:cNvSpPr>
          <p:nvPr>
            <p:ph idx="1"/>
          </p:nvPr>
        </p:nvSpPr>
        <p:spPr>
          <a:xfrm>
            <a:off x="457200" y="1844824"/>
            <a:ext cx="8229600" cy="4325112"/>
          </a:xfrm>
        </p:spPr>
        <p:txBody>
          <a:bodyPr>
            <a:normAutofit fontScale="92500" lnSpcReduction="10000"/>
          </a:bodyPr>
          <a:lstStyle/>
          <a:p>
            <a:pPr algn="just"/>
            <a:r>
              <a:rPr lang="es-MX" dirty="0" smtClean="0"/>
              <a:t>Al </a:t>
            </a:r>
            <a:r>
              <a:rPr lang="es-MX" dirty="0"/>
              <a:t>ser humano medio no le gusta trabajar y evitará </a:t>
            </a:r>
            <a:r>
              <a:rPr lang="es-MX" dirty="0" smtClean="0"/>
              <a:t>a toda </a:t>
            </a:r>
            <a:r>
              <a:rPr lang="es-MX" dirty="0"/>
              <a:t>costa </a:t>
            </a:r>
            <a:r>
              <a:rPr lang="es-MX" dirty="0" smtClean="0"/>
              <a:t>hacerlo.</a:t>
            </a:r>
          </a:p>
          <a:p>
            <a:pPr algn="just"/>
            <a:r>
              <a:rPr lang="es-MX" dirty="0" smtClean="0"/>
              <a:t>En términos sencillos, los trabajadores son como los caballos</a:t>
            </a:r>
            <a:r>
              <a:rPr lang="es-MX" dirty="0"/>
              <a:t>: si no se les espuelea no trabajan. La </a:t>
            </a:r>
            <a:r>
              <a:rPr lang="es-MX" dirty="0" smtClean="0"/>
              <a:t>gente necesita </a:t>
            </a:r>
            <a:r>
              <a:rPr lang="es-MX" dirty="0"/>
              <a:t>que la fuercen, controlen, dirijan </a:t>
            </a:r>
            <a:r>
              <a:rPr lang="es-MX" dirty="0" smtClean="0"/>
              <a:t>y amenacen con </a:t>
            </a:r>
            <a:r>
              <a:rPr lang="es-MX" dirty="0"/>
              <a:t>castigos para que se esfuercen por conseguir </a:t>
            </a:r>
            <a:r>
              <a:rPr lang="es-MX" dirty="0" smtClean="0"/>
              <a:t>los </a:t>
            </a:r>
            <a:r>
              <a:rPr lang="es-ES" dirty="0" smtClean="0"/>
              <a:t>objetivos </a:t>
            </a:r>
            <a:r>
              <a:rPr lang="es-ES" dirty="0"/>
              <a:t>de la </a:t>
            </a:r>
            <a:r>
              <a:rPr lang="es-ES" dirty="0" smtClean="0"/>
              <a:t>empresa.</a:t>
            </a:r>
            <a:endParaRPr lang="es-ES" dirty="0"/>
          </a:p>
          <a:p>
            <a:pPr algn="just"/>
            <a:r>
              <a:rPr lang="es-MX" dirty="0" smtClean="0"/>
              <a:t>El individuo </a:t>
            </a:r>
            <a:r>
              <a:rPr lang="es-MX" dirty="0"/>
              <a:t>típico evitará cualquier </a:t>
            </a:r>
            <a:r>
              <a:rPr lang="es-MX" dirty="0" smtClean="0"/>
              <a:t>responsabilidad, tiene </a:t>
            </a:r>
            <a:r>
              <a:rPr lang="es-MX" dirty="0"/>
              <a:t>poca ambición y quiere seguridad por encima </a:t>
            </a:r>
            <a:r>
              <a:rPr lang="es-MX" dirty="0" smtClean="0"/>
              <a:t>de todo</a:t>
            </a:r>
            <a:r>
              <a:rPr lang="es-MX" dirty="0"/>
              <a:t>, por ello es necesario que lo dirijan.</a:t>
            </a:r>
            <a:endParaRPr lang="es-ES" dirty="0"/>
          </a:p>
        </p:txBody>
      </p:sp>
    </p:spTree>
    <p:extLst>
      <p:ext uri="{BB962C8B-B14F-4D97-AF65-F5344CB8AC3E}">
        <p14:creationId xmlns:p14="http://schemas.microsoft.com/office/powerpoint/2010/main" val="3577985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836712"/>
            <a:ext cx="4811979" cy="3608984"/>
          </a:xfrm>
          <a:prstGeom prst="rect">
            <a:avLst/>
          </a:prstGeom>
        </p:spPr>
      </p:pic>
      <p:sp>
        <p:nvSpPr>
          <p:cNvPr id="5" name="Marcador de contenido 2"/>
          <p:cNvSpPr>
            <a:spLocks noGrp="1"/>
          </p:cNvSpPr>
          <p:nvPr>
            <p:ph idx="1"/>
          </p:nvPr>
        </p:nvSpPr>
        <p:spPr>
          <a:xfrm>
            <a:off x="971600" y="4941168"/>
            <a:ext cx="7344816" cy="1484571"/>
          </a:xfrm>
        </p:spPr>
        <p:txBody>
          <a:bodyPr>
            <a:normAutofit/>
          </a:bodyPr>
          <a:lstStyle/>
          <a:p>
            <a:pPr algn="just"/>
            <a:r>
              <a:rPr lang="es-MX" sz="2000" i="1" dirty="0"/>
              <a:t>«Este comportamiento no es una consecuencia de la naturaleza del </a:t>
            </a:r>
            <a:r>
              <a:rPr lang="es-MX" sz="2000" i="1" dirty="0" smtClean="0"/>
              <a:t>hombre. Más </a:t>
            </a:r>
            <a:r>
              <a:rPr lang="es-MX" sz="2000" i="1" dirty="0"/>
              <a:t>bien es una consecuencia de la naturaleza de las </a:t>
            </a:r>
            <a:r>
              <a:rPr lang="es-MX" sz="2000" i="1" dirty="0" smtClean="0"/>
              <a:t>organizaciones industriales</a:t>
            </a:r>
            <a:r>
              <a:rPr lang="es-MX" sz="2000" i="1" dirty="0"/>
              <a:t>, de su </a:t>
            </a:r>
            <a:r>
              <a:rPr lang="es-MX" sz="2000" i="1" dirty="0" smtClean="0"/>
              <a:t>filosofía</a:t>
            </a:r>
            <a:r>
              <a:rPr lang="es-MX" sz="2000" i="1" dirty="0"/>
              <a:t>, política y gestión» </a:t>
            </a:r>
            <a:r>
              <a:rPr lang="es-MX" sz="2000" i="1" dirty="0" err="1"/>
              <a:t>McGregor</a:t>
            </a:r>
            <a:endParaRPr lang="es-ES" sz="2000" dirty="0"/>
          </a:p>
        </p:txBody>
      </p:sp>
    </p:spTree>
    <p:extLst>
      <p:ext uri="{BB962C8B-B14F-4D97-AF65-F5344CB8AC3E}">
        <p14:creationId xmlns:p14="http://schemas.microsoft.com/office/powerpoint/2010/main" val="3178485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92696"/>
            <a:ext cx="8229600" cy="1066800"/>
          </a:xfrm>
        </p:spPr>
        <p:txBody>
          <a:bodyPr>
            <a:normAutofit/>
          </a:bodyPr>
          <a:lstStyle/>
          <a:p>
            <a:pPr algn="ctr"/>
            <a:r>
              <a:rPr lang="es-MX" dirty="0" smtClean="0"/>
              <a:t>Teoría Y</a:t>
            </a:r>
            <a:endParaRPr lang="es-MX" dirty="0"/>
          </a:p>
        </p:txBody>
      </p:sp>
      <p:sp>
        <p:nvSpPr>
          <p:cNvPr id="3" name="2 Marcador de contenido"/>
          <p:cNvSpPr>
            <a:spLocks noGrp="1"/>
          </p:cNvSpPr>
          <p:nvPr>
            <p:ph idx="1"/>
          </p:nvPr>
        </p:nvSpPr>
        <p:spPr>
          <a:xfrm>
            <a:off x="457200" y="1916832"/>
            <a:ext cx="8229600" cy="4325112"/>
          </a:xfrm>
        </p:spPr>
        <p:txBody>
          <a:bodyPr>
            <a:normAutofit/>
          </a:bodyPr>
          <a:lstStyle/>
          <a:p>
            <a:pPr algn="just"/>
            <a:r>
              <a:rPr lang="es-MX" dirty="0"/>
              <a:t>Los directivos de la Teoría Y consideran que sus </a:t>
            </a:r>
            <a:r>
              <a:rPr lang="es-MX" dirty="0" smtClean="0"/>
              <a:t>subordinados encuentran </a:t>
            </a:r>
            <a:r>
              <a:rPr lang="es-MX" dirty="0"/>
              <a:t>en su empleo una fuente de satisfacción y que </a:t>
            </a:r>
            <a:r>
              <a:rPr lang="es-MX" dirty="0" smtClean="0"/>
              <a:t>se esforzarán </a:t>
            </a:r>
            <a:r>
              <a:rPr lang="es-MX" dirty="0"/>
              <a:t>siempre por lograr los mejores resultados para </a:t>
            </a:r>
            <a:r>
              <a:rPr lang="es-MX" dirty="0" smtClean="0"/>
              <a:t>la organización</a:t>
            </a:r>
            <a:r>
              <a:rPr lang="es-MX" dirty="0"/>
              <a:t>, siendo así, las empresas deben liberar </a:t>
            </a:r>
            <a:r>
              <a:rPr lang="es-MX" dirty="0" smtClean="0"/>
              <a:t>las aptitudes </a:t>
            </a:r>
            <a:r>
              <a:rPr lang="es-MX" dirty="0"/>
              <a:t>de sus trabajadores en favor de dichos resultados.</a:t>
            </a:r>
          </a:p>
        </p:txBody>
      </p:sp>
    </p:spTree>
    <p:extLst>
      <p:ext uri="{BB962C8B-B14F-4D97-AF65-F5344CB8AC3E}">
        <p14:creationId xmlns:p14="http://schemas.microsoft.com/office/powerpoint/2010/main" val="2040843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64704"/>
            <a:ext cx="8229600" cy="1066800"/>
          </a:xfrm>
        </p:spPr>
        <p:txBody>
          <a:bodyPr>
            <a:normAutofit fontScale="90000"/>
          </a:bodyPr>
          <a:lstStyle/>
          <a:p>
            <a:r>
              <a:rPr lang="es-MX" dirty="0"/>
              <a:t>Los supuestos que fundamentan la Teoría Y son</a:t>
            </a:r>
            <a:r>
              <a:rPr lang="es-MX" dirty="0" smtClean="0"/>
              <a:t>:</a:t>
            </a:r>
            <a:endParaRPr lang="es-ES" dirty="0"/>
          </a:p>
        </p:txBody>
      </p:sp>
      <p:sp>
        <p:nvSpPr>
          <p:cNvPr id="3" name="Marcador de contenido 2"/>
          <p:cNvSpPr>
            <a:spLocks noGrp="1"/>
          </p:cNvSpPr>
          <p:nvPr>
            <p:ph idx="1"/>
          </p:nvPr>
        </p:nvSpPr>
        <p:spPr>
          <a:xfrm>
            <a:off x="457200" y="2132856"/>
            <a:ext cx="8229600" cy="4896544"/>
          </a:xfrm>
        </p:spPr>
        <p:txBody>
          <a:bodyPr>
            <a:normAutofit/>
          </a:bodyPr>
          <a:lstStyle/>
          <a:p>
            <a:pPr algn="just"/>
            <a:r>
              <a:rPr lang="es-MX" sz="2000" dirty="0" smtClean="0"/>
              <a:t>El </a:t>
            </a:r>
            <a:r>
              <a:rPr lang="es-MX" sz="2000" dirty="0"/>
              <a:t>desgaste físico y mental en el trabajo es tan </a:t>
            </a:r>
            <a:r>
              <a:rPr lang="es-MX" sz="2000" dirty="0" smtClean="0"/>
              <a:t>normal como </a:t>
            </a:r>
            <a:r>
              <a:rPr lang="es-MX" sz="2000" dirty="0"/>
              <a:t>en el juego o el reposo, al individuo promedio </a:t>
            </a:r>
            <a:r>
              <a:rPr lang="es-MX" sz="2000" dirty="0" smtClean="0"/>
              <a:t>no le </a:t>
            </a:r>
            <a:r>
              <a:rPr lang="es-MX" sz="2000" dirty="0"/>
              <a:t>disgusta el trabajo en </a:t>
            </a:r>
            <a:r>
              <a:rPr lang="es-MX" sz="2000" dirty="0" smtClean="0"/>
              <a:t>sí.</a:t>
            </a:r>
          </a:p>
          <a:p>
            <a:pPr algn="just"/>
            <a:r>
              <a:rPr lang="es-MX" sz="2000" dirty="0" smtClean="0"/>
              <a:t>No es necesaria la coacción, la fuerza o las amenazas para </a:t>
            </a:r>
            <a:r>
              <a:rPr lang="es-MX" sz="2000" dirty="0"/>
              <a:t>que los individuos se esfuercen por conseguir </a:t>
            </a:r>
            <a:r>
              <a:rPr lang="es-MX" sz="2000" dirty="0" smtClean="0"/>
              <a:t>los </a:t>
            </a:r>
            <a:r>
              <a:rPr lang="es-ES" sz="2000" dirty="0" smtClean="0"/>
              <a:t>objetivos </a:t>
            </a:r>
            <a:r>
              <a:rPr lang="es-ES" sz="2000" dirty="0"/>
              <a:t>de la empresa.</a:t>
            </a:r>
          </a:p>
          <a:p>
            <a:pPr algn="just"/>
            <a:r>
              <a:rPr lang="es-MX" sz="2000" dirty="0"/>
              <a:t>Los trabajadores se comprometen con los </a:t>
            </a:r>
            <a:r>
              <a:rPr lang="es-MX" sz="2000" dirty="0" smtClean="0"/>
              <a:t>objetivos empresariales </a:t>
            </a:r>
            <a:r>
              <a:rPr lang="es-MX" sz="2000" dirty="0"/>
              <a:t>en la medida que se les recompense </a:t>
            </a:r>
            <a:r>
              <a:rPr lang="es-MX" sz="2000" dirty="0" smtClean="0"/>
              <a:t>por sus </a:t>
            </a:r>
            <a:r>
              <a:rPr lang="es-MX" sz="2000" dirty="0"/>
              <a:t>logros, la mejor recompensa es la satisfacción </a:t>
            </a:r>
            <a:r>
              <a:rPr lang="es-MX" sz="2000" dirty="0" smtClean="0"/>
              <a:t>del ego.</a:t>
            </a:r>
          </a:p>
          <a:p>
            <a:pPr algn="just"/>
            <a:r>
              <a:rPr lang="es-MX" sz="2000" dirty="0" smtClean="0"/>
              <a:t>En </a:t>
            </a:r>
            <a:r>
              <a:rPr lang="es-MX" sz="2000" dirty="0"/>
              <a:t>condiciones normales el ser humano </a:t>
            </a:r>
            <a:r>
              <a:rPr lang="es-MX" sz="2000" dirty="0" smtClean="0"/>
              <a:t>medio </a:t>
            </a:r>
            <a:r>
              <a:rPr lang="es-ES" sz="2000" dirty="0" smtClean="0"/>
              <a:t>aprenderá </a:t>
            </a:r>
            <a:r>
              <a:rPr lang="es-ES" sz="2000" dirty="0"/>
              <a:t>no solo a aceptar responsabilidades sino </a:t>
            </a:r>
            <a:r>
              <a:rPr lang="es-ES" sz="2000" dirty="0" smtClean="0"/>
              <a:t>a </a:t>
            </a:r>
            <a:r>
              <a:rPr lang="es-ES" sz="2000" dirty="0"/>
              <a:t>buscarlas.</a:t>
            </a:r>
          </a:p>
          <a:p>
            <a:pPr algn="just"/>
            <a:r>
              <a:rPr lang="es-MX" sz="2000" dirty="0"/>
              <a:t>La mayoría de las personas poseen un alto grado </a:t>
            </a:r>
            <a:r>
              <a:rPr lang="es-MX" sz="2000" dirty="0" smtClean="0"/>
              <a:t>de imaginación</a:t>
            </a:r>
            <a:r>
              <a:rPr lang="es-MX" sz="2000" dirty="0"/>
              <a:t>, creatividad e ingenio que permitirá </a:t>
            </a:r>
            <a:r>
              <a:rPr lang="es-MX" sz="2000" dirty="0" smtClean="0"/>
              <a:t>dar solución </a:t>
            </a:r>
            <a:r>
              <a:rPr lang="es-MX" sz="2000" dirty="0"/>
              <a:t>a los problemas de la </a:t>
            </a:r>
            <a:r>
              <a:rPr lang="es-MX" sz="2000" dirty="0" smtClean="0"/>
              <a:t>organización.</a:t>
            </a:r>
            <a:endParaRPr lang="es-ES" sz="2000" dirty="0"/>
          </a:p>
        </p:txBody>
      </p:sp>
    </p:spTree>
    <p:extLst>
      <p:ext uri="{BB962C8B-B14F-4D97-AF65-F5344CB8AC3E}">
        <p14:creationId xmlns:p14="http://schemas.microsoft.com/office/powerpoint/2010/main" val="303728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27784" y="1412776"/>
            <a:ext cx="4334342" cy="4324350"/>
          </a:xfrm>
        </p:spPr>
      </p:pic>
    </p:spTree>
    <p:extLst>
      <p:ext uri="{BB962C8B-B14F-4D97-AF65-F5344CB8AC3E}">
        <p14:creationId xmlns:p14="http://schemas.microsoft.com/office/powerpoint/2010/main" val="3941733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45232" y="1143000"/>
            <a:ext cx="5554960" cy="1066800"/>
          </a:xfrm>
        </p:spPr>
        <p:txBody>
          <a:bodyPr>
            <a:normAutofit fontScale="90000"/>
          </a:bodyPr>
          <a:lstStyle/>
          <a:p>
            <a:r>
              <a:rPr lang="es-MX" dirty="0" smtClean="0"/>
              <a:t>Biología del consumidor</a:t>
            </a:r>
            <a:endParaRPr lang="es-MX" dirty="0"/>
          </a:p>
        </p:txBody>
      </p:sp>
      <p:sp>
        <p:nvSpPr>
          <p:cNvPr id="3" name="2 Marcador de contenido"/>
          <p:cNvSpPr>
            <a:spLocks noGrp="1"/>
          </p:cNvSpPr>
          <p:nvPr>
            <p:ph idx="1"/>
          </p:nvPr>
        </p:nvSpPr>
        <p:spPr>
          <a:xfrm>
            <a:off x="467544" y="2420888"/>
            <a:ext cx="8229600" cy="2520280"/>
          </a:xfrm>
        </p:spPr>
        <p:txBody>
          <a:bodyPr>
            <a:normAutofit fontScale="92500"/>
          </a:bodyPr>
          <a:lstStyle/>
          <a:p>
            <a:pPr algn="just"/>
            <a:r>
              <a:rPr lang="es-ES" dirty="0"/>
              <a:t>La </a:t>
            </a:r>
            <a:r>
              <a:rPr lang="es-ES" dirty="0" smtClean="0"/>
              <a:t>felicidad meta </a:t>
            </a:r>
            <a:r>
              <a:rPr lang="es-ES" dirty="0"/>
              <a:t>de </a:t>
            </a:r>
            <a:r>
              <a:rPr lang="es-ES" dirty="0" smtClean="0"/>
              <a:t>los humanos no deja </a:t>
            </a:r>
            <a:r>
              <a:rPr lang="es-ES" dirty="0"/>
              <a:t>de </a:t>
            </a:r>
            <a:r>
              <a:rPr lang="es-ES" dirty="0" smtClean="0"/>
              <a:t>ser un “estado de ánimo” bioquímico. La neurociencia enfoca </a:t>
            </a:r>
            <a:r>
              <a:rPr lang="es-ES" dirty="0"/>
              <a:t>su investigación en descubrir </a:t>
            </a:r>
            <a:r>
              <a:rPr lang="es-ES" dirty="0" smtClean="0"/>
              <a:t>qué sucede </a:t>
            </a:r>
            <a:r>
              <a:rPr lang="es-ES" dirty="0"/>
              <a:t>en el organismo cuando la alegría se activa </a:t>
            </a:r>
            <a:r>
              <a:rPr lang="es-ES" dirty="0" smtClean="0"/>
              <a:t>y cómo </a:t>
            </a:r>
            <a:r>
              <a:rPr lang="es-ES" dirty="0"/>
              <a:t>“forzar” la aparición de tal sentimiento</a:t>
            </a:r>
            <a:r>
              <a:rPr lang="es-ES" dirty="0" smtClean="0"/>
              <a:t>.</a:t>
            </a:r>
          </a:p>
          <a:p>
            <a:pPr algn="just"/>
            <a:r>
              <a:rPr lang="es-ES" dirty="0" smtClean="0"/>
              <a:t>Aquí entra el neuromarketing</a:t>
            </a:r>
            <a:r>
              <a:rPr lang="es-ES" dirty="0"/>
              <a:t>.</a:t>
            </a:r>
            <a:endParaRPr lang="es-MX" dirty="0"/>
          </a:p>
        </p:txBody>
      </p:sp>
    </p:spTree>
    <p:extLst>
      <p:ext uri="{BB962C8B-B14F-4D97-AF65-F5344CB8AC3E}">
        <p14:creationId xmlns:p14="http://schemas.microsoft.com/office/powerpoint/2010/main" val="3066306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484784"/>
            <a:ext cx="8229600" cy="1066800"/>
          </a:xfrm>
        </p:spPr>
        <p:txBody>
          <a:bodyPr>
            <a:noAutofit/>
          </a:bodyPr>
          <a:lstStyle/>
          <a:p>
            <a:pPr algn="ctr"/>
            <a:r>
              <a:rPr lang="es-MX" sz="6600" dirty="0" smtClean="0"/>
              <a:t>INNOVACIÓN Y TECNOLOGÍA</a:t>
            </a:r>
            <a:endParaRPr lang="es-MX" sz="6600" dirty="0"/>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2095" y="3212976"/>
            <a:ext cx="5560498" cy="3240475"/>
          </a:xfrm>
          <a:prstGeom prst="rect">
            <a:avLst/>
          </a:prstGeom>
        </p:spPr>
      </p:pic>
    </p:spTree>
    <p:extLst>
      <p:ext uri="{BB962C8B-B14F-4D97-AF65-F5344CB8AC3E}">
        <p14:creationId xmlns:p14="http://schemas.microsoft.com/office/powerpoint/2010/main" val="1819878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8229600" cy="1066800"/>
          </a:xfrm>
        </p:spPr>
        <p:txBody>
          <a:bodyPr>
            <a:normAutofit/>
          </a:bodyPr>
          <a:lstStyle/>
          <a:p>
            <a:pPr algn="ctr"/>
            <a:r>
              <a:rPr lang="es-MX" dirty="0" smtClean="0"/>
              <a:t>INNOVACIÓN</a:t>
            </a:r>
            <a:endParaRPr lang="es-MX" dirty="0"/>
          </a:p>
        </p:txBody>
      </p:sp>
      <p:sp>
        <p:nvSpPr>
          <p:cNvPr id="3" name="2 Marcador de contenido"/>
          <p:cNvSpPr>
            <a:spLocks noGrp="1"/>
          </p:cNvSpPr>
          <p:nvPr>
            <p:ph idx="1"/>
          </p:nvPr>
        </p:nvSpPr>
        <p:spPr>
          <a:xfrm>
            <a:off x="302840" y="1556792"/>
            <a:ext cx="8229600" cy="3384376"/>
          </a:xfrm>
        </p:spPr>
        <p:txBody>
          <a:bodyPr>
            <a:normAutofit/>
          </a:bodyPr>
          <a:lstStyle/>
          <a:p>
            <a:pPr marL="109728" indent="0" algn="just">
              <a:buNone/>
            </a:pPr>
            <a:r>
              <a:rPr lang="es-ES" dirty="0"/>
              <a:t>Una innovación es cualquier producto o servicio que los consumidores perciban </a:t>
            </a:r>
            <a:r>
              <a:rPr lang="es-ES" dirty="0" smtClean="0"/>
              <a:t>como nuevos</a:t>
            </a:r>
            <a:r>
              <a:rPr lang="es-ES" dirty="0"/>
              <a:t>. Las innovaciones pueden tomar la forma de un estilo de ropa (por ejemplo, </a:t>
            </a:r>
            <a:r>
              <a:rPr lang="es-ES" dirty="0" smtClean="0"/>
              <a:t>faldas para </a:t>
            </a:r>
            <a:r>
              <a:rPr lang="es-ES" dirty="0"/>
              <a:t>hombres); una nueva técnica de manufactura (como la capacidad de </a:t>
            </a:r>
            <a:r>
              <a:rPr lang="es-ES" dirty="0" smtClean="0"/>
              <a:t>diseñar su </a:t>
            </a:r>
            <a:r>
              <a:rPr lang="es-ES" dirty="0"/>
              <a:t>propio calzado </a:t>
            </a:r>
            <a:r>
              <a:rPr lang="es-ES" dirty="0" smtClean="0"/>
              <a:t>deportivo).</a:t>
            </a:r>
            <a:endParaRPr lang="es-ES" dirty="0"/>
          </a:p>
          <a:p>
            <a:pPr marL="109728" indent="0" algn="just">
              <a:buNone/>
            </a:pPr>
            <a:endParaRPr lang="es-MX"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768" y="4293096"/>
            <a:ext cx="4139952" cy="2325646"/>
          </a:xfrm>
          <a:prstGeom prst="rect">
            <a:avLst/>
          </a:prstGeom>
        </p:spPr>
      </p:pic>
    </p:spTree>
    <p:extLst>
      <p:ext uri="{BB962C8B-B14F-4D97-AF65-F5344CB8AC3E}">
        <p14:creationId xmlns:p14="http://schemas.microsoft.com/office/powerpoint/2010/main" val="540041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1340768"/>
            <a:ext cx="8229600" cy="864096"/>
          </a:xfrm>
        </p:spPr>
        <p:txBody>
          <a:bodyPr/>
          <a:lstStyle/>
          <a:p>
            <a:pPr marL="109728" indent="0" algn="ctr">
              <a:buNone/>
            </a:pPr>
            <a:r>
              <a:rPr lang="es-MX" dirty="0"/>
              <a:t>U</a:t>
            </a:r>
            <a:r>
              <a:rPr lang="es-MX" dirty="0" smtClean="0"/>
              <a:t>na </a:t>
            </a:r>
            <a:r>
              <a:rPr lang="es-MX" dirty="0"/>
              <a:t>nueva variante de un producto existente</a:t>
            </a:r>
            <a:endParaRPr lang="en-US" dirty="0"/>
          </a:p>
          <a:p>
            <a:pPr algn="ctr"/>
            <a:endParaRPr lang="en-US"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216" y="2355273"/>
            <a:ext cx="6732240" cy="3786440"/>
          </a:xfrm>
          <a:prstGeom prst="rect">
            <a:avLst/>
          </a:prstGeom>
        </p:spPr>
      </p:pic>
    </p:spTree>
    <p:extLst>
      <p:ext uri="{BB962C8B-B14F-4D97-AF65-F5344CB8AC3E}">
        <p14:creationId xmlns:p14="http://schemas.microsoft.com/office/powerpoint/2010/main" val="1862729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268760"/>
            <a:ext cx="8229600" cy="675520"/>
          </a:xfrm>
        </p:spPr>
        <p:txBody>
          <a:bodyPr/>
          <a:lstStyle/>
          <a:p>
            <a:pPr marL="109728" indent="0" algn="ctr">
              <a:buNone/>
            </a:pPr>
            <a:r>
              <a:rPr lang="es-MX" dirty="0"/>
              <a:t>U</a:t>
            </a:r>
            <a:r>
              <a:rPr lang="es-MX" dirty="0" smtClean="0"/>
              <a:t>na </a:t>
            </a:r>
            <a:r>
              <a:rPr lang="es-MX" dirty="0"/>
              <a:t>nueva forma de entregar un producto </a:t>
            </a:r>
            <a:endParaRPr lang="en-US"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3012" y="2304320"/>
            <a:ext cx="6657975" cy="4000500"/>
          </a:xfrm>
          <a:prstGeom prst="rect">
            <a:avLst/>
          </a:prstGeom>
        </p:spPr>
      </p:pic>
    </p:spTree>
    <p:extLst>
      <p:ext uri="{BB962C8B-B14F-4D97-AF65-F5344CB8AC3E}">
        <p14:creationId xmlns:p14="http://schemas.microsoft.com/office/powerpoint/2010/main" val="3257934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9552" y="2132856"/>
            <a:ext cx="8229600" cy="3312368"/>
          </a:xfrm>
        </p:spPr>
        <p:txBody>
          <a:bodyPr>
            <a:normAutofit/>
          </a:bodyPr>
          <a:lstStyle/>
          <a:p>
            <a:pPr marL="109728" indent="0" algn="just">
              <a:buNone/>
            </a:pPr>
            <a:r>
              <a:rPr lang="es-MX" dirty="0"/>
              <a:t>Si una innovación tiene éxito (¡la mayoría no lo tiene!), se difunde entre la </a:t>
            </a:r>
            <a:r>
              <a:rPr lang="es-MX" dirty="0" smtClean="0"/>
              <a:t>población.</a:t>
            </a:r>
            <a:r>
              <a:rPr lang="en-US" dirty="0"/>
              <a:t> </a:t>
            </a:r>
            <a:r>
              <a:rPr lang="es-MX" dirty="0" smtClean="0"/>
              <a:t>Primero </a:t>
            </a:r>
            <a:r>
              <a:rPr lang="es-MX" dirty="0"/>
              <a:t>la compran o la usan pocos individuos que deciden probar algo </a:t>
            </a:r>
            <a:r>
              <a:rPr lang="es-MX" dirty="0" smtClean="0"/>
              <a:t>nuevo. Luego</a:t>
            </a:r>
            <a:r>
              <a:rPr lang="es-MX" dirty="0"/>
              <a:t>, cada vez </a:t>
            </a:r>
            <a:r>
              <a:rPr lang="es-MX" dirty="0" smtClean="0"/>
              <a:t>más consumidores </a:t>
            </a:r>
            <a:r>
              <a:rPr lang="es-MX" dirty="0"/>
              <a:t>deciden adoptarla, hasta que </a:t>
            </a:r>
            <a:r>
              <a:rPr lang="es-MX" dirty="0" smtClean="0"/>
              <a:t>en ocasiones parece</a:t>
            </a:r>
            <a:r>
              <a:rPr lang="en-US" dirty="0"/>
              <a:t> </a:t>
            </a:r>
            <a:r>
              <a:rPr lang="es-MX" dirty="0" smtClean="0"/>
              <a:t>que </a:t>
            </a:r>
            <a:r>
              <a:rPr lang="es-MX" dirty="0"/>
              <a:t>casi todos han comprado o usado la innovación. </a:t>
            </a:r>
            <a:endParaRPr lang="en-US" dirty="0"/>
          </a:p>
        </p:txBody>
      </p:sp>
    </p:spTree>
    <p:extLst>
      <p:ext uri="{BB962C8B-B14F-4D97-AF65-F5344CB8AC3E}">
        <p14:creationId xmlns:p14="http://schemas.microsoft.com/office/powerpoint/2010/main" val="2833833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dirty="0" smtClean="0"/>
              <a:t>DIFUSIÓN DE INNOVACIONES </a:t>
            </a:r>
            <a:endParaRPr lang="en-US" dirty="0"/>
          </a:p>
        </p:txBody>
      </p:sp>
      <p:sp>
        <p:nvSpPr>
          <p:cNvPr id="3" name="Marcador de contenido 2"/>
          <p:cNvSpPr>
            <a:spLocks noGrp="1"/>
          </p:cNvSpPr>
          <p:nvPr>
            <p:ph idx="1"/>
          </p:nvPr>
        </p:nvSpPr>
        <p:spPr>
          <a:xfrm>
            <a:off x="457200" y="2249424"/>
            <a:ext cx="8229600" cy="1467608"/>
          </a:xfrm>
        </p:spPr>
        <p:txBody>
          <a:bodyPr/>
          <a:lstStyle/>
          <a:p>
            <a:pPr marL="109728" indent="0" algn="just">
              <a:buNone/>
            </a:pPr>
            <a:r>
              <a:rPr lang="es-MX" dirty="0" smtClean="0"/>
              <a:t>Es el proceso </a:t>
            </a:r>
            <a:r>
              <a:rPr lang="es-MX" dirty="0"/>
              <a:t>mediante el cual un nuevo producto, </a:t>
            </a:r>
            <a:r>
              <a:rPr lang="es-MX" dirty="0" smtClean="0"/>
              <a:t>servicio </a:t>
            </a:r>
            <a:r>
              <a:rPr lang="es-MX" dirty="0"/>
              <a:t>o idea se difunde en una población.</a:t>
            </a:r>
            <a:endParaRPr lang="en-US" dirty="0"/>
          </a:p>
          <a:p>
            <a:pPr algn="just"/>
            <a:endParaRPr lang="en-U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3501008"/>
            <a:ext cx="4392488" cy="2895049"/>
          </a:xfrm>
          <a:prstGeom prst="rect">
            <a:avLst/>
          </a:prstGeom>
        </p:spPr>
      </p:pic>
    </p:spTree>
    <p:extLst>
      <p:ext uri="{BB962C8B-B14F-4D97-AF65-F5344CB8AC3E}">
        <p14:creationId xmlns:p14="http://schemas.microsoft.com/office/powerpoint/2010/main" val="2302258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Adopción de Innovaciones</a:t>
            </a:r>
            <a:endParaRPr lang="en-US" dirty="0"/>
          </a:p>
        </p:txBody>
      </p:sp>
      <p:sp>
        <p:nvSpPr>
          <p:cNvPr id="3" name="Marcador de contenido 2"/>
          <p:cNvSpPr>
            <a:spLocks noGrp="1"/>
          </p:cNvSpPr>
          <p:nvPr>
            <p:ph idx="1"/>
          </p:nvPr>
        </p:nvSpPr>
        <p:spPr/>
        <p:txBody>
          <a:bodyPr/>
          <a:lstStyle/>
          <a:p>
            <a:pPr algn="just"/>
            <a:r>
              <a:rPr lang="es-MX" dirty="0"/>
              <a:t>La persona pasa a través de las etapas de </a:t>
            </a:r>
            <a:r>
              <a:rPr lang="es-MX" dirty="0" smtClean="0"/>
              <a:t>reconocimiento del </a:t>
            </a:r>
            <a:r>
              <a:rPr lang="es-MX" dirty="0"/>
              <a:t>problema, búsqueda de información, evaluación, ensayo o prueba, </a:t>
            </a:r>
            <a:r>
              <a:rPr lang="es-MX" dirty="0" smtClean="0"/>
              <a:t>y</a:t>
            </a:r>
            <a:r>
              <a:rPr lang="en-US" dirty="0"/>
              <a:t> </a:t>
            </a:r>
            <a:r>
              <a:rPr lang="es-MX" dirty="0" smtClean="0"/>
              <a:t>adopción.</a:t>
            </a:r>
          </a:p>
          <a:p>
            <a:r>
              <a:rPr lang="es-MX" dirty="0"/>
              <a:t>La persona que es innovadora en una área puede </a:t>
            </a:r>
            <a:r>
              <a:rPr lang="es-MX" dirty="0" smtClean="0"/>
              <a:t>estar rezagada </a:t>
            </a:r>
            <a:r>
              <a:rPr lang="es-MX" dirty="0"/>
              <a:t>en </a:t>
            </a:r>
            <a:r>
              <a:rPr lang="es-MX" dirty="0" smtClean="0"/>
              <a:t>otra.</a:t>
            </a:r>
            <a:endParaRPr lang="en-US" dirty="0"/>
          </a:p>
        </p:txBody>
      </p:sp>
    </p:spTree>
    <p:extLst>
      <p:ext uri="{BB962C8B-B14F-4D97-AF65-F5344CB8AC3E}">
        <p14:creationId xmlns:p14="http://schemas.microsoft.com/office/powerpoint/2010/main" val="4060732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836712"/>
            <a:ext cx="8229600" cy="3699856"/>
          </a:xfrm>
        </p:spPr>
        <p:txBody>
          <a:bodyPr/>
          <a:lstStyle/>
          <a:p>
            <a:pPr algn="just"/>
            <a:r>
              <a:rPr lang="es-MX" dirty="0" smtClean="0"/>
              <a:t>Los consumidores tardíos, </a:t>
            </a:r>
            <a:r>
              <a:rPr lang="es-MX" dirty="0"/>
              <a:t>están interesados en productos nuevos, </a:t>
            </a:r>
            <a:r>
              <a:rPr lang="es-MX" dirty="0" smtClean="0"/>
              <a:t>pero no </a:t>
            </a:r>
            <a:r>
              <a:rPr lang="es-MX" dirty="0"/>
              <a:t>desean que sean </a:t>
            </a:r>
            <a:r>
              <a:rPr lang="es-MX" i="1" dirty="0"/>
              <a:t>demasiado </a:t>
            </a:r>
            <a:r>
              <a:rPr lang="es-MX" dirty="0"/>
              <a:t>nuevos. En algunos casos, la gente espera </a:t>
            </a:r>
            <a:r>
              <a:rPr lang="es-MX" dirty="0" smtClean="0"/>
              <a:t>deliberadamente para </a:t>
            </a:r>
            <a:r>
              <a:rPr lang="es-MX" dirty="0"/>
              <a:t>adoptar una innovación, porque supone que sus cualidades tecnológicas </a:t>
            </a:r>
            <a:r>
              <a:rPr lang="es-MX" dirty="0" smtClean="0"/>
              <a:t>se mejorarán</a:t>
            </a:r>
            <a:r>
              <a:rPr lang="es-MX" dirty="0"/>
              <a:t>, o que su precio disminuirá después de permanecer en el mercado </a:t>
            </a:r>
            <a:r>
              <a:rPr lang="es-MX" dirty="0" smtClean="0"/>
              <a:t>durante algún tiempo.</a:t>
            </a:r>
            <a:endParaRPr lang="en-U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750" y="3861048"/>
            <a:ext cx="2686050" cy="2705100"/>
          </a:xfrm>
          <a:prstGeom prst="rect">
            <a:avLst/>
          </a:prstGeom>
        </p:spPr>
      </p:pic>
    </p:spTree>
    <p:extLst>
      <p:ext uri="{BB962C8B-B14F-4D97-AF65-F5344CB8AC3E}">
        <p14:creationId xmlns:p14="http://schemas.microsoft.com/office/powerpoint/2010/main" val="3114891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oolhuntermx.files.wordpress.com/2010/06/img01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8633644" cy="4945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778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64704"/>
            <a:ext cx="8229600" cy="1066800"/>
          </a:xfrm>
        </p:spPr>
        <p:txBody>
          <a:bodyPr/>
          <a:lstStyle/>
          <a:p>
            <a:r>
              <a:rPr lang="es-MX" dirty="0" smtClean="0"/>
              <a:t>TIPOS DE INNOVACIONES</a:t>
            </a:r>
            <a:endParaRPr lang="en-US" dirty="0"/>
          </a:p>
        </p:txBody>
      </p:sp>
      <p:sp>
        <p:nvSpPr>
          <p:cNvPr id="3" name="Marcador de contenido 2"/>
          <p:cNvSpPr>
            <a:spLocks noGrp="1"/>
          </p:cNvSpPr>
          <p:nvPr>
            <p:ph idx="1"/>
          </p:nvPr>
        </p:nvSpPr>
        <p:spPr>
          <a:xfrm>
            <a:off x="457199" y="1916832"/>
            <a:ext cx="8298873" cy="4325112"/>
          </a:xfrm>
        </p:spPr>
        <p:txBody>
          <a:bodyPr>
            <a:normAutofit fontScale="92500" lnSpcReduction="10000"/>
          </a:bodyPr>
          <a:lstStyle/>
          <a:p>
            <a:pPr algn="just"/>
            <a:r>
              <a:rPr lang="es-MX" dirty="0" smtClean="0"/>
              <a:t>La </a:t>
            </a:r>
            <a:r>
              <a:rPr lang="es-MX" i="1" dirty="0"/>
              <a:t>I</a:t>
            </a:r>
            <a:r>
              <a:rPr lang="es-MX" i="1" dirty="0" smtClean="0"/>
              <a:t>nnovación </a:t>
            </a:r>
            <a:r>
              <a:rPr lang="es-MX" i="1" dirty="0"/>
              <a:t>C</a:t>
            </a:r>
            <a:r>
              <a:rPr lang="es-MX" i="1" dirty="0" smtClean="0"/>
              <a:t>ontinua </a:t>
            </a:r>
            <a:r>
              <a:rPr lang="es-MX" dirty="0"/>
              <a:t>se refiere a </a:t>
            </a:r>
            <a:r>
              <a:rPr lang="es-MX" dirty="0" smtClean="0"/>
              <a:t>la modificación </a:t>
            </a:r>
            <a:r>
              <a:rPr lang="es-MX" dirty="0"/>
              <a:t>de un producto </a:t>
            </a:r>
            <a:r>
              <a:rPr lang="es-MX" dirty="0" smtClean="0"/>
              <a:t>existente.</a:t>
            </a:r>
          </a:p>
          <a:p>
            <a:pPr algn="just"/>
            <a:r>
              <a:rPr lang="es-MX" dirty="0" smtClean="0"/>
              <a:t>La</a:t>
            </a:r>
            <a:r>
              <a:rPr lang="es-MX" i="1" dirty="0" smtClean="0"/>
              <a:t> Innovación </a:t>
            </a:r>
            <a:r>
              <a:rPr lang="es-MX" i="1" dirty="0"/>
              <a:t>dinámicamente continua </a:t>
            </a:r>
            <a:r>
              <a:rPr lang="es-MX" dirty="0"/>
              <a:t>es un </a:t>
            </a:r>
            <a:r>
              <a:rPr lang="es-MX" dirty="0" smtClean="0"/>
              <a:t> cambio </a:t>
            </a:r>
            <a:r>
              <a:rPr lang="es-MX" dirty="0"/>
              <a:t>más pronunciado en </a:t>
            </a:r>
            <a:r>
              <a:rPr lang="es-MX" dirty="0" smtClean="0"/>
              <a:t>un</a:t>
            </a:r>
            <a:r>
              <a:rPr lang="en-US" dirty="0"/>
              <a:t> </a:t>
            </a:r>
            <a:r>
              <a:rPr lang="es-MX" dirty="0" smtClean="0"/>
              <a:t>producto  existente</a:t>
            </a:r>
            <a:r>
              <a:rPr lang="es-MX" dirty="0"/>
              <a:t>, como las cámaras de 35 mm </a:t>
            </a:r>
            <a:r>
              <a:rPr lang="es-MX" dirty="0" smtClean="0"/>
              <a:t>con enfoque </a:t>
            </a:r>
            <a:r>
              <a:rPr lang="es-MX" dirty="0"/>
              <a:t>automático o los </a:t>
            </a:r>
            <a:r>
              <a:rPr lang="es-MX" dirty="0" smtClean="0"/>
              <a:t>teléfonos</a:t>
            </a:r>
            <a:r>
              <a:rPr lang="en-US" dirty="0"/>
              <a:t> </a:t>
            </a:r>
            <a:r>
              <a:rPr lang="es-MX" dirty="0" smtClean="0"/>
              <a:t>digitales</a:t>
            </a:r>
            <a:r>
              <a:rPr lang="es-MX" dirty="0"/>
              <a:t>. </a:t>
            </a:r>
            <a:endParaRPr lang="es-MX" dirty="0" smtClean="0"/>
          </a:p>
          <a:p>
            <a:pPr algn="just"/>
            <a:r>
              <a:rPr lang="es-MX" dirty="0"/>
              <a:t>Una </a:t>
            </a:r>
            <a:r>
              <a:rPr lang="es-MX" i="1" dirty="0"/>
              <a:t>innovación discontinua </a:t>
            </a:r>
            <a:r>
              <a:rPr lang="es-MX" dirty="0"/>
              <a:t>produce cambios importantes en nuestra forma </a:t>
            </a:r>
            <a:r>
              <a:rPr lang="es-MX" dirty="0" smtClean="0"/>
              <a:t>de vivir</a:t>
            </a:r>
            <a:r>
              <a:rPr lang="es-MX" dirty="0"/>
              <a:t>. Los grandes inventos como el avión, el automóvil, </a:t>
            </a:r>
            <a:r>
              <a:rPr lang="es-MX" dirty="0" smtClean="0"/>
              <a:t>la computadora </a:t>
            </a:r>
            <a:r>
              <a:rPr lang="es-MX" dirty="0"/>
              <a:t>y el </a:t>
            </a:r>
            <a:r>
              <a:rPr lang="es-MX" dirty="0" smtClean="0"/>
              <a:t>televisor han modificado radicalmente </a:t>
            </a:r>
            <a:r>
              <a:rPr lang="es-MX" dirty="0"/>
              <a:t>los estilos de vida </a:t>
            </a:r>
            <a:r>
              <a:rPr lang="es-MX" dirty="0" smtClean="0"/>
              <a:t>modernos.</a:t>
            </a:r>
            <a:endParaRPr lang="en-US" dirty="0"/>
          </a:p>
        </p:txBody>
      </p:sp>
    </p:spTree>
    <p:extLst>
      <p:ext uri="{BB962C8B-B14F-4D97-AF65-F5344CB8AC3E}">
        <p14:creationId xmlns:p14="http://schemas.microsoft.com/office/powerpoint/2010/main" val="3435267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143000"/>
            <a:ext cx="8229600" cy="1066800"/>
          </a:xfrm>
        </p:spPr>
        <p:txBody>
          <a:bodyPr>
            <a:normAutofit/>
          </a:bodyPr>
          <a:lstStyle/>
          <a:p>
            <a:r>
              <a:rPr lang="es-MX" b="1" dirty="0" smtClean="0"/>
              <a:t>El cuarteto de la felicidad</a:t>
            </a:r>
            <a:endParaRPr lang="es-MX" dirty="0"/>
          </a:p>
        </p:txBody>
      </p:sp>
      <p:sp>
        <p:nvSpPr>
          <p:cNvPr id="3" name="2 Marcador de contenido"/>
          <p:cNvSpPr>
            <a:spLocks noGrp="1"/>
          </p:cNvSpPr>
          <p:nvPr>
            <p:ph idx="1"/>
          </p:nvPr>
        </p:nvSpPr>
        <p:spPr/>
        <p:txBody>
          <a:bodyPr/>
          <a:lstStyle/>
          <a:p>
            <a:pPr algn="just"/>
            <a:r>
              <a:rPr lang="es-ES" dirty="0"/>
              <a:t>En </a:t>
            </a:r>
            <a:r>
              <a:rPr lang="es-ES" dirty="0" smtClean="0"/>
              <a:t>la bioquímica </a:t>
            </a:r>
            <a:r>
              <a:rPr lang="es-ES" dirty="0"/>
              <a:t>de los </a:t>
            </a:r>
            <a:r>
              <a:rPr lang="es-ES" dirty="0" smtClean="0"/>
              <a:t>humanos, existen </a:t>
            </a:r>
            <a:r>
              <a:rPr lang="es-ES" dirty="0"/>
              <a:t>cuatro sustancias </a:t>
            </a:r>
            <a:r>
              <a:rPr lang="es-ES" dirty="0" smtClean="0"/>
              <a:t>naturales (endorfina</a:t>
            </a:r>
            <a:r>
              <a:rPr lang="es-ES" dirty="0"/>
              <a:t>, serotonina, dopamina y oxitocina) </a:t>
            </a:r>
            <a:r>
              <a:rPr lang="es-ES" dirty="0" smtClean="0"/>
              <a:t>las cuales funcionan como activadores, conocidos como el </a:t>
            </a:r>
            <a:r>
              <a:rPr lang="es-ES" dirty="0"/>
              <a:t>cuarteto de la felicidad.</a:t>
            </a:r>
            <a:endParaRPr lang="es-MX"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832" y="4154586"/>
            <a:ext cx="3419872" cy="2442766"/>
          </a:xfrm>
          <a:prstGeom prst="rect">
            <a:avLst/>
          </a:prstGeom>
        </p:spPr>
      </p:pic>
    </p:spTree>
    <p:extLst>
      <p:ext uri="{BB962C8B-B14F-4D97-AF65-F5344CB8AC3E}">
        <p14:creationId xmlns:p14="http://schemas.microsoft.com/office/powerpoint/2010/main" val="3513944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08720"/>
            <a:ext cx="8229600" cy="1066800"/>
          </a:xfrm>
        </p:spPr>
        <p:txBody>
          <a:bodyPr/>
          <a:lstStyle/>
          <a:p>
            <a:r>
              <a:rPr lang="es-MX" dirty="0" smtClean="0"/>
              <a:t>Factores de un </a:t>
            </a:r>
            <a:r>
              <a:rPr lang="es-MX" dirty="0"/>
              <a:t>P</a:t>
            </a:r>
            <a:r>
              <a:rPr lang="es-MX" dirty="0" smtClean="0"/>
              <a:t>roducto </a:t>
            </a:r>
            <a:r>
              <a:rPr lang="es-MX" dirty="0"/>
              <a:t>I</a:t>
            </a:r>
            <a:r>
              <a:rPr lang="es-MX" dirty="0" smtClean="0"/>
              <a:t>nnovador</a:t>
            </a:r>
            <a:endParaRPr lang="en-US" dirty="0"/>
          </a:p>
        </p:txBody>
      </p:sp>
      <p:sp>
        <p:nvSpPr>
          <p:cNvPr id="3" name="Marcador de contenido 2"/>
          <p:cNvSpPr>
            <a:spLocks noGrp="1"/>
          </p:cNvSpPr>
          <p:nvPr>
            <p:ph idx="1"/>
          </p:nvPr>
        </p:nvSpPr>
        <p:spPr>
          <a:xfrm>
            <a:off x="457200" y="1988840"/>
            <a:ext cx="8229600" cy="4325112"/>
          </a:xfrm>
        </p:spPr>
        <p:txBody>
          <a:bodyPr>
            <a:normAutofit fontScale="92500" lnSpcReduction="20000"/>
          </a:bodyPr>
          <a:lstStyle/>
          <a:p>
            <a:pPr algn="just"/>
            <a:r>
              <a:rPr lang="es-MX" b="1" dirty="0"/>
              <a:t>Compatibilidad. </a:t>
            </a:r>
            <a:r>
              <a:rPr lang="es-MX" dirty="0"/>
              <a:t>La innovación debería ser compatible con los estilos de vida de los consumidores.</a:t>
            </a:r>
            <a:endParaRPr lang="en-US" dirty="0"/>
          </a:p>
          <a:p>
            <a:pPr algn="just"/>
            <a:r>
              <a:rPr lang="es-MX" b="1" dirty="0" err="1"/>
              <a:t>Experimentabilidad</a:t>
            </a:r>
            <a:r>
              <a:rPr lang="es-MX" b="1" dirty="0"/>
              <a:t>. </a:t>
            </a:r>
            <a:r>
              <a:rPr lang="es-MX" dirty="0"/>
              <a:t>Como un producto desconocido se relaciona con la percepción </a:t>
            </a:r>
            <a:r>
              <a:rPr lang="es-MX" dirty="0" smtClean="0"/>
              <a:t>de</a:t>
            </a:r>
            <a:r>
              <a:rPr lang="en-US" dirty="0"/>
              <a:t> </a:t>
            </a:r>
            <a:r>
              <a:rPr lang="es-MX" dirty="0" smtClean="0"/>
              <a:t>un </a:t>
            </a:r>
            <a:r>
              <a:rPr lang="es-MX" dirty="0"/>
              <a:t>riesgo elevado, los consumidores son más proclives a adoptar una innovación si </a:t>
            </a:r>
            <a:r>
              <a:rPr lang="es-MX" dirty="0" smtClean="0"/>
              <a:t>pueden</a:t>
            </a:r>
            <a:r>
              <a:rPr lang="en-US" dirty="0"/>
              <a:t> </a:t>
            </a:r>
            <a:r>
              <a:rPr lang="es-MX" dirty="0" smtClean="0"/>
              <a:t>experimentar </a:t>
            </a:r>
            <a:r>
              <a:rPr lang="es-MX" dirty="0"/>
              <a:t>con ella antes de hacer un compromiso</a:t>
            </a:r>
            <a:r>
              <a:rPr lang="es-MX" dirty="0" smtClean="0"/>
              <a:t>.</a:t>
            </a:r>
          </a:p>
          <a:p>
            <a:pPr algn="just"/>
            <a:r>
              <a:rPr lang="es-MX" b="1" dirty="0"/>
              <a:t>Complejidad. </a:t>
            </a:r>
            <a:r>
              <a:rPr lang="es-MX" dirty="0"/>
              <a:t>El producto no debe ser complejo. En igualdad de condiciones, el </a:t>
            </a:r>
            <a:r>
              <a:rPr lang="es-MX" dirty="0" smtClean="0"/>
              <a:t>producto</a:t>
            </a:r>
            <a:r>
              <a:rPr lang="en-US" dirty="0" smtClean="0"/>
              <a:t> </a:t>
            </a:r>
            <a:r>
              <a:rPr lang="es-MX" dirty="0" smtClean="0"/>
              <a:t>que </a:t>
            </a:r>
            <a:r>
              <a:rPr lang="es-MX" dirty="0"/>
              <a:t>es más fácil de entender y de usar será elegido en vez de los </a:t>
            </a:r>
            <a:r>
              <a:rPr lang="es-MX" dirty="0" smtClean="0"/>
              <a:t> artículos </a:t>
            </a:r>
            <a:r>
              <a:rPr lang="es-MX" dirty="0"/>
              <a:t>competidores.</a:t>
            </a:r>
            <a:endParaRPr lang="en-US" dirty="0"/>
          </a:p>
          <a:p>
            <a:pPr algn="just"/>
            <a:endParaRPr lang="en-US" dirty="0"/>
          </a:p>
        </p:txBody>
      </p:sp>
    </p:spTree>
    <p:extLst>
      <p:ext uri="{BB962C8B-B14F-4D97-AF65-F5344CB8AC3E}">
        <p14:creationId xmlns:p14="http://schemas.microsoft.com/office/powerpoint/2010/main" val="474026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980728"/>
            <a:ext cx="8229600" cy="4325112"/>
          </a:xfrm>
        </p:spPr>
        <p:txBody>
          <a:bodyPr>
            <a:normAutofit lnSpcReduction="10000"/>
          </a:bodyPr>
          <a:lstStyle/>
          <a:p>
            <a:pPr algn="just"/>
            <a:r>
              <a:rPr lang="es-MX" b="1" dirty="0" err="1"/>
              <a:t>Observabilidad</a:t>
            </a:r>
            <a:r>
              <a:rPr lang="es-MX" b="1" dirty="0"/>
              <a:t>. </a:t>
            </a:r>
            <a:r>
              <a:rPr lang="es-MX" dirty="0"/>
              <a:t>Las innovaciones que se pueden observar con facilidad tienen </a:t>
            </a:r>
            <a:r>
              <a:rPr lang="es-MX" dirty="0" smtClean="0"/>
              <a:t>mayores</a:t>
            </a:r>
            <a:r>
              <a:rPr lang="en-US" dirty="0" smtClean="0"/>
              <a:t> </a:t>
            </a:r>
            <a:r>
              <a:rPr lang="es-MX" dirty="0" smtClean="0"/>
              <a:t>posibilidades </a:t>
            </a:r>
            <a:r>
              <a:rPr lang="es-MX" dirty="0"/>
              <a:t>de difusión, ya que esta cualidad permite que otros adoptadores </a:t>
            </a:r>
            <a:r>
              <a:rPr lang="es-MX" dirty="0" smtClean="0"/>
              <a:t>potenciales</a:t>
            </a:r>
            <a:r>
              <a:rPr lang="en-US" dirty="0"/>
              <a:t> </a:t>
            </a:r>
            <a:r>
              <a:rPr lang="es-MX" dirty="0" smtClean="0"/>
              <a:t>se </a:t>
            </a:r>
            <a:r>
              <a:rPr lang="es-MX" dirty="0"/>
              <a:t>percaten de su existencia</a:t>
            </a:r>
            <a:r>
              <a:rPr lang="es-MX" dirty="0" smtClean="0"/>
              <a:t>.</a:t>
            </a:r>
          </a:p>
          <a:p>
            <a:pPr algn="just"/>
            <a:r>
              <a:rPr lang="es-MX" b="1" dirty="0"/>
              <a:t>Ventaja relativa. </a:t>
            </a:r>
            <a:r>
              <a:rPr lang="es-MX" dirty="0"/>
              <a:t>Lo más importante es que el producto ofrezca una ventaja relativa </a:t>
            </a:r>
            <a:r>
              <a:rPr lang="es-MX" dirty="0" smtClean="0"/>
              <a:t>sobre</a:t>
            </a:r>
            <a:r>
              <a:rPr lang="en-US" dirty="0"/>
              <a:t> </a:t>
            </a:r>
            <a:r>
              <a:rPr lang="es-MX" dirty="0" smtClean="0"/>
              <a:t>otras </a:t>
            </a:r>
            <a:r>
              <a:rPr lang="es-MX" dirty="0"/>
              <a:t>opciones, y que el consumidor crea que su uso le otorgará un beneficio </a:t>
            </a:r>
            <a:r>
              <a:rPr lang="es-MX" dirty="0" smtClean="0"/>
              <a:t>que otros </a:t>
            </a:r>
            <a:r>
              <a:rPr lang="es-MX" dirty="0"/>
              <a:t>productos no le pueden ofrecer. </a:t>
            </a:r>
            <a:r>
              <a:rPr lang="es-MX" dirty="0" smtClean="0"/>
              <a:t>  </a:t>
            </a:r>
            <a:endParaRPr lang="en-US"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9858" y="4653136"/>
            <a:ext cx="2064283" cy="2060848"/>
          </a:xfrm>
          <a:prstGeom prst="rect">
            <a:avLst/>
          </a:prstGeom>
        </p:spPr>
      </p:pic>
    </p:spTree>
    <p:extLst>
      <p:ext uri="{BB962C8B-B14F-4D97-AF65-F5344CB8AC3E}">
        <p14:creationId xmlns:p14="http://schemas.microsoft.com/office/powerpoint/2010/main" val="3036935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66056"/>
            <a:ext cx="8229600" cy="1066800"/>
          </a:xfrm>
        </p:spPr>
        <p:txBody>
          <a:bodyPr>
            <a:normAutofit/>
          </a:bodyPr>
          <a:lstStyle/>
          <a:p>
            <a:pPr algn="ctr"/>
            <a:r>
              <a:rPr lang="es-MX" dirty="0" smtClean="0"/>
              <a:t>TECNOLOGÍA</a:t>
            </a:r>
            <a:endParaRPr lang="es-MX" dirty="0"/>
          </a:p>
        </p:txBody>
      </p:sp>
      <p:sp>
        <p:nvSpPr>
          <p:cNvPr id="3" name="2 Marcador de contenido"/>
          <p:cNvSpPr>
            <a:spLocks noGrp="1"/>
          </p:cNvSpPr>
          <p:nvPr>
            <p:ph idx="1"/>
          </p:nvPr>
        </p:nvSpPr>
        <p:spPr>
          <a:xfrm>
            <a:off x="302840" y="2249424"/>
            <a:ext cx="8229600" cy="4325112"/>
          </a:xfrm>
        </p:spPr>
        <p:txBody>
          <a:bodyPr>
            <a:normAutofit/>
          </a:bodyPr>
          <a:lstStyle/>
          <a:p>
            <a:pPr algn="just"/>
            <a:r>
              <a:rPr lang="es-ES" dirty="0" smtClean="0"/>
              <a:t>Las implantaciones con nueva tecnología en el mercado han crecido a pasos agigantados, se venden productos innovadores y dentro de los 6 meses posteriores se crea una nueva versión mejorada. La tecnología avanza rápidamente tanto que ya forma parte del día a día de las personas.</a:t>
            </a:r>
            <a:endParaRPr lang="es-MX" dirty="0"/>
          </a:p>
        </p:txBody>
      </p:sp>
    </p:spTree>
    <p:extLst>
      <p:ext uri="{BB962C8B-B14F-4D97-AF65-F5344CB8AC3E}">
        <p14:creationId xmlns:p14="http://schemas.microsoft.com/office/powerpoint/2010/main" val="19951533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9552" y="1124744"/>
            <a:ext cx="8229600" cy="4325112"/>
          </a:xfrm>
        </p:spPr>
        <p:txBody>
          <a:bodyPr/>
          <a:lstStyle/>
          <a:p>
            <a:pPr algn="just"/>
            <a:r>
              <a:rPr lang="es-ES" dirty="0" smtClean="0"/>
              <a:t>Un </a:t>
            </a:r>
            <a:r>
              <a:rPr lang="es-ES" dirty="0"/>
              <a:t>movimiento o transferencia bancaria, esto se convierte en </a:t>
            </a:r>
            <a:r>
              <a:rPr lang="es-ES" dirty="0" smtClean="0"/>
              <a:t>una tecnología </a:t>
            </a:r>
            <a:r>
              <a:rPr lang="es-ES" dirty="0"/>
              <a:t>de forma casi natural que ya no hace falta tocarla </a:t>
            </a:r>
            <a:r>
              <a:rPr lang="es-ES" dirty="0" smtClean="0"/>
              <a:t>para </a:t>
            </a:r>
            <a:r>
              <a:rPr lang="en-US" dirty="0" smtClean="0"/>
              <a:t>interactuar </a:t>
            </a:r>
            <a:r>
              <a:rPr lang="en-US" dirty="0"/>
              <a:t>con ella.</a:t>
            </a: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b="15063"/>
          <a:stretch/>
        </p:blipFill>
        <p:spPr>
          <a:xfrm>
            <a:off x="780852" y="3429000"/>
            <a:ext cx="7747000" cy="2588872"/>
          </a:xfrm>
          <a:prstGeom prst="rect">
            <a:avLst/>
          </a:prstGeom>
        </p:spPr>
      </p:pic>
    </p:spTree>
    <p:extLst>
      <p:ext uri="{BB962C8B-B14F-4D97-AF65-F5344CB8AC3E}">
        <p14:creationId xmlns:p14="http://schemas.microsoft.com/office/powerpoint/2010/main" val="3356417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908720"/>
            <a:ext cx="8229600" cy="4325112"/>
          </a:xfrm>
        </p:spPr>
        <p:txBody>
          <a:bodyPr>
            <a:normAutofit fontScale="92500" lnSpcReduction="10000"/>
          </a:bodyPr>
          <a:lstStyle/>
          <a:p>
            <a:pPr marL="109728" indent="0" algn="just">
              <a:buNone/>
            </a:pPr>
            <a:r>
              <a:rPr lang="es-ES" dirty="0" smtClean="0"/>
              <a:t>La tecnología </a:t>
            </a:r>
            <a:r>
              <a:rPr lang="es-ES" dirty="0"/>
              <a:t>mejora la </a:t>
            </a:r>
            <a:r>
              <a:rPr lang="es-ES" dirty="0" smtClean="0"/>
              <a:t>satisfacción </a:t>
            </a:r>
            <a:r>
              <a:rPr lang="es-ES" dirty="0"/>
              <a:t>al </a:t>
            </a:r>
            <a:r>
              <a:rPr lang="es-ES" dirty="0" smtClean="0"/>
              <a:t>cliente, hace que el consumo sea cada </a:t>
            </a:r>
            <a:r>
              <a:rPr lang="es-ES" dirty="0"/>
              <a:t>vez más automático, </a:t>
            </a:r>
            <a:r>
              <a:rPr lang="es-ES" dirty="0" smtClean="0"/>
              <a:t>en  recepción </a:t>
            </a:r>
            <a:r>
              <a:rPr lang="es-ES" dirty="0"/>
              <a:t>de mensajes comerciales ya segmentados por países, tipos </a:t>
            </a:r>
            <a:r>
              <a:rPr lang="es-ES" dirty="0" smtClean="0"/>
              <a:t>de </a:t>
            </a:r>
            <a:r>
              <a:rPr lang="en-US" dirty="0" smtClean="0"/>
              <a:t>consumidor</a:t>
            </a:r>
            <a:r>
              <a:rPr lang="en-US" dirty="0"/>
              <a:t>, promoviendo actividades lúdicas dirigidas a diversos </a:t>
            </a:r>
            <a:r>
              <a:rPr lang="en-US" dirty="0" smtClean="0"/>
              <a:t>clientes. </a:t>
            </a:r>
          </a:p>
          <a:p>
            <a:pPr marL="109728" indent="0" algn="just">
              <a:buNone/>
            </a:pPr>
            <a:r>
              <a:rPr lang="en-US" dirty="0" smtClean="0"/>
              <a:t>Esto </a:t>
            </a:r>
            <a:r>
              <a:rPr lang="es-ES" dirty="0" smtClean="0"/>
              <a:t>cambia </a:t>
            </a:r>
            <a:r>
              <a:rPr lang="es-ES" dirty="0"/>
              <a:t>la antigua forma de propuestas de marketing clásicas </a:t>
            </a:r>
            <a:r>
              <a:rPr lang="es-ES" dirty="0" smtClean="0"/>
              <a:t>y experienciales</a:t>
            </a:r>
            <a:r>
              <a:rPr lang="es-ES" dirty="0"/>
              <a:t>. Podemos obtener un mayor poder de compra a través </a:t>
            </a:r>
            <a:r>
              <a:rPr lang="es-ES" dirty="0" smtClean="0"/>
              <a:t>de canales </a:t>
            </a:r>
            <a:r>
              <a:rPr lang="es-ES" dirty="0"/>
              <a:t>directos como las aplicaciones móviles, que son uno de los </a:t>
            </a:r>
            <a:r>
              <a:rPr lang="es-ES" dirty="0" smtClean="0"/>
              <a:t>nuevos cambios </a:t>
            </a:r>
            <a:r>
              <a:rPr lang="es-ES" dirty="0"/>
              <a:t>o tendencias para la nueva experiencia del consumidor.</a:t>
            </a:r>
            <a:endParaRPr lang="en-U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4725144"/>
            <a:ext cx="1844824" cy="1844824"/>
          </a:xfrm>
          <a:prstGeom prst="rect">
            <a:avLst/>
          </a:prstGeom>
        </p:spPr>
      </p:pic>
    </p:spTree>
    <p:extLst>
      <p:ext uri="{BB962C8B-B14F-4D97-AF65-F5344CB8AC3E}">
        <p14:creationId xmlns:p14="http://schemas.microsoft.com/office/powerpoint/2010/main" val="1539401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20688"/>
            <a:ext cx="8229600" cy="1066800"/>
          </a:xfrm>
        </p:spPr>
        <p:txBody>
          <a:bodyPr>
            <a:normAutofit fontScale="90000"/>
          </a:bodyPr>
          <a:lstStyle/>
          <a:p>
            <a:pPr algn="ctr"/>
            <a:r>
              <a:rPr lang="es-ES" dirty="0"/>
              <a:t>Cambios en la experiencia del consumidor</a:t>
            </a:r>
            <a:endParaRPr lang="en-US" dirty="0"/>
          </a:p>
        </p:txBody>
      </p:sp>
      <p:sp>
        <p:nvSpPr>
          <p:cNvPr id="3" name="Marcador de contenido 2"/>
          <p:cNvSpPr>
            <a:spLocks noGrp="1"/>
          </p:cNvSpPr>
          <p:nvPr>
            <p:ph idx="1"/>
          </p:nvPr>
        </p:nvSpPr>
        <p:spPr>
          <a:xfrm>
            <a:off x="446856" y="1844824"/>
            <a:ext cx="8229600" cy="4608512"/>
          </a:xfrm>
        </p:spPr>
        <p:txBody>
          <a:bodyPr>
            <a:noAutofit/>
          </a:bodyPr>
          <a:lstStyle/>
          <a:p>
            <a:pPr algn="just"/>
            <a:r>
              <a:rPr lang="es-ES" sz="2200" dirty="0"/>
              <a:t>Consumo por medio de Aplicaciones </a:t>
            </a:r>
            <a:r>
              <a:rPr lang="es-ES" sz="2200" dirty="0" smtClean="0"/>
              <a:t>móviles:</a:t>
            </a:r>
            <a:endParaRPr lang="es-ES" sz="2200" dirty="0"/>
          </a:p>
          <a:p>
            <a:pPr marL="109728" indent="0" algn="just">
              <a:buNone/>
            </a:pPr>
            <a:r>
              <a:rPr lang="es-ES" sz="2200" dirty="0" smtClean="0"/>
              <a:t>Se </a:t>
            </a:r>
            <a:r>
              <a:rPr lang="es-ES" sz="2200" dirty="0"/>
              <a:t>han creado nuevas apps comerciales, que se emplean para </a:t>
            </a:r>
            <a:r>
              <a:rPr lang="es-ES" sz="2200" dirty="0" smtClean="0"/>
              <a:t>mejorar la </a:t>
            </a:r>
            <a:r>
              <a:rPr lang="es-ES" sz="2200" dirty="0"/>
              <a:t>experiencia del consumidor desde un dispositivo </a:t>
            </a:r>
            <a:r>
              <a:rPr lang="es-ES" sz="2200" dirty="0" smtClean="0"/>
              <a:t>móvil.</a:t>
            </a:r>
          </a:p>
          <a:p>
            <a:pPr algn="just"/>
            <a:r>
              <a:rPr lang="es-ES" sz="2200" dirty="0" smtClean="0"/>
              <a:t>Consumo por experiencias: </a:t>
            </a:r>
          </a:p>
          <a:p>
            <a:pPr marL="109728" indent="0" algn="just">
              <a:buNone/>
            </a:pPr>
            <a:r>
              <a:rPr lang="es-ES" sz="2200" dirty="0" smtClean="0"/>
              <a:t>Son </a:t>
            </a:r>
            <a:r>
              <a:rPr lang="es-ES" sz="2200" dirty="0"/>
              <a:t>servicios basados en la </a:t>
            </a:r>
            <a:r>
              <a:rPr lang="es-ES" sz="2200" dirty="0" smtClean="0"/>
              <a:t>emoción, manipulando </a:t>
            </a:r>
            <a:r>
              <a:rPr lang="es-ES" sz="2200" dirty="0"/>
              <a:t>capacidad sensorial llevando la experiencia </a:t>
            </a:r>
            <a:r>
              <a:rPr lang="es-ES" sz="2200" dirty="0" smtClean="0"/>
              <a:t>del consumidor </a:t>
            </a:r>
            <a:r>
              <a:rPr lang="es-ES" sz="2200" dirty="0"/>
              <a:t>de menos a más.</a:t>
            </a:r>
          </a:p>
          <a:p>
            <a:pPr algn="just"/>
            <a:r>
              <a:rPr lang="es-ES" sz="2200" dirty="0"/>
              <a:t>Consumo de forma automática: </a:t>
            </a:r>
            <a:endParaRPr lang="es-ES" sz="2200" dirty="0" smtClean="0"/>
          </a:p>
          <a:p>
            <a:pPr marL="109728" indent="0" algn="just">
              <a:buNone/>
            </a:pPr>
            <a:r>
              <a:rPr lang="es-ES" sz="2200" dirty="0" smtClean="0"/>
              <a:t>Los </a:t>
            </a:r>
            <a:r>
              <a:rPr lang="es-ES" sz="2200" dirty="0"/>
              <a:t>hábitos de consumo </a:t>
            </a:r>
            <a:r>
              <a:rPr lang="es-ES" sz="2200" dirty="0" smtClean="0"/>
              <a:t>han cambiado</a:t>
            </a:r>
            <a:r>
              <a:rPr lang="es-ES" sz="2200" dirty="0"/>
              <a:t>, pasan de ser el concepto normal de compra a ser ahora </a:t>
            </a:r>
            <a:r>
              <a:rPr lang="es-ES" sz="2200" dirty="0" smtClean="0"/>
              <a:t>un consumo </a:t>
            </a:r>
            <a:r>
              <a:rPr lang="es-ES" sz="2200" dirty="0"/>
              <a:t>por entretenimiento, actividad, tipo de experiencia </a:t>
            </a:r>
            <a:r>
              <a:rPr lang="es-ES" sz="2200" dirty="0" smtClean="0"/>
              <a:t>o diversión</a:t>
            </a:r>
            <a:r>
              <a:rPr lang="es-ES" sz="2200" dirty="0"/>
              <a:t>.</a:t>
            </a:r>
            <a:endParaRPr lang="en-US" sz="2200" dirty="0"/>
          </a:p>
        </p:txBody>
      </p:sp>
    </p:spTree>
    <p:extLst>
      <p:ext uri="{BB962C8B-B14F-4D97-AF65-F5344CB8AC3E}">
        <p14:creationId xmlns:p14="http://schemas.microsoft.com/office/powerpoint/2010/main" val="1510711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836712"/>
            <a:ext cx="8229600" cy="4325112"/>
          </a:xfrm>
        </p:spPr>
        <p:txBody>
          <a:bodyPr>
            <a:normAutofit/>
          </a:bodyPr>
          <a:lstStyle/>
          <a:p>
            <a:pPr marL="109728" indent="0" algn="just">
              <a:buNone/>
            </a:pPr>
            <a:r>
              <a:rPr lang="es-ES" dirty="0" smtClean="0"/>
              <a:t>El objetivo de la tecnología en el consumidor </a:t>
            </a:r>
            <a:r>
              <a:rPr lang="es-ES" dirty="0"/>
              <a:t>es lograr transformar su experiencia como cliente en </a:t>
            </a:r>
            <a:r>
              <a:rPr lang="es-ES" dirty="0" smtClean="0"/>
              <a:t>su propia </a:t>
            </a:r>
            <a:r>
              <a:rPr lang="es-ES" dirty="0"/>
              <a:t>experiencia personal, el consumidor actual busca </a:t>
            </a:r>
            <a:r>
              <a:rPr lang="es-ES" dirty="0" smtClean="0"/>
              <a:t>nuevas experiencias </a:t>
            </a:r>
            <a:r>
              <a:rPr lang="es-ES" dirty="0"/>
              <a:t>y pagan por este intercambio, tanto que ellos mismos </a:t>
            </a:r>
            <a:r>
              <a:rPr lang="es-ES" dirty="0" smtClean="0"/>
              <a:t>cuentan a </a:t>
            </a:r>
            <a:r>
              <a:rPr lang="es-ES" dirty="0"/>
              <a:t>sus amigos sobre su experiencia con </a:t>
            </a:r>
            <a:r>
              <a:rPr lang="es-ES" dirty="0" smtClean="0"/>
              <a:t>la marca</a:t>
            </a:r>
            <a:r>
              <a:rPr lang="es-ES" dirty="0"/>
              <a:t>, sobre el servicio, </a:t>
            </a:r>
            <a:r>
              <a:rPr lang="es-ES" dirty="0" smtClean="0"/>
              <a:t>sus precios</a:t>
            </a:r>
            <a:r>
              <a:rPr lang="es-ES" dirty="0"/>
              <a:t>, sobre el manejo de quejas y la calidad de tu producto.</a:t>
            </a:r>
            <a:endParaRPr lang="en-US" dirty="0"/>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40" y="4528441"/>
            <a:ext cx="2978299" cy="1852887"/>
          </a:xfrm>
          <a:prstGeom prst="rect">
            <a:avLst/>
          </a:prstGeom>
        </p:spPr>
      </p:pic>
    </p:spTree>
    <p:extLst>
      <p:ext uri="{BB962C8B-B14F-4D97-AF65-F5344CB8AC3E}">
        <p14:creationId xmlns:p14="http://schemas.microsoft.com/office/powerpoint/2010/main" val="2059289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268760"/>
            <a:ext cx="8208079" cy="4896544"/>
          </a:xfrm>
          <a:prstGeom prst="rect">
            <a:avLst/>
          </a:prstGeom>
        </p:spPr>
      </p:pic>
    </p:spTree>
    <p:extLst>
      <p:ext uri="{BB962C8B-B14F-4D97-AF65-F5344CB8AC3E}">
        <p14:creationId xmlns:p14="http://schemas.microsoft.com/office/powerpoint/2010/main" val="256726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44824"/>
            <a:ext cx="8229600" cy="1066800"/>
          </a:xfrm>
        </p:spPr>
        <p:txBody>
          <a:bodyPr>
            <a:noAutofit/>
          </a:bodyPr>
          <a:lstStyle/>
          <a:p>
            <a:pPr algn="ctr"/>
            <a:r>
              <a:rPr lang="es-MX" sz="5400" dirty="0" smtClean="0"/>
              <a:t>DIFERENCIA ENTRE MODA Y TENDENCIA</a:t>
            </a:r>
            <a:endParaRPr lang="es-MX" sz="5400" dirty="0"/>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0520" y="3645024"/>
            <a:ext cx="3923648" cy="2663176"/>
          </a:xfrm>
          <a:prstGeom prst="rect">
            <a:avLst/>
          </a:prstGeom>
        </p:spPr>
      </p:pic>
    </p:spTree>
    <p:extLst>
      <p:ext uri="{BB962C8B-B14F-4D97-AF65-F5344CB8AC3E}">
        <p14:creationId xmlns:p14="http://schemas.microsoft.com/office/powerpoint/2010/main" val="3627026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29600" cy="1066800"/>
          </a:xfrm>
        </p:spPr>
        <p:txBody>
          <a:bodyPr>
            <a:normAutofit/>
          </a:bodyPr>
          <a:lstStyle/>
          <a:p>
            <a:pPr algn="ctr"/>
            <a:r>
              <a:rPr lang="es-MX" dirty="0" smtClean="0"/>
              <a:t>MODA</a:t>
            </a:r>
            <a:endParaRPr lang="es-MX" dirty="0"/>
          </a:p>
        </p:txBody>
      </p:sp>
      <p:sp>
        <p:nvSpPr>
          <p:cNvPr id="3" name="2 Marcador de contenido"/>
          <p:cNvSpPr>
            <a:spLocks noGrp="1"/>
          </p:cNvSpPr>
          <p:nvPr>
            <p:ph idx="1"/>
          </p:nvPr>
        </p:nvSpPr>
        <p:spPr>
          <a:xfrm>
            <a:off x="457200" y="1696176"/>
            <a:ext cx="8229600" cy="4325112"/>
          </a:xfrm>
        </p:spPr>
        <p:txBody>
          <a:bodyPr>
            <a:normAutofit fontScale="92500" lnSpcReduction="10000"/>
          </a:bodyPr>
          <a:lstStyle/>
          <a:p>
            <a:pPr marL="109728" indent="0" algn="just">
              <a:buNone/>
            </a:pPr>
            <a:r>
              <a:rPr lang="es-ES" dirty="0" smtClean="0"/>
              <a:t>La </a:t>
            </a:r>
            <a:r>
              <a:rPr lang="es-ES" dirty="0"/>
              <a:t>moda es dinámica, cambia constantemente y esta </a:t>
            </a:r>
            <a:r>
              <a:rPr lang="es-ES" dirty="0" smtClean="0"/>
              <a:t>influenciada </a:t>
            </a:r>
            <a:r>
              <a:rPr lang="es-ES" dirty="0"/>
              <a:t>por factores </a:t>
            </a:r>
            <a:r>
              <a:rPr lang="es-ES" dirty="0" smtClean="0"/>
              <a:t>económicos, sociales</a:t>
            </a:r>
            <a:r>
              <a:rPr lang="es-ES" dirty="0"/>
              <a:t>, psicológicos o incluso políticos, lo que hace que una sociedad cambie sus </a:t>
            </a:r>
            <a:r>
              <a:rPr lang="es-ES" dirty="0" smtClean="0"/>
              <a:t>gustos, costumbres </a:t>
            </a:r>
            <a:r>
              <a:rPr lang="es-ES" dirty="0"/>
              <a:t>y hasta su estilo de vida. La moda cuenta con una duración no muy larga y </a:t>
            </a:r>
            <a:r>
              <a:rPr lang="es-ES" dirty="0" smtClean="0"/>
              <a:t>a veces </a:t>
            </a:r>
            <a:r>
              <a:rPr lang="es-ES" dirty="0"/>
              <a:t>puede ser impuesta por personas famosas como con un accesorio, corte de cabello, etc.</a:t>
            </a:r>
          </a:p>
          <a:p>
            <a:pPr marL="109728" indent="0" algn="just">
              <a:buNone/>
            </a:pPr>
            <a:r>
              <a:rPr lang="es-ES" dirty="0" smtClean="0"/>
              <a:t>La influencia </a:t>
            </a:r>
            <a:r>
              <a:rPr lang="es-ES" dirty="0"/>
              <a:t>de la moda usualmente tiene lugar dentro de la sociedad de una región </a:t>
            </a:r>
            <a:r>
              <a:rPr lang="es-ES" dirty="0" smtClean="0"/>
              <a:t>en cualquier </a:t>
            </a:r>
            <a:r>
              <a:rPr lang="es-ES" dirty="0"/>
              <a:t>parte Planeta. También es </a:t>
            </a:r>
            <a:r>
              <a:rPr lang="es-ES" dirty="0" smtClean="0"/>
              <a:t>reflejada </a:t>
            </a:r>
            <a:r>
              <a:rPr lang="es-ES" dirty="0"/>
              <a:t>en los comportamientos y forma de actuar </a:t>
            </a:r>
            <a:r>
              <a:rPr lang="es-ES" dirty="0" smtClean="0"/>
              <a:t>de las </a:t>
            </a:r>
            <a:r>
              <a:rPr lang="es-ES" dirty="0"/>
              <a:t>personas.</a:t>
            </a:r>
            <a:endParaRPr lang="es-MX" dirty="0"/>
          </a:p>
        </p:txBody>
      </p:sp>
    </p:spTree>
    <p:extLst>
      <p:ext uri="{BB962C8B-B14F-4D97-AF65-F5344CB8AC3E}">
        <p14:creationId xmlns:p14="http://schemas.microsoft.com/office/powerpoint/2010/main" val="3264634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6016"/>
            <a:ext cx="8229600" cy="850776"/>
          </a:xfrm>
        </p:spPr>
        <p:txBody>
          <a:bodyPr/>
          <a:lstStyle/>
          <a:p>
            <a:pPr algn="ctr"/>
            <a:r>
              <a:rPr lang="es-ES" dirty="0" smtClean="0"/>
              <a:t>Endorfinas</a:t>
            </a:r>
            <a:endParaRPr lang="es-MX" dirty="0"/>
          </a:p>
        </p:txBody>
      </p:sp>
      <p:sp>
        <p:nvSpPr>
          <p:cNvPr id="3" name="Marcador de contenido 2"/>
          <p:cNvSpPr>
            <a:spLocks noGrp="1"/>
          </p:cNvSpPr>
          <p:nvPr>
            <p:ph idx="1"/>
          </p:nvPr>
        </p:nvSpPr>
        <p:spPr>
          <a:xfrm>
            <a:off x="457200" y="1484784"/>
            <a:ext cx="8229600" cy="4325112"/>
          </a:xfrm>
        </p:spPr>
        <p:txBody>
          <a:bodyPr>
            <a:normAutofit/>
          </a:bodyPr>
          <a:lstStyle/>
          <a:p>
            <a:pPr algn="just"/>
            <a:r>
              <a:rPr lang="es-ES" dirty="0" smtClean="0"/>
              <a:t>Es nuestra morfina </a:t>
            </a:r>
            <a:r>
              <a:rPr lang="es-ES" dirty="0"/>
              <a:t>natural, son </a:t>
            </a:r>
            <a:r>
              <a:rPr lang="es-ES" dirty="0" smtClean="0"/>
              <a:t>la “breve </a:t>
            </a:r>
            <a:r>
              <a:rPr lang="es-ES" dirty="0"/>
              <a:t>euforia que enmascara el dolor </a:t>
            </a:r>
            <a:r>
              <a:rPr lang="es-ES" dirty="0" smtClean="0"/>
              <a:t>físico”. </a:t>
            </a:r>
            <a:r>
              <a:rPr lang="es-ES" dirty="0"/>
              <a:t>Ingerir </a:t>
            </a:r>
            <a:r>
              <a:rPr lang="es-ES" dirty="0" smtClean="0"/>
              <a:t>comida extremadamente </a:t>
            </a:r>
            <a:r>
              <a:rPr lang="es-ES" dirty="0"/>
              <a:t>picante es una de las formas </a:t>
            </a:r>
            <a:r>
              <a:rPr lang="es-ES" dirty="0" smtClean="0"/>
              <a:t>de liberar esta sustancia naturales</a:t>
            </a:r>
            <a:r>
              <a:rPr lang="es-ES" dirty="0"/>
              <a:t>, lo cual </a:t>
            </a:r>
            <a:r>
              <a:rPr lang="es-ES" dirty="0" smtClean="0"/>
              <a:t>induce una </a:t>
            </a:r>
            <a:r>
              <a:rPr lang="es-ES" dirty="0"/>
              <a:t>sensación de felicidad. Hay otras formas </a:t>
            </a:r>
            <a:r>
              <a:rPr lang="es-ES" dirty="0" smtClean="0"/>
              <a:t>de activación/aumento </a:t>
            </a:r>
            <a:r>
              <a:rPr lang="es-ES" dirty="0"/>
              <a:t>de las </a:t>
            </a:r>
            <a:r>
              <a:rPr lang="es-ES" dirty="0" smtClean="0"/>
              <a:t>endorfinas</a:t>
            </a:r>
            <a:r>
              <a:rPr lang="es-ES" dirty="0"/>
              <a:t>: </a:t>
            </a:r>
            <a:r>
              <a:rPr lang="es-ES" dirty="0" smtClean="0"/>
              <a:t>ver películas de acción, </a:t>
            </a:r>
            <a:r>
              <a:rPr lang="es-ES" dirty="0"/>
              <a:t>tener unidad grupal (cantar, </a:t>
            </a:r>
            <a:r>
              <a:rPr lang="es-ES" dirty="0" smtClean="0"/>
              <a:t>bailar o </a:t>
            </a:r>
            <a:r>
              <a:rPr lang="es-ES" dirty="0"/>
              <a:t>trabajar en equipo</a:t>
            </a:r>
            <a:r>
              <a:rPr lang="es-ES" dirty="0" smtClean="0"/>
              <a:t>).</a:t>
            </a:r>
            <a:endParaRPr lang="es-MX"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9851" y="4651344"/>
            <a:ext cx="3592629" cy="1946008"/>
          </a:xfrm>
          <a:prstGeom prst="rect">
            <a:avLst/>
          </a:prstGeom>
        </p:spPr>
      </p:pic>
      <p:sp>
        <p:nvSpPr>
          <p:cNvPr id="5" name="Rectángulo 4"/>
          <p:cNvSpPr/>
          <p:nvPr/>
        </p:nvSpPr>
        <p:spPr>
          <a:xfrm>
            <a:off x="1331640" y="5271287"/>
            <a:ext cx="3409829" cy="1077218"/>
          </a:xfrm>
          <a:prstGeom prst="rect">
            <a:avLst/>
          </a:prstGeom>
          <a:noFill/>
        </p:spPr>
        <p:txBody>
          <a:bodyPr>
            <a:spAutoFit/>
            <a:scene3d>
              <a:camera prst="perspectiveAbove"/>
              <a:lightRig rig="soft" dir="t">
                <a:rot lat="0" lon="0" rev="15600000"/>
              </a:lightRig>
            </a:scene3d>
            <a:sp3d extrusionH="57150" prstMaterial="softEdge">
              <a:bevelT w="25400" h="38100"/>
            </a:sp3d>
          </a:bodyPr>
          <a:lstStyle/>
          <a:p>
            <a:pPr algn="ctr" eaLnBrk="0" fontAlgn="base" hangingPunct="0">
              <a:spcBef>
                <a:spcPct val="0"/>
              </a:spcBef>
              <a:spcAft>
                <a:spcPct val="0"/>
              </a:spcAft>
              <a:defRPr/>
            </a:pPr>
            <a:r>
              <a:rPr lang="es-ES" sz="3200" b="1" dirty="0">
                <a:ln>
                  <a:solidFill>
                    <a:srgbClr val="FFFFFF"/>
                  </a:solidFill>
                </a:ln>
                <a:solidFill>
                  <a:srgbClr val="000000"/>
                </a:solidFill>
                <a:latin typeface="Arial" panose="020B0604020202020204" pitchFamily="34" charset="0"/>
                <a:cs typeface="Arial" panose="020B0604020202020204" pitchFamily="34" charset="0"/>
              </a:rPr>
              <a:t>El PLACER de la Experiencia</a:t>
            </a:r>
          </a:p>
        </p:txBody>
      </p:sp>
    </p:spTree>
    <p:extLst>
      <p:ext uri="{BB962C8B-B14F-4D97-AF65-F5344CB8AC3E}">
        <p14:creationId xmlns:p14="http://schemas.microsoft.com/office/powerpoint/2010/main" val="390702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1556792"/>
            <a:ext cx="6536236" cy="4014934"/>
          </a:xfrm>
        </p:spPr>
      </p:pic>
    </p:spTree>
    <p:extLst>
      <p:ext uri="{BB962C8B-B14F-4D97-AF65-F5344CB8AC3E}">
        <p14:creationId xmlns:p14="http://schemas.microsoft.com/office/powerpoint/2010/main" val="32494034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552160"/>
            <a:ext cx="8229600" cy="4325112"/>
          </a:xfrm>
        </p:spPr>
        <p:txBody>
          <a:bodyPr/>
          <a:lstStyle/>
          <a:p>
            <a:pPr algn="just"/>
            <a:r>
              <a:rPr lang="es-ES" dirty="0"/>
              <a:t>Es común ver que la moda sea impuesta por una persona famosas o con mucha </a:t>
            </a:r>
            <a:r>
              <a:rPr lang="es-ES" dirty="0" smtClean="0"/>
              <a:t>influencia.</a:t>
            </a:r>
          </a:p>
          <a:p>
            <a:pPr algn="just"/>
            <a:r>
              <a:rPr lang="es-ES" dirty="0"/>
              <a:t>Solo basta con que una estrella de cine o </a:t>
            </a:r>
            <a:r>
              <a:rPr lang="es-ES" dirty="0" smtClean="0"/>
              <a:t>un famoso </a:t>
            </a:r>
            <a:r>
              <a:rPr lang="es-ES" dirty="0"/>
              <a:t>futbolista se haga un cambio de estilo </a:t>
            </a:r>
            <a:r>
              <a:rPr lang="es-ES" dirty="0" smtClean="0"/>
              <a:t>o empiece </a:t>
            </a:r>
            <a:r>
              <a:rPr lang="es-ES" dirty="0"/>
              <a:t>a utilizar un accesorio, para que </a:t>
            </a:r>
            <a:r>
              <a:rPr lang="es-ES" dirty="0" smtClean="0"/>
              <a:t>muchas personas </a:t>
            </a:r>
            <a:r>
              <a:rPr lang="es-ES" dirty="0"/>
              <a:t>quieran imitar sus </a:t>
            </a:r>
            <a:r>
              <a:rPr lang="es-ES" dirty="0" smtClean="0"/>
              <a:t>acciones.</a:t>
            </a:r>
          </a:p>
          <a:p>
            <a:pPr algn="just"/>
            <a:r>
              <a:rPr lang="es-ES" dirty="0"/>
              <a:t>Otros que tienen gran relevancia para imponer modas son los medios de comunicación </a:t>
            </a:r>
            <a:r>
              <a:rPr lang="es-ES" dirty="0" smtClean="0"/>
              <a:t>a través </a:t>
            </a:r>
            <a:r>
              <a:rPr lang="es-ES" dirty="0"/>
              <a:t>de sus anuncios publicitarios.</a:t>
            </a:r>
            <a:endParaRPr lang="es-MX" dirty="0"/>
          </a:p>
        </p:txBody>
      </p:sp>
    </p:spTree>
    <p:extLst>
      <p:ext uri="{BB962C8B-B14F-4D97-AF65-F5344CB8AC3E}">
        <p14:creationId xmlns:p14="http://schemas.microsoft.com/office/powerpoint/2010/main" val="39428341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08720"/>
            <a:ext cx="8229600" cy="1066800"/>
          </a:xfrm>
        </p:spPr>
        <p:txBody>
          <a:bodyPr>
            <a:normAutofit/>
          </a:bodyPr>
          <a:lstStyle/>
          <a:p>
            <a:pPr algn="ctr"/>
            <a:r>
              <a:rPr lang="es-MX" dirty="0" smtClean="0"/>
              <a:t>TENDENCIA</a:t>
            </a:r>
            <a:endParaRPr lang="es-MX" dirty="0"/>
          </a:p>
        </p:txBody>
      </p:sp>
      <p:sp>
        <p:nvSpPr>
          <p:cNvPr id="3" name="2 Marcador de contenido"/>
          <p:cNvSpPr>
            <a:spLocks noGrp="1"/>
          </p:cNvSpPr>
          <p:nvPr>
            <p:ph idx="1"/>
          </p:nvPr>
        </p:nvSpPr>
        <p:spPr>
          <a:xfrm>
            <a:off x="457200" y="1916832"/>
            <a:ext cx="8229600" cy="4325112"/>
          </a:xfrm>
        </p:spPr>
        <p:txBody>
          <a:bodyPr/>
          <a:lstStyle/>
          <a:p>
            <a:pPr marL="109728" indent="0" algn="just">
              <a:buNone/>
            </a:pPr>
            <a:r>
              <a:rPr lang="es-ES" dirty="0" smtClean="0"/>
              <a:t>Es </a:t>
            </a:r>
            <a:r>
              <a:rPr lang="es-ES" dirty="0"/>
              <a:t>un termino global con una duración de popularidad mucho más larga, aun que sí </a:t>
            </a:r>
            <a:r>
              <a:rPr lang="es-ES" dirty="0" smtClean="0"/>
              <a:t>llega a </a:t>
            </a:r>
            <a:r>
              <a:rPr lang="es-ES" dirty="0"/>
              <a:t>caducar. Es un tipo de inclinación hacia algo, una idea contagiosa que sigue una dirección, </a:t>
            </a:r>
            <a:r>
              <a:rPr lang="es-ES" dirty="0" smtClean="0"/>
              <a:t>un comportamiento </a:t>
            </a:r>
            <a:r>
              <a:rPr lang="es-ES" dirty="0"/>
              <a:t>y estilo de vida adoptado temporalmente por un grupo representativo de personas en </a:t>
            </a:r>
            <a:r>
              <a:rPr lang="es-ES" dirty="0" smtClean="0"/>
              <a:t>una época </a:t>
            </a:r>
            <a:r>
              <a:rPr lang="es-ES" dirty="0"/>
              <a:t>o lugar; esta puede ir aumentando a lo largo de un periodo de tiempo.</a:t>
            </a:r>
            <a:endParaRPr lang="es-MX" dirty="0"/>
          </a:p>
        </p:txBody>
      </p:sp>
    </p:spTree>
    <p:extLst>
      <p:ext uri="{BB962C8B-B14F-4D97-AF65-F5344CB8AC3E}">
        <p14:creationId xmlns:p14="http://schemas.microsoft.com/office/powerpoint/2010/main" val="2964928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7544" y="692696"/>
            <a:ext cx="8229600" cy="3312368"/>
          </a:xfrm>
        </p:spPr>
        <p:txBody>
          <a:bodyPr/>
          <a:lstStyle/>
          <a:p>
            <a:pPr algn="just"/>
            <a:r>
              <a:rPr lang="es-ES" dirty="0"/>
              <a:t>Un ejemplo de tendencia respecto a la </a:t>
            </a:r>
            <a:r>
              <a:rPr lang="es-ES" dirty="0" smtClean="0"/>
              <a:t>vestimenta </a:t>
            </a:r>
            <a:r>
              <a:rPr lang="es-ES" dirty="0"/>
              <a:t>es que desde hace mucho los </a:t>
            </a:r>
            <a:r>
              <a:rPr lang="es-ES" dirty="0" smtClean="0"/>
              <a:t>hombres han utilizado </a:t>
            </a:r>
            <a:r>
              <a:rPr lang="es-ES" dirty="0"/>
              <a:t>los </a:t>
            </a:r>
            <a:r>
              <a:rPr lang="es-ES" dirty="0" err="1"/>
              <a:t>jeans</a:t>
            </a:r>
            <a:r>
              <a:rPr lang="es-ES" dirty="0"/>
              <a:t> para uso diario, y los </a:t>
            </a:r>
            <a:r>
              <a:rPr lang="es-ES" dirty="0" smtClean="0"/>
              <a:t>trajes son </a:t>
            </a:r>
            <a:r>
              <a:rPr lang="es-ES" dirty="0"/>
              <a:t>utilizados en ocasiones más </a:t>
            </a:r>
            <a:r>
              <a:rPr lang="es-ES" dirty="0" smtClean="0"/>
              <a:t>formales, esto sucedió en los 90’s.</a:t>
            </a:r>
            <a:endParaRPr lang="es-ES" dirty="0"/>
          </a:p>
          <a:p>
            <a:pPr algn="just"/>
            <a:r>
              <a:rPr lang="es-ES" dirty="0"/>
              <a:t>En el caso de las mujeres tienden a utilizar vestidos para ocasiones formales.</a:t>
            </a:r>
            <a:endParaRPr lang="es-MX"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40" y="3717032"/>
            <a:ext cx="3240360" cy="3066191"/>
          </a:xfrm>
          <a:prstGeom prst="rect">
            <a:avLst/>
          </a:prstGeom>
        </p:spPr>
      </p:pic>
    </p:spTree>
    <p:extLst>
      <p:ext uri="{BB962C8B-B14F-4D97-AF65-F5344CB8AC3E}">
        <p14:creationId xmlns:p14="http://schemas.microsoft.com/office/powerpoint/2010/main" val="33906582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20688"/>
            <a:ext cx="8229600" cy="1066800"/>
          </a:xfrm>
        </p:spPr>
        <p:txBody>
          <a:bodyPr>
            <a:normAutofit/>
          </a:bodyPr>
          <a:lstStyle/>
          <a:p>
            <a:r>
              <a:rPr lang="es-MX" dirty="0"/>
              <a:t>CATEGORIAS DE LAS </a:t>
            </a:r>
            <a:r>
              <a:rPr lang="es-MX" dirty="0" smtClean="0"/>
              <a:t>TENDENCIAS</a:t>
            </a:r>
            <a:endParaRPr lang="es-MX" dirty="0"/>
          </a:p>
        </p:txBody>
      </p:sp>
      <p:sp>
        <p:nvSpPr>
          <p:cNvPr id="3" name="Marcador de contenido 2"/>
          <p:cNvSpPr>
            <a:spLocks noGrp="1"/>
          </p:cNvSpPr>
          <p:nvPr>
            <p:ph idx="1"/>
          </p:nvPr>
        </p:nvSpPr>
        <p:spPr>
          <a:xfrm>
            <a:off x="457200" y="1700808"/>
            <a:ext cx="8229600" cy="4536504"/>
          </a:xfrm>
        </p:spPr>
        <p:txBody>
          <a:bodyPr>
            <a:noAutofit/>
          </a:bodyPr>
          <a:lstStyle/>
          <a:p>
            <a:pPr algn="just"/>
            <a:r>
              <a:rPr lang="es-ES" sz="1400" dirty="0"/>
              <a:t>Dentro de un mismo ciclo de tendencia de moda, podemos identificar diferentes categorías al observar el período de tiempo de vida de la tendencia en cuestión, así como la rapidez de subida y bajada del período de adopción. Entre las diversas categorías se encuentran</a:t>
            </a:r>
            <a:r>
              <a:rPr lang="es-ES" sz="1400" dirty="0" smtClean="0"/>
              <a:t>:</a:t>
            </a:r>
          </a:p>
          <a:p>
            <a:pPr marL="109728" indent="0" algn="just">
              <a:buNone/>
            </a:pPr>
            <a:endParaRPr lang="es-ES" sz="1400" dirty="0"/>
          </a:p>
          <a:p>
            <a:pPr algn="just"/>
            <a:r>
              <a:rPr lang="es-ES" sz="1400" b="1" dirty="0"/>
              <a:t>El clásico:</a:t>
            </a:r>
            <a:r>
              <a:rPr lang="es-ES" sz="1400" dirty="0"/>
              <a:t> Una moda que se halla presente más tiempo del esperado. Son estilos que nunca llegan a desaparecer completamente (Ej. Camisas blancas, vestidos negros, abrigos</a:t>
            </a:r>
            <a:r>
              <a:rPr lang="es-ES" sz="1400" dirty="0" smtClean="0"/>
              <a:t>).</a:t>
            </a:r>
          </a:p>
          <a:p>
            <a:pPr marL="109728" indent="0" algn="just">
              <a:buNone/>
            </a:pPr>
            <a:endParaRPr lang="es-ES" sz="1400" dirty="0"/>
          </a:p>
          <a:p>
            <a:pPr algn="just"/>
            <a:r>
              <a:rPr lang="es-ES" sz="1400" b="1" dirty="0"/>
              <a:t>Las modas pasajeras:</a:t>
            </a:r>
            <a:r>
              <a:rPr lang="es-ES" sz="1400" dirty="0"/>
              <a:t> Se trata de productos que tienen una corta vida en las estanterías. Suelen entrar en escena con gran impacto, pero tan solo para desaparecer tan rápidamente como llegan. Aunque las modas pasajeras tienen un breve ciclo de vida, los diseñadores más inteligentes y las tiendas que venden al detalle son capaces de capitalizar el negocio que originan dichas modas manteniendo a los clientes y a la prensa interesados en ellos (Ej. Los zapatos </a:t>
            </a:r>
            <a:r>
              <a:rPr lang="es-ES" sz="1400" dirty="0" smtClean="0"/>
              <a:t>de temporada).</a:t>
            </a:r>
          </a:p>
          <a:p>
            <a:pPr marL="109728" indent="0" algn="just">
              <a:buNone/>
            </a:pPr>
            <a:endParaRPr lang="es-ES" sz="1400" dirty="0" smtClean="0"/>
          </a:p>
          <a:p>
            <a:pPr algn="just"/>
            <a:r>
              <a:rPr lang="es-ES" sz="1400" b="1" dirty="0" smtClean="0"/>
              <a:t>Ciclos entre ciclos:</a:t>
            </a:r>
            <a:r>
              <a:rPr lang="es-ES" sz="1400" dirty="0" smtClean="0"/>
              <a:t> Los diseñadores de éxito son capaces de hacer pequeños retoques en los elementos de diseño (color, textura y forma) para ofrecer “novedades” en un producto popular manteniéndolo fresco y maximizando su ciclo de vida [Un ejemplo de éste es el LBD (Little </a:t>
            </a:r>
            <a:r>
              <a:rPr lang="es-ES" sz="1400" dirty="0" err="1" smtClean="0"/>
              <a:t>black</a:t>
            </a:r>
            <a:r>
              <a:rPr lang="es-ES" sz="1400" dirty="0" smtClean="0"/>
              <a:t> </a:t>
            </a:r>
            <a:r>
              <a:rPr lang="es-ES" sz="1400" dirty="0" err="1" smtClean="0"/>
              <a:t>dress</a:t>
            </a:r>
            <a:r>
              <a:rPr lang="es-ES" sz="1400" dirty="0" smtClean="0"/>
              <a:t>) que se ha convertido en un clásico  y en un producto de primera necesidad en cualquier armario y que nunca deja de actualizarse]</a:t>
            </a:r>
          </a:p>
          <a:p>
            <a:pPr algn="just"/>
            <a:endParaRPr lang="es-MX" sz="1400" dirty="0"/>
          </a:p>
        </p:txBody>
      </p:sp>
    </p:spTree>
    <p:extLst>
      <p:ext uri="{BB962C8B-B14F-4D97-AF65-F5344CB8AC3E}">
        <p14:creationId xmlns:p14="http://schemas.microsoft.com/office/powerpoint/2010/main" val="6766578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850032"/>
            <a:ext cx="8229600" cy="1066800"/>
          </a:xfrm>
        </p:spPr>
        <p:txBody>
          <a:bodyPr>
            <a:normAutofit fontScale="90000"/>
          </a:bodyPr>
          <a:lstStyle/>
          <a:p>
            <a:r>
              <a:rPr lang="es-MX" dirty="0" smtClean="0"/>
              <a:t>Una </a:t>
            </a:r>
            <a:r>
              <a:rPr lang="es-MX" dirty="0"/>
              <a:t>verdadera tendencia dependerá </a:t>
            </a:r>
            <a:r>
              <a:rPr lang="es-MX" dirty="0" smtClean="0"/>
              <a:t>de </a:t>
            </a:r>
            <a:r>
              <a:rPr lang="es-MX" dirty="0"/>
              <a:t>los seguidores para consolidarse.</a:t>
            </a:r>
            <a:br>
              <a:rPr lang="es-MX" dirty="0"/>
            </a:br>
            <a:endParaRPr lang="es-MX" dirty="0"/>
          </a:p>
        </p:txBody>
      </p:sp>
      <p:sp>
        <p:nvSpPr>
          <p:cNvPr id="3" name="Marcador de contenido 2"/>
          <p:cNvSpPr>
            <a:spLocks noGrp="1"/>
          </p:cNvSpPr>
          <p:nvPr>
            <p:ph idx="1"/>
          </p:nvPr>
        </p:nvSpPr>
        <p:spPr>
          <a:xfrm>
            <a:off x="457200" y="1696176"/>
            <a:ext cx="8229600" cy="4325112"/>
          </a:xfrm>
        </p:spPr>
        <p:txBody>
          <a:bodyPr>
            <a:normAutofit fontScale="70000" lnSpcReduction="20000"/>
          </a:bodyPr>
          <a:lstStyle/>
          <a:p>
            <a:pPr algn="just"/>
            <a:endParaRPr lang="es-ES" dirty="0"/>
          </a:p>
          <a:p>
            <a:pPr algn="just"/>
            <a:r>
              <a:rPr lang="es-ES" dirty="0"/>
              <a:t>Existe una difusión de las Tendencias, que conciben 5 tipos de personas-consumidores de moda:</a:t>
            </a:r>
          </a:p>
          <a:p>
            <a:pPr algn="just"/>
            <a:endParaRPr lang="es-ES" dirty="0"/>
          </a:p>
          <a:p>
            <a:pPr algn="just"/>
            <a:r>
              <a:rPr lang="es-ES" b="1" dirty="0"/>
              <a:t>Innovadores:</a:t>
            </a:r>
            <a:r>
              <a:rPr lang="es-ES" dirty="0"/>
              <a:t> Se trata de aquellas personas que adoptan un nuevo estilo o artículo de moda antes que otros clientes. Pueden o no influir en que otros adopten el </a:t>
            </a:r>
            <a:r>
              <a:rPr lang="es-ES" dirty="0" smtClean="0"/>
              <a:t>estilo. Se </a:t>
            </a:r>
            <a:r>
              <a:rPr lang="es-ES" dirty="0"/>
              <a:t>sienten mucho más seguros socialmente que el resto y están mucho más interesados en la moda que la mayoría.</a:t>
            </a:r>
          </a:p>
          <a:p>
            <a:pPr algn="just"/>
            <a:endParaRPr lang="es-ES" dirty="0"/>
          </a:p>
          <a:p>
            <a:pPr algn="just"/>
            <a:r>
              <a:rPr lang="es-ES" b="1" dirty="0"/>
              <a:t>Adaptadores tempranos:</a:t>
            </a:r>
            <a:r>
              <a:rPr lang="es-ES" dirty="0"/>
              <a:t> Los adoptadores tempranos consolidarán determinado estilo de moda. Ejercen gran influencia sobre las personas de su grupo social, pero se mantienen dentro de las normas sociales de un </a:t>
            </a:r>
            <a:r>
              <a:rPr lang="es-ES" dirty="0" smtClean="0"/>
              <a:t>grupo. Este </a:t>
            </a:r>
            <a:r>
              <a:rPr lang="es-ES" dirty="0"/>
              <a:t>grupo resulta crucial para introducir las corrientes dominantes de las tendencias.</a:t>
            </a:r>
          </a:p>
          <a:p>
            <a:pPr algn="just"/>
            <a:endParaRPr lang="es-ES" dirty="0"/>
          </a:p>
        </p:txBody>
      </p:sp>
    </p:spTree>
    <p:extLst>
      <p:ext uri="{BB962C8B-B14F-4D97-AF65-F5344CB8AC3E}">
        <p14:creationId xmlns:p14="http://schemas.microsoft.com/office/powerpoint/2010/main" val="7494226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1268760"/>
            <a:ext cx="8229600" cy="4752528"/>
          </a:xfrm>
        </p:spPr>
        <p:txBody>
          <a:bodyPr>
            <a:normAutofit fontScale="70000" lnSpcReduction="20000"/>
          </a:bodyPr>
          <a:lstStyle/>
          <a:p>
            <a:pPr algn="just"/>
            <a:r>
              <a:rPr lang="es-ES" b="1" dirty="0"/>
              <a:t>Mayoría temprana:</a:t>
            </a:r>
            <a:r>
              <a:rPr lang="es-ES" dirty="0"/>
              <a:t> La mayoría temprana no se lo piensa mucho antes de comprar y observa a los más modernos y estilosos para tener una guía. Son influenciables por los anuncios y los medios de comunicación, pues es importante tener buen aspecto y ser bien aceptados entre los que les rodean.</a:t>
            </a:r>
          </a:p>
          <a:p>
            <a:pPr algn="just"/>
            <a:endParaRPr lang="es-ES" dirty="0"/>
          </a:p>
          <a:p>
            <a:pPr algn="just"/>
            <a:r>
              <a:rPr lang="es-ES" b="1" dirty="0"/>
              <a:t>Mayoría tardía:</a:t>
            </a:r>
            <a:r>
              <a:rPr lang="es-ES" dirty="0"/>
              <a:t> La mayoría tardía es mucho más escéptica sobre las </a:t>
            </a:r>
            <a:r>
              <a:rPr lang="es-ES" dirty="0" smtClean="0"/>
              <a:t>“últimas” </a:t>
            </a:r>
            <a:r>
              <a:rPr lang="es-ES" dirty="0"/>
              <a:t>modas y se toma su tiempo para convencerse de que algo </a:t>
            </a:r>
            <a:r>
              <a:rPr lang="es-ES" dirty="0" smtClean="0"/>
              <a:t>“se lleva”. </a:t>
            </a:r>
            <a:r>
              <a:rPr lang="es-ES" dirty="0"/>
              <a:t>Sin embargo, no renuncia a formar parte del grupo y, en consecuencia, acabará siguiendo a la multitud. Suele tener gustos más tradicionales y a menudo proviene de las capas socioeconómicas más humildes.</a:t>
            </a:r>
          </a:p>
          <a:p>
            <a:pPr algn="just"/>
            <a:endParaRPr lang="es-ES" dirty="0"/>
          </a:p>
          <a:p>
            <a:pPr algn="just"/>
            <a:r>
              <a:rPr lang="es-ES" b="1" dirty="0"/>
              <a:t>Rezagados: </a:t>
            </a:r>
            <a:r>
              <a:rPr lang="es-ES" dirty="0"/>
              <a:t>Los rezagados observan a los vecinos y a los amigos. Buscan la comodidad y no están interesados en ninguna tendencia. Tienen miedo a endeudarse, por lo que son los menos indicados para crear tendencia.</a:t>
            </a:r>
            <a:endParaRPr lang="es-MX" dirty="0"/>
          </a:p>
        </p:txBody>
      </p:sp>
    </p:spTree>
    <p:extLst>
      <p:ext uri="{BB962C8B-B14F-4D97-AF65-F5344CB8AC3E}">
        <p14:creationId xmlns:p14="http://schemas.microsoft.com/office/powerpoint/2010/main" val="35936283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oolhuntermx.files.wordpress.com/2010/06/img01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8633644" cy="4945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9995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oolhuntermx.files.wordpress.com/2010/06/img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849" y="1268760"/>
            <a:ext cx="8002599" cy="4872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6617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7544" y="908720"/>
            <a:ext cx="8229600" cy="4325112"/>
          </a:xfrm>
        </p:spPr>
        <p:txBody>
          <a:bodyPr>
            <a:normAutofit fontScale="55000" lnSpcReduction="20000"/>
          </a:bodyPr>
          <a:lstStyle/>
          <a:p>
            <a:pPr algn="just"/>
            <a:r>
              <a:rPr lang="es-ES" dirty="0"/>
              <a:t>Las etapas serían 7 del ciclo de un tendencia </a:t>
            </a:r>
            <a:r>
              <a:rPr lang="es-ES" dirty="0" smtClean="0"/>
              <a:t>serían</a:t>
            </a:r>
            <a:r>
              <a:rPr lang="es-ES" dirty="0"/>
              <a:t> </a:t>
            </a:r>
            <a:r>
              <a:rPr lang="es-ES" dirty="0" smtClean="0"/>
              <a:t>(El </a:t>
            </a:r>
            <a:r>
              <a:rPr lang="es-ES" dirty="0"/>
              <a:t>caso del sombrero</a:t>
            </a:r>
            <a:r>
              <a:rPr lang="es-ES" dirty="0" smtClean="0"/>
              <a:t>):</a:t>
            </a:r>
            <a:endParaRPr lang="es-ES" dirty="0"/>
          </a:p>
          <a:p>
            <a:pPr algn="just"/>
            <a:endParaRPr lang="es-ES" dirty="0"/>
          </a:p>
          <a:p>
            <a:pPr marL="109728" indent="0" algn="just">
              <a:buNone/>
            </a:pPr>
            <a:r>
              <a:rPr lang="es-ES" dirty="0"/>
              <a:t>1. Outsiders: Una persona aburrida de la moda conservadora empieza a usar un sombrero que la mayoría no valora o encuentra de mal gusto.</a:t>
            </a:r>
          </a:p>
          <a:p>
            <a:pPr algn="just"/>
            <a:endParaRPr lang="es-ES" dirty="0"/>
          </a:p>
          <a:p>
            <a:pPr marL="109728" indent="0" algn="just">
              <a:buNone/>
            </a:pPr>
            <a:r>
              <a:rPr lang="es-ES" dirty="0"/>
              <a:t>2. </a:t>
            </a:r>
            <a:r>
              <a:rPr lang="es-ES" dirty="0" err="1"/>
              <a:t>Precipice</a:t>
            </a:r>
            <a:r>
              <a:rPr lang="es-ES" dirty="0"/>
              <a:t>: Un pequeño grupo de marcadores de tendencia empiezan a usarlo y el sombrero pasa a ser </a:t>
            </a:r>
            <a:r>
              <a:rPr lang="es-ES" dirty="0" err="1"/>
              <a:t>cool</a:t>
            </a:r>
            <a:r>
              <a:rPr lang="es-ES" dirty="0"/>
              <a:t>.</a:t>
            </a:r>
          </a:p>
          <a:p>
            <a:pPr algn="just"/>
            <a:endParaRPr lang="es-ES" dirty="0"/>
          </a:p>
          <a:p>
            <a:pPr marL="109728" indent="0" algn="just">
              <a:buNone/>
            </a:pPr>
            <a:r>
              <a:rPr lang="es-ES" dirty="0"/>
              <a:t>3. </a:t>
            </a:r>
            <a:r>
              <a:rPr lang="es-ES" dirty="0" err="1"/>
              <a:t>Mainstream</a:t>
            </a:r>
            <a:r>
              <a:rPr lang="es-ES" dirty="0"/>
              <a:t>: se empieza a usar masivamente.</a:t>
            </a:r>
          </a:p>
          <a:p>
            <a:pPr algn="just"/>
            <a:endParaRPr lang="es-ES" dirty="0"/>
          </a:p>
          <a:p>
            <a:pPr marL="109728" indent="0" algn="just">
              <a:buNone/>
            </a:pPr>
            <a:r>
              <a:rPr lang="es-ES" dirty="0"/>
              <a:t>4. Decline: llega al máximo de su popularidad y empieza a perderla.</a:t>
            </a:r>
          </a:p>
          <a:p>
            <a:pPr algn="just"/>
            <a:endParaRPr lang="es-ES" dirty="0"/>
          </a:p>
          <a:p>
            <a:pPr marL="109728" indent="0" algn="just">
              <a:buNone/>
            </a:pPr>
            <a:r>
              <a:rPr lang="es-ES" dirty="0"/>
              <a:t>5. </a:t>
            </a:r>
            <a:r>
              <a:rPr lang="es-ES" dirty="0" err="1"/>
              <a:t>Ironic</a:t>
            </a:r>
            <a:r>
              <a:rPr lang="es-ES" dirty="0"/>
              <a:t>: el ya impopular sombrero empieza a ser usado por unos pocos a modo de broma.</a:t>
            </a:r>
          </a:p>
          <a:p>
            <a:pPr algn="just"/>
            <a:endParaRPr lang="es-ES" dirty="0"/>
          </a:p>
          <a:p>
            <a:pPr marL="109728" indent="0" algn="just">
              <a:buNone/>
            </a:pPr>
            <a:r>
              <a:rPr lang="es-ES" dirty="0"/>
              <a:t>6. </a:t>
            </a:r>
            <a:r>
              <a:rPr lang="es-ES" dirty="0" err="1"/>
              <a:t>Nostalgic</a:t>
            </a:r>
            <a:r>
              <a:rPr lang="es-ES" dirty="0"/>
              <a:t>: el sombrero hace un extraño cambio y pasa de ser usado como una broma a ser una prenda que trae buenos recuerdos del pasado.</a:t>
            </a:r>
          </a:p>
          <a:p>
            <a:pPr marL="109728" indent="0" algn="just">
              <a:buNone/>
            </a:pPr>
            <a:endParaRPr lang="es-ES" dirty="0"/>
          </a:p>
          <a:p>
            <a:pPr marL="109728" indent="0" algn="just">
              <a:buNone/>
            </a:pPr>
            <a:r>
              <a:rPr lang="es-ES" dirty="0"/>
              <a:t>7. </a:t>
            </a:r>
            <a:r>
              <a:rPr lang="es-ES" dirty="0" err="1"/>
              <a:t>Conservative</a:t>
            </a:r>
            <a:r>
              <a:rPr lang="es-ES" dirty="0"/>
              <a:t>: El sombrero pasa a ser una prenda considerada de buen gusto y todo vuelve a empezar.</a:t>
            </a:r>
          </a:p>
          <a:p>
            <a:pPr algn="just"/>
            <a:endParaRPr lang="es-MX" dirty="0"/>
          </a:p>
        </p:txBody>
      </p:sp>
      <p:pic>
        <p:nvPicPr>
          <p:cNvPr id="4" name="Picture 10" descr="Imagen relacionad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638" t="17435" r="3691" b="15368"/>
          <a:stretch/>
        </p:blipFill>
        <p:spPr bwMode="auto">
          <a:xfrm>
            <a:off x="1475656" y="5277240"/>
            <a:ext cx="1810200" cy="13565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n relacionad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077" r="20309"/>
          <a:stretch/>
        </p:blipFill>
        <p:spPr bwMode="auto">
          <a:xfrm>
            <a:off x="3923928" y="5146376"/>
            <a:ext cx="1512168" cy="15308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Resultado de imagen para hombre sombrero 50s"/>
          <p:cNvPicPr>
            <a:picLocks noChangeAspect="1" noChangeArrowheads="1"/>
          </p:cNvPicPr>
          <p:nvPr/>
        </p:nvPicPr>
        <p:blipFill rotWithShape="1">
          <a:blip r:embed="rId4">
            <a:extLst>
              <a:ext uri="{28A0092B-C50C-407E-A947-70E740481C1C}">
                <a14:useLocalDpi xmlns:a14="http://schemas.microsoft.com/office/drawing/2010/main" val="0"/>
              </a:ext>
            </a:extLst>
          </a:blip>
          <a:srcRect l="23027" r="19125" b="55336"/>
          <a:stretch/>
        </p:blipFill>
        <p:spPr bwMode="auto">
          <a:xfrm>
            <a:off x="6300192" y="5132456"/>
            <a:ext cx="1497151" cy="1544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332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 dirty="0"/>
              <a:t>¿Como aprovecharla en el marketing?</a:t>
            </a:r>
            <a:endParaRPr lang="es-MX" dirty="0"/>
          </a:p>
        </p:txBody>
      </p:sp>
      <p:sp>
        <p:nvSpPr>
          <p:cNvPr id="3" name="Marcador de contenido 2"/>
          <p:cNvSpPr>
            <a:spLocks noGrp="1"/>
          </p:cNvSpPr>
          <p:nvPr>
            <p:ph idx="1"/>
          </p:nvPr>
        </p:nvSpPr>
        <p:spPr>
          <a:xfrm>
            <a:off x="457200" y="2204864"/>
            <a:ext cx="8229600" cy="3168352"/>
          </a:xfrm>
        </p:spPr>
        <p:txBody>
          <a:bodyPr>
            <a:normAutofit/>
          </a:bodyPr>
          <a:lstStyle/>
          <a:p>
            <a:pPr algn="just"/>
            <a:r>
              <a:rPr lang="es-ES" dirty="0" smtClean="0"/>
              <a:t>Erradicar </a:t>
            </a:r>
            <a:r>
              <a:rPr lang="es-ES" dirty="0"/>
              <a:t>con la confianza establecida por medio </a:t>
            </a:r>
            <a:r>
              <a:rPr lang="es-ES" dirty="0" smtClean="0"/>
              <a:t>de estímulos </a:t>
            </a:r>
            <a:r>
              <a:rPr lang="es-ES" dirty="0"/>
              <a:t>(verbales y no verbales) la incertidumbre, duda, miedo, estrés y en algunos casos culpabilidad del consumidor, en su proceso de toma de decisiones</a:t>
            </a:r>
            <a:r>
              <a:rPr lang="es-ES" dirty="0" smtClean="0"/>
              <a:t>.</a:t>
            </a:r>
          </a:p>
          <a:p>
            <a:pPr algn="just"/>
            <a:r>
              <a:rPr lang="es-ES" dirty="0" smtClean="0"/>
              <a:t>Dar pruebas </a:t>
            </a:r>
            <a:r>
              <a:rPr lang="es-ES" dirty="0"/>
              <a:t>a</a:t>
            </a:r>
            <a:r>
              <a:rPr lang="es-ES" dirty="0" smtClean="0"/>
              <a:t>l consumidor. </a:t>
            </a:r>
            <a:endParaRPr lang="es-MX"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0953" y="5157192"/>
            <a:ext cx="2442093" cy="1374327"/>
          </a:xfrm>
          <a:prstGeom prst="rect">
            <a:avLst/>
          </a:prstGeom>
        </p:spPr>
      </p:pic>
    </p:spTree>
    <p:extLst>
      <p:ext uri="{BB962C8B-B14F-4D97-AF65-F5344CB8AC3E}">
        <p14:creationId xmlns:p14="http://schemas.microsoft.com/office/powerpoint/2010/main" val="17401391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20688"/>
            <a:ext cx="8229600" cy="1066800"/>
          </a:xfrm>
        </p:spPr>
        <p:txBody>
          <a:bodyPr/>
          <a:lstStyle/>
          <a:p>
            <a:pPr algn="ctr"/>
            <a:r>
              <a:rPr lang="es-ES" dirty="0" smtClean="0"/>
              <a:t>¿Qué son las </a:t>
            </a:r>
            <a:r>
              <a:rPr lang="es-ES" dirty="0" err="1" smtClean="0"/>
              <a:t>Megatendencias</a:t>
            </a:r>
            <a:r>
              <a:rPr lang="es-ES" dirty="0" smtClean="0"/>
              <a:t>?</a:t>
            </a:r>
            <a:endParaRPr lang="es-MX" dirty="0"/>
          </a:p>
        </p:txBody>
      </p:sp>
      <p:sp>
        <p:nvSpPr>
          <p:cNvPr id="3" name="Marcador de contenido 2"/>
          <p:cNvSpPr>
            <a:spLocks noGrp="1"/>
          </p:cNvSpPr>
          <p:nvPr>
            <p:ph idx="1"/>
          </p:nvPr>
        </p:nvSpPr>
        <p:spPr>
          <a:xfrm>
            <a:off x="457200" y="1844824"/>
            <a:ext cx="8229600" cy="4325112"/>
          </a:xfrm>
        </p:spPr>
        <p:txBody>
          <a:bodyPr>
            <a:normAutofit fontScale="92500"/>
          </a:bodyPr>
          <a:lstStyle/>
          <a:p>
            <a:pPr algn="just"/>
            <a:r>
              <a:rPr lang="es-ES" dirty="0" smtClean="0"/>
              <a:t>Se </a:t>
            </a:r>
            <a:r>
              <a:rPr lang="es-ES" dirty="0"/>
              <a:t>manifiesta en </a:t>
            </a:r>
            <a:r>
              <a:rPr lang="es-ES" dirty="0" smtClean="0"/>
              <a:t> la </a:t>
            </a:r>
            <a:r>
              <a:rPr lang="es-ES" dirty="0"/>
              <a:t>dirección que toman simultáneamente </a:t>
            </a:r>
            <a:r>
              <a:rPr lang="es-ES" dirty="0" smtClean="0"/>
              <a:t>  varios </a:t>
            </a:r>
            <a:r>
              <a:rPr lang="es-ES" dirty="0"/>
              <a:t>aspectos de la sociedad</a:t>
            </a:r>
            <a:r>
              <a:rPr lang="es-ES" dirty="0" smtClean="0"/>
              <a:t>:</a:t>
            </a:r>
          </a:p>
          <a:p>
            <a:pPr algn="just"/>
            <a:endParaRPr lang="es-ES" dirty="0"/>
          </a:p>
          <a:p>
            <a:pPr algn="just"/>
            <a:r>
              <a:rPr lang="es-ES" dirty="0"/>
              <a:t>Tecnológico</a:t>
            </a:r>
          </a:p>
          <a:p>
            <a:pPr algn="just"/>
            <a:r>
              <a:rPr lang="es-ES" dirty="0"/>
              <a:t>Sistemas de producción</a:t>
            </a:r>
          </a:p>
          <a:p>
            <a:pPr algn="just"/>
            <a:r>
              <a:rPr lang="es-ES" dirty="0"/>
              <a:t>Preferencias de consumo</a:t>
            </a:r>
          </a:p>
          <a:p>
            <a:pPr algn="just"/>
            <a:endParaRPr lang="es-ES" dirty="0"/>
          </a:p>
          <a:p>
            <a:pPr algn="just"/>
            <a:r>
              <a:rPr lang="es-ES" dirty="0"/>
              <a:t>Y que tendrán un impacto cuyos </a:t>
            </a:r>
            <a:r>
              <a:rPr lang="es-ES" dirty="0" smtClean="0"/>
              <a:t>efectos serán perceptibles </a:t>
            </a:r>
            <a:r>
              <a:rPr lang="es-ES" dirty="0"/>
              <a:t>por un segmento </a:t>
            </a:r>
            <a:r>
              <a:rPr lang="es-ES" dirty="0" smtClean="0"/>
              <a:t>significativo </a:t>
            </a:r>
            <a:r>
              <a:rPr lang="es-ES" dirty="0"/>
              <a:t>de la sociedad por más de </a:t>
            </a:r>
            <a:r>
              <a:rPr lang="es-ES" dirty="0" smtClean="0"/>
              <a:t>una </a:t>
            </a:r>
            <a:r>
              <a:rPr lang="es-ES" dirty="0"/>
              <a:t>década</a:t>
            </a:r>
          </a:p>
          <a:p>
            <a:pPr algn="just"/>
            <a:endParaRPr lang="es-MX" dirty="0"/>
          </a:p>
        </p:txBody>
      </p:sp>
    </p:spTree>
    <p:extLst>
      <p:ext uri="{BB962C8B-B14F-4D97-AF65-F5344CB8AC3E}">
        <p14:creationId xmlns:p14="http://schemas.microsoft.com/office/powerpoint/2010/main" val="24859888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89992"/>
            <a:ext cx="8229600" cy="922784"/>
          </a:xfrm>
        </p:spPr>
        <p:txBody>
          <a:bodyPr/>
          <a:lstStyle/>
          <a:p>
            <a:pPr algn="ctr"/>
            <a:r>
              <a:rPr lang="es-ES" dirty="0" err="1" smtClean="0"/>
              <a:t>Megatendencia</a:t>
            </a:r>
            <a:r>
              <a:rPr lang="es-ES" dirty="0" smtClean="0"/>
              <a:t> Social</a:t>
            </a:r>
            <a:endParaRPr lang="es-MX" dirty="0"/>
          </a:p>
        </p:txBody>
      </p:sp>
      <p:sp>
        <p:nvSpPr>
          <p:cNvPr id="3" name="Marcador de contenido 2"/>
          <p:cNvSpPr>
            <a:spLocks noGrp="1"/>
          </p:cNvSpPr>
          <p:nvPr>
            <p:ph idx="1"/>
          </p:nvPr>
        </p:nvSpPr>
        <p:spPr>
          <a:xfrm>
            <a:off x="467662" y="1412776"/>
            <a:ext cx="8229600" cy="2952328"/>
          </a:xfrm>
        </p:spPr>
        <p:txBody>
          <a:bodyPr>
            <a:normAutofit/>
          </a:bodyPr>
          <a:lstStyle/>
          <a:p>
            <a:pPr algn="just"/>
            <a:r>
              <a:rPr lang="es-ES" dirty="0"/>
              <a:t>Un cambio de tipo sociológico, ético, </a:t>
            </a:r>
            <a:r>
              <a:rPr lang="es-ES" dirty="0" smtClean="0"/>
              <a:t>ideológico</a:t>
            </a:r>
            <a:r>
              <a:rPr lang="es-ES" dirty="0"/>
              <a:t>, moral, de percepción o </a:t>
            </a:r>
            <a:r>
              <a:rPr lang="es-ES" dirty="0" smtClean="0"/>
              <a:t>valoración </a:t>
            </a:r>
            <a:r>
              <a:rPr lang="es-ES" dirty="0"/>
              <a:t>genera nuevos </a:t>
            </a:r>
            <a:r>
              <a:rPr lang="es-ES" dirty="0" smtClean="0"/>
              <a:t>comportamientos </a:t>
            </a:r>
            <a:r>
              <a:rPr lang="es-ES" dirty="0"/>
              <a:t>sociales, que </a:t>
            </a:r>
            <a:r>
              <a:rPr lang="es-ES" dirty="0" smtClean="0"/>
              <a:t>demandan </a:t>
            </a:r>
            <a:r>
              <a:rPr lang="es-ES" dirty="0"/>
              <a:t>el desarrollo tecnológico </a:t>
            </a:r>
            <a:r>
              <a:rPr lang="es-ES" dirty="0" smtClean="0"/>
              <a:t>necesario </a:t>
            </a:r>
            <a:r>
              <a:rPr lang="es-ES" dirty="0"/>
              <a:t>para producir bienes y </a:t>
            </a:r>
            <a:r>
              <a:rPr lang="es-ES" dirty="0" smtClean="0"/>
              <a:t>servicios</a:t>
            </a:r>
            <a:r>
              <a:rPr lang="es-ES" dirty="0"/>
              <a:t>, que a su vez fortalecen y </a:t>
            </a:r>
            <a:r>
              <a:rPr lang="es-ES" dirty="0" smtClean="0"/>
              <a:t>aceleran </a:t>
            </a:r>
            <a:r>
              <a:rPr lang="es-ES" dirty="0"/>
              <a:t>la </a:t>
            </a:r>
            <a:r>
              <a:rPr lang="es-ES" dirty="0" err="1" smtClean="0"/>
              <a:t>megatendencia</a:t>
            </a:r>
            <a:r>
              <a:rPr lang="es-ES" dirty="0" smtClean="0"/>
              <a:t>.</a:t>
            </a:r>
            <a:endParaRPr lang="es-ES" dirty="0"/>
          </a:p>
          <a:p>
            <a:pPr algn="just"/>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4149080"/>
            <a:ext cx="5040560" cy="2461211"/>
          </a:xfrm>
          <a:prstGeom prst="rect">
            <a:avLst/>
          </a:prstGeom>
        </p:spPr>
      </p:pic>
    </p:spTree>
    <p:extLst>
      <p:ext uri="{BB962C8B-B14F-4D97-AF65-F5344CB8AC3E}">
        <p14:creationId xmlns:p14="http://schemas.microsoft.com/office/powerpoint/2010/main" val="31998046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852936"/>
            <a:ext cx="8229600" cy="1066800"/>
          </a:xfrm>
        </p:spPr>
        <p:txBody>
          <a:bodyPr>
            <a:noAutofit/>
          </a:bodyPr>
          <a:lstStyle/>
          <a:p>
            <a:pPr algn="ctr"/>
            <a:r>
              <a:rPr lang="es-MX" sz="6600" dirty="0" smtClean="0"/>
              <a:t>TIPOS DE MEGATENDENCIA SOCIAL</a:t>
            </a:r>
            <a:endParaRPr lang="es-MX" sz="6600" dirty="0"/>
          </a:p>
        </p:txBody>
      </p:sp>
    </p:spTree>
    <p:extLst>
      <p:ext uri="{BB962C8B-B14F-4D97-AF65-F5344CB8AC3E}">
        <p14:creationId xmlns:p14="http://schemas.microsoft.com/office/powerpoint/2010/main" val="29313155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0872" y="706016"/>
            <a:ext cx="8229600" cy="1066800"/>
          </a:xfrm>
        </p:spPr>
        <p:txBody>
          <a:bodyPr>
            <a:normAutofit/>
          </a:bodyPr>
          <a:lstStyle/>
          <a:p>
            <a:r>
              <a:rPr lang="es-ES" sz="3600" dirty="0"/>
              <a:t>Consumidor Ecológico:</a:t>
            </a:r>
          </a:p>
        </p:txBody>
      </p:sp>
      <p:sp>
        <p:nvSpPr>
          <p:cNvPr id="3" name="Marcador de contenido 2"/>
          <p:cNvSpPr>
            <a:spLocks noGrp="1"/>
          </p:cNvSpPr>
          <p:nvPr>
            <p:ph idx="1"/>
          </p:nvPr>
        </p:nvSpPr>
        <p:spPr>
          <a:xfrm>
            <a:off x="457200" y="1916832"/>
            <a:ext cx="8229600" cy="4325112"/>
          </a:xfrm>
        </p:spPr>
        <p:txBody>
          <a:bodyPr>
            <a:normAutofit fontScale="92500" lnSpcReduction="20000"/>
          </a:bodyPr>
          <a:lstStyle/>
          <a:p>
            <a:pPr marL="109728" indent="0" algn="just">
              <a:buNone/>
            </a:pPr>
            <a:r>
              <a:rPr lang="es-ES" dirty="0" smtClean="0"/>
              <a:t>Es </a:t>
            </a:r>
            <a:r>
              <a:rPr lang="es-ES" dirty="0"/>
              <a:t>un consumidor consciente y sensible de las repercusiones que sus hábitos de consumo imponen sobre el desarrollo sostenible  de la región donde vive.</a:t>
            </a:r>
          </a:p>
          <a:p>
            <a:pPr marL="109728" indent="0" algn="just">
              <a:buNone/>
            </a:pPr>
            <a:endParaRPr lang="es-ES" dirty="0"/>
          </a:p>
          <a:p>
            <a:pPr marL="109728" indent="0" algn="just">
              <a:buNone/>
            </a:pPr>
            <a:r>
              <a:rPr lang="es-ES" dirty="0"/>
              <a:t>Valora la calidad de vida en términos del respeto al medio ambiente, la utilización responsable de los recursos naturales, el cuidado de su salud y el bienestar general de su comunidad.</a:t>
            </a:r>
          </a:p>
          <a:p>
            <a:pPr marL="109728" indent="0" algn="just">
              <a:buNone/>
            </a:pPr>
            <a:endParaRPr lang="es-ES" dirty="0"/>
          </a:p>
          <a:p>
            <a:pPr marL="109728" indent="0" algn="just">
              <a:buNone/>
            </a:pPr>
            <a:r>
              <a:rPr lang="es-ES" dirty="0"/>
              <a:t>Reconoce que esta actitud ante la vida puede tener costos económicos adicionales y esta dispuesto a afrontarlos.</a:t>
            </a:r>
          </a:p>
          <a:p>
            <a:pPr marL="109728" indent="0" algn="just">
              <a:buNone/>
            </a:pPr>
            <a:endParaRPr lang="es-MX" dirty="0"/>
          </a:p>
        </p:txBody>
      </p:sp>
    </p:spTree>
    <p:extLst>
      <p:ext uri="{BB962C8B-B14F-4D97-AF65-F5344CB8AC3E}">
        <p14:creationId xmlns:p14="http://schemas.microsoft.com/office/powerpoint/2010/main" val="31426612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340768"/>
            <a:ext cx="6945560" cy="4618797"/>
          </a:xfrm>
        </p:spPr>
      </p:pic>
    </p:spTree>
    <p:extLst>
      <p:ext uri="{BB962C8B-B14F-4D97-AF65-F5344CB8AC3E}">
        <p14:creationId xmlns:p14="http://schemas.microsoft.com/office/powerpoint/2010/main" val="22634215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9552" y="1552160"/>
            <a:ext cx="8229600" cy="4325112"/>
          </a:xfrm>
        </p:spPr>
        <p:txBody>
          <a:bodyPr>
            <a:normAutofit fontScale="92500" lnSpcReduction="10000"/>
          </a:bodyPr>
          <a:lstStyle/>
          <a:p>
            <a:pPr marL="109728" indent="0" algn="just">
              <a:buNone/>
            </a:pPr>
            <a:r>
              <a:rPr lang="es-ES" dirty="0" smtClean="0"/>
              <a:t>Es </a:t>
            </a:r>
            <a:r>
              <a:rPr lang="es-ES" dirty="0"/>
              <a:t>la evolución hacia una educación para la vida, en el ámbito productivo, sin fronteras de tiempo ni espacio.</a:t>
            </a:r>
          </a:p>
          <a:p>
            <a:pPr algn="just"/>
            <a:endParaRPr lang="es-ES" dirty="0"/>
          </a:p>
          <a:p>
            <a:pPr marL="109728" indent="0" algn="just">
              <a:buNone/>
            </a:pPr>
            <a:r>
              <a:rPr lang="es-ES" dirty="0"/>
              <a:t>Una educación acorde a las etapas evolutivas del ser humano, basada en el desarrollo de capacidades para la adaptación a un entorno continuamente cambiante.</a:t>
            </a:r>
          </a:p>
          <a:p>
            <a:pPr algn="just"/>
            <a:endParaRPr lang="es-ES" dirty="0"/>
          </a:p>
          <a:p>
            <a:pPr marL="109728" indent="0" algn="just">
              <a:buNone/>
            </a:pPr>
            <a:r>
              <a:rPr lang="es-ES" dirty="0"/>
              <a:t>Potencia a las personas para buscar, evaluar, utilizar y crear información y conocimientos para alcanzar sus metas individuales, sociales, ocupacionales y </a:t>
            </a:r>
            <a:r>
              <a:rPr lang="es-ES" dirty="0" smtClean="0"/>
              <a:t>educacionales.</a:t>
            </a:r>
            <a:endParaRPr lang="es-ES" dirty="0"/>
          </a:p>
        </p:txBody>
      </p:sp>
      <p:sp>
        <p:nvSpPr>
          <p:cNvPr id="4" name="Título 1"/>
          <p:cNvSpPr>
            <a:spLocks noGrp="1"/>
          </p:cNvSpPr>
          <p:nvPr>
            <p:ph type="title"/>
          </p:nvPr>
        </p:nvSpPr>
        <p:spPr>
          <a:xfrm>
            <a:off x="683568" y="620688"/>
            <a:ext cx="8229600" cy="850776"/>
          </a:xfrm>
        </p:spPr>
        <p:txBody>
          <a:bodyPr>
            <a:normAutofit/>
          </a:bodyPr>
          <a:lstStyle/>
          <a:p>
            <a:pPr algn="just"/>
            <a:r>
              <a:rPr lang="es-ES" sz="2800" dirty="0"/>
              <a:t>Educación Personalizada, Vitalicia y Universal:</a:t>
            </a:r>
          </a:p>
        </p:txBody>
      </p:sp>
    </p:spTree>
    <p:extLst>
      <p:ext uri="{BB962C8B-B14F-4D97-AF65-F5344CB8AC3E}">
        <p14:creationId xmlns:p14="http://schemas.microsoft.com/office/powerpoint/2010/main" val="24870383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7504" y="764704"/>
            <a:ext cx="8928992" cy="4325112"/>
          </a:xfrm>
        </p:spPr>
        <p:txBody>
          <a:bodyPr>
            <a:normAutofit fontScale="77500" lnSpcReduction="20000"/>
          </a:bodyPr>
          <a:lstStyle/>
          <a:p>
            <a:pPr algn="just"/>
            <a:r>
              <a:rPr lang="es-MX" dirty="0">
                <a:cs typeface="Arial" panose="020B0604020202020204" pitchFamily="34" charset="0"/>
              </a:rPr>
              <a:t>Detonadores:</a:t>
            </a:r>
          </a:p>
          <a:p>
            <a:pPr algn="just"/>
            <a:endParaRPr lang="es-MX" dirty="0">
              <a:cs typeface="Arial" panose="020B0604020202020204" pitchFamily="34" charset="0"/>
            </a:endParaRPr>
          </a:p>
          <a:p>
            <a:pPr marL="109728" indent="0" algn="just">
              <a:buNone/>
            </a:pPr>
            <a:r>
              <a:rPr lang="es-MX" dirty="0">
                <a:cs typeface="Arial" panose="020B0604020202020204" pitchFamily="34" charset="0"/>
              </a:rPr>
              <a:t>1.- Incorporación de las </a:t>
            </a:r>
            <a:r>
              <a:rPr lang="es-MX" dirty="0" err="1">
                <a:cs typeface="Arial" panose="020B0604020202020204" pitchFamily="34" charset="0"/>
              </a:rPr>
              <a:t>TIC´s</a:t>
            </a:r>
            <a:r>
              <a:rPr lang="es-MX" dirty="0">
                <a:cs typeface="Arial" panose="020B0604020202020204" pitchFamily="34" charset="0"/>
              </a:rPr>
              <a:t> a los campos educativos y profesionales</a:t>
            </a:r>
          </a:p>
          <a:p>
            <a:pPr algn="just"/>
            <a:endParaRPr lang="es-MX" dirty="0">
              <a:cs typeface="Arial" panose="020B0604020202020204" pitchFamily="34" charset="0"/>
            </a:endParaRPr>
          </a:p>
          <a:p>
            <a:pPr marL="109728" indent="0" algn="just">
              <a:buNone/>
            </a:pPr>
            <a:r>
              <a:rPr lang="es-MX" dirty="0">
                <a:cs typeface="Arial" panose="020B0604020202020204" pitchFamily="34" charset="0"/>
              </a:rPr>
              <a:t>2.- Transmisión de la información en tiempo real e interactivamente</a:t>
            </a:r>
          </a:p>
          <a:p>
            <a:pPr algn="just"/>
            <a:endParaRPr lang="es-MX" dirty="0">
              <a:cs typeface="Arial" panose="020B0604020202020204" pitchFamily="34" charset="0"/>
            </a:endParaRPr>
          </a:p>
          <a:p>
            <a:pPr marL="109728" indent="0" algn="just">
              <a:buNone/>
            </a:pPr>
            <a:r>
              <a:rPr lang="es-MX" dirty="0">
                <a:cs typeface="Arial" panose="020B0604020202020204" pitchFamily="34" charset="0"/>
              </a:rPr>
              <a:t>3.- Globalización</a:t>
            </a:r>
          </a:p>
          <a:p>
            <a:pPr algn="just"/>
            <a:endParaRPr lang="es-MX" dirty="0">
              <a:cs typeface="Arial" panose="020B0604020202020204" pitchFamily="34" charset="0"/>
            </a:endParaRPr>
          </a:p>
          <a:p>
            <a:pPr marL="109728" indent="0" algn="just">
              <a:buNone/>
            </a:pPr>
            <a:r>
              <a:rPr lang="es-MX" dirty="0">
                <a:cs typeface="Arial" panose="020B0604020202020204" pitchFamily="34" charset="0"/>
              </a:rPr>
              <a:t>4.- Cambios en la demanda del mercado Laboral</a:t>
            </a:r>
          </a:p>
          <a:p>
            <a:pPr algn="just"/>
            <a:endParaRPr lang="es-MX" dirty="0">
              <a:cs typeface="Arial" panose="020B0604020202020204" pitchFamily="34" charset="0"/>
            </a:endParaRPr>
          </a:p>
          <a:p>
            <a:pPr marL="109728" indent="0" algn="just">
              <a:buNone/>
            </a:pPr>
            <a:r>
              <a:rPr lang="es-MX" dirty="0">
                <a:cs typeface="Arial" panose="020B0604020202020204" pitchFamily="34" charset="0"/>
              </a:rPr>
              <a:t>5.- Cambios en la pirámide poblacional educacional</a:t>
            </a:r>
          </a:p>
          <a:p>
            <a:pPr algn="just"/>
            <a:endParaRPr lang="es-MX" dirty="0">
              <a:cs typeface="Arial" panose="020B0604020202020204" pitchFamily="34" charset="0"/>
            </a:endParaRPr>
          </a:p>
          <a:p>
            <a:pPr marL="109728" indent="0" algn="just">
              <a:buNone/>
            </a:pPr>
            <a:r>
              <a:rPr lang="es-MX" dirty="0">
                <a:cs typeface="Arial" panose="020B0604020202020204" pitchFamily="34" charset="0"/>
              </a:rPr>
              <a:t>6.- Internacionalización de la Educación</a:t>
            </a:r>
          </a:p>
          <a:p>
            <a:pPr algn="just"/>
            <a:endParaRPr lang="es-MX"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4581128"/>
            <a:ext cx="2286000" cy="1714500"/>
          </a:xfrm>
          <a:prstGeom prst="rect">
            <a:avLst/>
          </a:prstGeom>
        </p:spPr>
      </p:pic>
    </p:spTree>
    <p:extLst>
      <p:ext uri="{BB962C8B-B14F-4D97-AF65-F5344CB8AC3E}">
        <p14:creationId xmlns:p14="http://schemas.microsoft.com/office/powerpoint/2010/main" val="10888585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9552" y="1267127"/>
            <a:ext cx="8229600" cy="3240360"/>
          </a:xfrm>
        </p:spPr>
        <p:txBody>
          <a:bodyPr>
            <a:normAutofit/>
          </a:bodyPr>
          <a:lstStyle/>
          <a:p>
            <a:pPr marL="109728" indent="0" algn="just">
              <a:buNone/>
            </a:pPr>
            <a:r>
              <a:rPr lang="es-ES" dirty="0" smtClean="0"/>
              <a:t>Posibilidad </a:t>
            </a:r>
            <a:r>
              <a:rPr lang="es-ES" dirty="0"/>
              <a:t>de comprar y vender productos y </a:t>
            </a:r>
            <a:r>
              <a:rPr lang="es-ES" dirty="0" smtClean="0"/>
              <a:t>servicios </a:t>
            </a:r>
            <a:r>
              <a:rPr lang="es-ES" dirty="0"/>
              <a:t>a nivel mundial en forma rápida y </a:t>
            </a:r>
            <a:r>
              <a:rPr lang="es-ES" dirty="0" smtClean="0"/>
              <a:t>segura</a:t>
            </a:r>
            <a:r>
              <a:rPr lang="es-ES" dirty="0"/>
              <a:t>; soportados por los avances de las </a:t>
            </a:r>
            <a:r>
              <a:rPr lang="es-ES" dirty="0" smtClean="0"/>
              <a:t>tecnologías </a:t>
            </a:r>
            <a:r>
              <a:rPr lang="es-ES" dirty="0"/>
              <a:t>de la información y las </a:t>
            </a:r>
            <a:r>
              <a:rPr lang="es-ES" dirty="0" smtClean="0"/>
              <a:t>telecomunicaciones.</a:t>
            </a:r>
            <a:endParaRPr lang="es-ES"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4005064"/>
            <a:ext cx="3954016" cy="2471260"/>
          </a:xfrm>
          <a:prstGeom prst="rect">
            <a:avLst/>
          </a:prstGeom>
        </p:spPr>
      </p:pic>
      <p:sp>
        <p:nvSpPr>
          <p:cNvPr id="4" name="Título 1"/>
          <p:cNvSpPr>
            <a:spLocks noGrp="1"/>
          </p:cNvSpPr>
          <p:nvPr>
            <p:ph type="title"/>
          </p:nvPr>
        </p:nvSpPr>
        <p:spPr>
          <a:xfrm>
            <a:off x="683568" y="476672"/>
            <a:ext cx="8229600" cy="850776"/>
          </a:xfrm>
        </p:spPr>
        <p:txBody>
          <a:bodyPr>
            <a:normAutofit/>
          </a:bodyPr>
          <a:lstStyle/>
          <a:p>
            <a:pPr algn="just"/>
            <a:r>
              <a:rPr lang="es-ES" sz="2800" dirty="0"/>
              <a:t>El Mundo: Un gran centro comercial</a:t>
            </a:r>
            <a:r>
              <a:rPr lang="es-ES" sz="2800" dirty="0" smtClean="0"/>
              <a:t>:</a:t>
            </a:r>
            <a:endParaRPr lang="es-ES" sz="2800" dirty="0"/>
          </a:p>
        </p:txBody>
      </p:sp>
    </p:spTree>
    <p:extLst>
      <p:ext uri="{BB962C8B-B14F-4D97-AF65-F5344CB8AC3E}">
        <p14:creationId xmlns:p14="http://schemas.microsoft.com/office/powerpoint/2010/main" val="17371395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836712"/>
            <a:ext cx="8229600" cy="4325112"/>
          </a:xfrm>
        </p:spPr>
        <p:txBody>
          <a:bodyPr>
            <a:normAutofit fontScale="92500" lnSpcReduction="20000"/>
          </a:bodyPr>
          <a:lstStyle/>
          <a:p>
            <a:pPr marL="109728" indent="0" algn="just">
              <a:buNone/>
            </a:pPr>
            <a:r>
              <a:rPr lang="es-ES" dirty="0"/>
              <a:t>Detonadores:</a:t>
            </a:r>
          </a:p>
          <a:p>
            <a:pPr marL="109728" indent="0" algn="just">
              <a:buNone/>
            </a:pPr>
            <a:endParaRPr lang="es-ES" dirty="0"/>
          </a:p>
          <a:p>
            <a:pPr algn="just"/>
            <a:r>
              <a:rPr lang="es-ES" dirty="0"/>
              <a:t>Cultura global, tecnología, formas de comercio, estructuras de MKT, convergencia de múltiples servicios a través de un mismo canal, intercambio de información, consumidores GLOBALES solicitando productos INDIVIDUALIZADOS, sistemas de crédito, transferencias económicas, dinero electrónico, unificación del consumo, la eficiencia de las cadenas de suministros, transacciones a distancia y el desarrollo y mejoramiento de medios digitales.</a:t>
            </a:r>
          </a:p>
          <a:p>
            <a:pPr algn="just"/>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4869160"/>
            <a:ext cx="2286000" cy="1714500"/>
          </a:xfrm>
          <a:prstGeom prst="rect">
            <a:avLst/>
          </a:prstGeom>
        </p:spPr>
      </p:pic>
    </p:spTree>
    <p:extLst>
      <p:ext uri="{BB962C8B-B14F-4D97-AF65-F5344CB8AC3E}">
        <p14:creationId xmlns:p14="http://schemas.microsoft.com/office/powerpoint/2010/main" val="41143084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41058" y="1140291"/>
            <a:ext cx="8229600" cy="4325112"/>
          </a:xfrm>
        </p:spPr>
        <p:txBody>
          <a:bodyPr>
            <a:normAutofit/>
          </a:bodyPr>
          <a:lstStyle/>
          <a:p>
            <a:pPr marL="109728" indent="0" algn="just">
              <a:buNone/>
            </a:pPr>
            <a:r>
              <a:rPr lang="es-ES" dirty="0" smtClean="0"/>
              <a:t>Es la interacción directa y bidireccional entre consumidores y empresas facilitada por las </a:t>
            </a:r>
            <a:r>
              <a:rPr lang="es-ES" dirty="0" err="1" smtClean="0"/>
              <a:t>TIC´s</a:t>
            </a:r>
            <a:r>
              <a:rPr lang="es-ES" dirty="0" smtClean="0"/>
              <a:t>, servicios financieros y de logística, con la finalidad de generar intercambios que satisfagan necesidades, deseos y demandas personalizadas que generen una alto valor agregado para los actores involucrados en este proceso, fortaleciendo así la relación entre las organizaciones y el consumidor.</a:t>
            </a:r>
            <a:endParaRPr lang="es-ES" dirty="0"/>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6027" y="4725144"/>
            <a:ext cx="2834631" cy="2004816"/>
          </a:xfrm>
          <a:prstGeom prst="rect">
            <a:avLst/>
          </a:prstGeom>
        </p:spPr>
      </p:pic>
      <p:sp>
        <p:nvSpPr>
          <p:cNvPr id="5" name="Título 1"/>
          <p:cNvSpPr>
            <a:spLocks noGrp="1"/>
          </p:cNvSpPr>
          <p:nvPr>
            <p:ph type="title"/>
          </p:nvPr>
        </p:nvSpPr>
        <p:spPr>
          <a:xfrm>
            <a:off x="590872" y="404664"/>
            <a:ext cx="8229600" cy="850776"/>
          </a:xfrm>
        </p:spPr>
        <p:txBody>
          <a:bodyPr>
            <a:normAutofit/>
          </a:bodyPr>
          <a:lstStyle/>
          <a:p>
            <a:pPr algn="just"/>
            <a:r>
              <a:rPr lang="es-ES" sz="2800" dirty="0"/>
              <a:t>Mercadotecnia Personalizada:</a:t>
            </a:r>
          </a:p>
        </p:txBody>
      </p:sp>
    </p:spTree>
    <p:extLst>
      <p:ext uri="{BB962C8B-B14F-4D97-AF65-F5344CB8AC3E}">
        <p14:creationId xmlns:p14="http://schemas.microsoft.com/office/powerpoint/2010/main" val="1947888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6016"/>
            <a:ext cx="8229600" cy="850776"/>
          </a:xfrm>
        </p:spPr>
        <p:txBody>
          <a:bodyPr/>
          <a:lstStyle/>
          <a:p>
            <a:pPr algn="ctr"/>
            <a:r>
              <a:rPr lang="es-ES" dirty="0" smtClean="0"/>
              <a:t>Serotonina</a:t>
            </a:r>
            <a:endParaRPr lang="es-MX" dirty="0"/>
          </a:p>
        </p:txBody>
      </p:sp>
      <p:sp>
        <p:nvSpPr>
          <p:cNvPr id="3" name="Marcador de contenido 2"/>
          <p:cNvSpPr>
            <a:spLocks noGrp="1"/>
          </p:cNvSpPr>
          <p:nvPr>
            <p:ph idx="1"/>
          </p:nvPr>
        </p:nvSpPr>
        <p:spPr>
          <a:xfrm>
            <a:off x="457200" y="1556792"/>
            <a:ext cx="8229600" cy="4325112"/>
          </a:xfrm>
        </p:spPr>
        <p:txBody>
          <a:bodyPr>
            <a:normAutofit/>
          </a:bodyPr>
          <a:lstStyle/>
          <a:p>
            <a:pPr algn="just"/>
            <a:r>
              <a:rPr lang="es-ES" dirty="0"/>
              <a:t>Es nuestro antidepresivo natural. </a:t>
            </a:r>
            <a:r>
              <a:rPr lang="es-ES" dirty="0" smtClean="0"/>
              <a:t>“La hormona del bienestar”. Además </a:t>
            </a:r>
            <a:r>
              <a:rPr lang="es-ES" dirty="0"/>
              <a:t>de las </a:t>
            </a:r>
            <a:r>
              <a:rPr lang="es-ES" dirty="0" smtClean="0"/>
              <a:t>buenas evocaciones</a:t>
            </a:r>
            <a:r>
              <a:rPr lang="es-ES" dirty="0"/>
              <a:t>, podemos exponernos a la luz y </a:t>
            </a:r>
            <a:r>
              <a:rPr lang="es-ES" dirty="0" smtClean="0"/>
              <a:t>hacer ejercicio </a:t>
            </a:r>
            <a:r>
              <a:rPr lang="es-ES" dirty="0"/>
              <a:t>físico aeróbico (running, bicicleta, etc.) </a:t>
            </a:r>
            <a:r>
              <a:rPr lang="es-MX" dirty="0"/>
              <a:t>Los altos niveles de serotonina aumentarán los sentimientos de empatía, conectarán a las personas y aumentarán la confianza.</a:t>
            </a:r>
            <a:r>
              <a:rPr lang="es-ES" dirty="0"/>
              <a:t> </a:t>
            </a:r>
            <a:endParaRPr lang="es-MX"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928" y="4941168"/>
            <a:ext cx="3231354" cy="1388468"/>
          </a:xfrm>
          <a:prstGeom prst="rect">
            <a:avLst/>
          </a:prstGeom>
        </p:spPr>
      </p:pic>
    </p:spTree>
    <p:extLst>
      <p:ext uri="{BB962C8B-B14F-4D97-AF65-F5344CB8AC3E}">
        <p14:creationId xmlns:p14="http://schemas.microsoft.com/office/powerpoint/2010/main" val="4768796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9552" y="836712"/>
            <a:ext cx="8229600" cy="4325112"/>
          </a:xfrm>
        </p:spPr>
        <p:txBody>
          <a:bodyPr>
            <a:normAutofit fontScale="77500" lnSpcReduction="20000"/>
          </a:bodyPr>
          <a:lstStyle/>
          <a:p>
            <a:pPr marL="109728" indent="0" algn="just">
              <a:buNone/>
            </a:pPr>
            <a:r>
              <a:rPr lang="es-ES" dirty="0"/>
              <a:t>Detonadores:</a:t>
            </a:r>
          </a:p>
          <a:p>
            <a:pPr algn="just"/>
            <a:endParaRPr lang="es-ES" dirty="0"/>
          </a:p>
          <a:p>
            <a:pPr algn="just"/>
            <a:r>
              <a:rPr lang="es-ES" dirty="0" smtClean="0"/>
              <a:t>La </a:t>
            </a:r>
            <a:r>
              <a:rPr lang="es-ES" dirty="0"/>
              <a:t>producción y comercialización actual de bienes y servicios responde a requerimientos masivos que han ido perdiendo vigencia.</a:t>
            </a:r>
          </a:p>
          <a:p>
            <a:pPr algn="just"/>
            <a:endParaRPr lang="es-ES" dirty="0"/>
          </a:p>
          <a:p>
            <a:pPr algn="just"/>
            <a:r>
              <a:rPr lang="es-ES" dirty="0"/>
              <a:t>Aspectos sociales, económicos, tecnológicos, culturales, etc. Han impactado en la forma tradicional de fabricar productos y hacer mercadotecnia, transformándose en un proceso personalizado</a:t>
            </a:r>
          </a:p>
          <a:p>
            <a:pPr algn="just"/>
            <a:endParaRPr lang="es-ES" dirty="0"/>
          </a:p>
          <a:p>
            <a:pPr algn="just"/>
            <a:r>
              <a:rPr lang="es-ES" dirty="0"/>
              <a:t>Consumidores más informados que exigen y demandan productos diseñados de acuerdo a sus necesidades específicas netamente</a:t>
            </a:r>
          </a:p>
          <a:p>
            <a:pPr algn="just"/>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1352" y="4869160"/>
            <a:ext cx="2286000" cy="1714500"/>
          </a:xfrm>
          <a:prstGeom prst="rect">
            <a:avLst/>
          </a:prstGeom>
        </p:spPr>
      </p:pic>
    </p:spTree>
    <p:extLst>
      <p:ext uri="{BB962C8B-B14F-4D97-AF65-F5344CB8AC3E}">
        <p14:creationId xmlns:p14="http://schemas.microsoft.com/office/powerpoint/2010/main" val="7837092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3528" y="1124744"/>
            <a:ext cx="4824536" cy="5256584"/>
          </a:xfrm>
        </p:spPr>
        <p:txBody>
          <a:bodyPr>
            <a:normAutofit fontScale="92500" lnSpcReduction="20000"/>
          </a:bodyPr>
          <a:lstStyle/>
          <a:p>
            <a:pPr algn="just"/>
            <a:endParaRPr lang="es-ES" dirty="0"/>
          </a:p>
          <a:p>
            <a:pPr marL="109728" indent="0" algn="just">
              <a:buNone/>
            </a:pPr>
            <a:r>
              <a:rPr lang="es-ES" dirty="0" smtClean="0"/>
              <a:t>Es </a:t>
            </a:r>
            <a:r>
              <a:rPr lang="es-ES" dirty="0"/>
              <a:t>el cambio de estructura familiar y demográfica como consecuencia de los cambios en las tasas de natalidad, mortalidad, envejecimiento de la población, incidencia de enfermedades terminales y la comunicación global.</a:t>
            </a:r>
          </a:p>
          <a:p>
            <a:pPr marL="109728" indent="0" algn="just">
              <a:buNone/>
            </a:pPr>
            <a:r>
              <a:rPr lang="es-ES" dirty="0" smtClean="0"/>
              <a:t>La </a:t>
            </a:r>
            <a:r>
              <a:rPr lang="es-ES" dirty="0"/>
              <a:t>migración y un mayor acceso a programas de educación, vida digna y salud está cambiando la estructura social hacia una época más globalizada y comunicada.</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1700808"/>
            <a:ext cx="3428504" cy="3428504"/>
          </a:xfrm>
          <a:prstGeom prst="rect">
            <a:avLst/>
          </a:prstGeom>
        </p:spPr>
      </p:pic>
      <p:sp>
        <p:nvSpPr>
          <p:cNvPr id="4" name="Título 1"/>
          <p:cNvSpPr>
            <a:spLocks noGrp="1"/>
          </p:cNvSpPr>
          <p:nvPr>
            <p:ph type="title"/>
          </p:nvPr>
        </p:nvSpPr>
        <p:spPr>
          <a:xfrm>
            <a:off x="467544" y="476672"/>
            <a:ext cx="8229600" cy="1066800"/>
          </a:xfrm>
        </p:spPr>
        <p:txBody>
          <a:bodyPr>
            <a:normAutofit/>
          </a:bodyPr>
          <a:lstStyle/>
          <a:p>
            <a:r>
              <a:rPr lang="es-ES" sz="2800" dirty="0"/>
              <a:t>Nueva estructura demográfica y familiar</a:t>
            </a:r>
            <a:r>
              <a:rPr lang="es-ES" sz="2800" dirty="0" smtClean="0"/>
              <a:t>:</a:t>
            </a:r>
            <a:endParaRPr lang="es-MX" sz="2800" dirty="0"/>
          </a:p>
        </p:txBody>
      </p:sp>
    </p:spTree>
    <p:extLst>
      <p:ext uri="{BB962C8B-B14F-4D97-AF65-F5344CB8AC3E}">
        <p14:creationId xmlns:p14="http://schemas.microsoft.com/office/powerpoint/2010/main" val="27134347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1560" y="1340768"/>
            <a:ext cx="6048672" cy="4325112"/>
          </a:xfrm>
        </p:spPr>
        <p:txBody>
          <a:bodyPr>
            <a:normAutofit fontScale="70000" lnSpcReduction="20000"/>
          </a:bodyPr>
          <a:lstStyle/>
          <a:p>
            <a:pPr algn="just"/>
            <a:r>
              <a:rPr lang="es-ES" dirty="0"/>
              <a:t>Detonadores:</a:t>
            </a:r>
          </a:p>
          <a:p>
            <a:pPr algn="just"/>
            <a:endParaRPr lang="es-ES" dirty="0"/>
          </a:p>
          <a:p>
            <a:pPr marL="109728" indent="0" algn="just">
              <a:buNone/>
            </a:pPr>
            <a:r>
              <a:rPr lang="es-ES" dirty="0"/>
              <a:t>1.- Nuevas demandas por grupos de edad</a:t>
            </a:r>
          </a:p>
          <a:p>
            <a:pPr algn="just"/>
            <a:endParaRPr lang="es-ES" dirty="0"/>
          </a:p>
          <a:p>
            <a:pPr marL="109728" indent="0" algn="just">
              <a:buNone/>
            </a:pPr>
            <a:r>
              <a:rPr lang="es-ES" dirty="0"/>
              <a:t>2.- Nuevos comportamientos familiares</a:t>
            </a:r>
          </a:p>
          <a:p>
            <a:pPr algn="just"/>
            <a:endParaRPr lang="es-ES" dirty="0"/>
          </a:p>
          <a:p>
            <a:pPr marL="109728" indent="0" algn="just">
              <a:buNone/>
            </a:pPr>
            <a:r>
              <a:rPr lang="es-ES" dirty="0"/>
              <a:t>3.- Mayor demanda de profesionales de la salud</a:t>
            </a:r>
          </a:p>
          <a:p>
            <a:pPr algn="just"/>
            <a:endParaRPr lang="es-ES" dirty="0"/>
          </a:p>
          <a:p>
            <a:pPr marL="109728" indent="0" algn="just">
              <a:buNone/>
            </a:pPr>
            <a:r>
              <a:rPr lang="es-ES" dirty="0"/>
              <a:t>4.- Nuevos esquemas de apoyo familiar</a:t>
            </a:r>
          </a:p>
          <a:p>
            <a:pPr algn="just"/>
            <a:endParaRPr lang="es-ES" dirty="0"/>
          </a:p>
          <a:p>
            <a:pPr marL="109728" indent="0" algn="just">
              <a:buNone/>
            </a:pPr>
            <a:r>
              <a:rPr lang="es-ES" dirty="0"/>
              <a:t>5.- Nuevos patrones de gasto</a:t>
            </a:r>
          </a:p>
          <a:p>
            <a:pPr algn="just"/>
            <a:endParaRPr lang="es-ES" dirty="0"/>
          </a:p>
          <a:p>
            <a:pPr marL="109728" indent="0" algn="just">
              <a:buNone/>
            </a:pPr>
            <a:r>
              <a:rPr lang="es-ES" dirty="0"/>
              <a:t>6.- Mayores programas en equidad de género</a:t>
            </a:r>
          </a:p>
          <a:p>
            <a:pPr algn="just"/>
            <a:endParaRPr lang="es-ES" dirty="0"/>
          </a:p>
          <a:p>
            <a:pPr marL="109728" indent="0" algn="just">
              <a:buNone/>
            </a:pPr>
            <a:r>
              <a:rPr lang="es-ES" dirty="0"/>
              <a:t>7.- Migraciones Campo-Ciudad</a:t>
            </a:r>
          </a:p>
          <a:p>
            <a:pPr algn="just"/>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2464" y="2646074"/>
            <a:ext cx="2286000" cy="1714500"/>
          </a:xfrm>
          <a:prstGeom prst="rect">
            <a:avLst/>
          </a:prstGeom>
        </p:spPr>
      </p:pic>
    </p:spTree>
    <p:extLst>
      <p:ext uri="{BB962C8B-B14F-4D97-AF65-F5344CB8AC3E}">
        <p14:creationId xmlns:p14="http://schemas.microsoft.com/office/powerpoint/2010/main" val="13502540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7544" y="1700808"/>
            <a:ext cx="8229600" cy="4325112"/>
          </a:xfrm>
        </p:spPr>
        <p:txBody>
          <a:bodyPr>
            <a:normAutofit/>
          </a:bodyPr>
          <a:lstStyle/>
          <a:p>
            <a:pPr marL="109728" indent="0" algn="just">
              <a:buNone/>
            </a:pPr>
            <a:r>
              <a:rPr lang="es-ES" dirty="0" smtClean="0"/>
              <a:t>El </a:t>
            </a:r>
            <a:r>
              <a:rPr lang="es-ES" dirty="0"/>
              <a:t>desarrollo tecnológico ha permitido que la salud sea una de las principales áreas beneficiadas y por ende la sociedad e individuos que la integran.</a:t>
            </a:r>
          </a:p>
          <a:p>
            <a:pPr algn="just"/>
            <a:endParaRPr lang="es-ES" dirty="0"/>
          </a:p>
          <a:p>
            <a:pPr marL="109728" indent="0" algn="just">
              <a:buNone/>
            </a:pPr>
            <a:r>
              <a:rPr lang="es-ES" dirty="0"/>
              <a:t>La esperanza y calidad de vida han mejorado en las últimas décadas, no solo en los países industrializados, si no en la mayoría del planeta.</a:t>
            </a:r>
          </a:p>
          <a:p>
            <a:pPr algn="just"/>
            <a:endParaRPr lang="es-ES" dirty="0"/>
          </a:p>
        </p:txBody>
      </p:sp>
      <p:sp>
        <p:nvSpPr>
          <p:cNvPr id="4" name="Título 1"/>
          <p:cNvSpPr>
            <a:spLocks noGrp="1"/>
          </p:cNvSpPr>
          <p:nvPr>
            <p:ph type="title"/>
          </p:nvPr>
        </p:nvSpPr>
        <p:spPr>
          <a:xfrm>
            <a:off x="539552" y="735360"/>
            <a:ext cx="8229600" cy="1066800"/>
          </a:xfrm>
        </p:spPr>
        <p:txBody>
          <a:bodyPr>
            <a:normAutofit/>
          </a:bodyPr>
          <a:lstStyle/>
          <a:p>
            <a:r>
              <a:rPr lang="es-ES" dirty="0"/>
              <a:t>Salud Tecnológica</a:t>
            </a:r>
            <a:r>
              <a:rPr lang="es-ES" dirty="0" smtClean="0"/>
              <a:t>:</a:t>
            </a:r>
            <a:endParaRPr lang="es-MX" dirty="0"/>
          </a:p>
        </p:txBody>
      </p:sp>
    </p:spTree>
    <p:extLst>
      <p:ext uri="{BB962C8B-B14F-4D97-AF65-F5344CB8AC3E}">
        <p14:creationId xmlns:p14="http://schemas.microsoft.com/office/powerpoint/2010/main" val="24751812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9552" y="764704"/>
            <a:ext cx="8229600" cy="4325112"/>
          </a:xfrm>
        </p:spPr>
        <p:txBody>
          <a:bodyPr>
            <a:normAutofit fontScale="85000" lnSpcReduction="20000"/>
          </a:bodyPr>
          <a:lstStyle/>
          <a:p>
            <a:pPr algn="just"/>
            <a:r>
              <a:rPr lang="es-ES" dirty="0"/>
              <a:t>Detonadores:</a:t>
            </a:r>
          </a:p>
          <a:p>
            <a:pPr algn="just"/>
            <a:endParaRPr lang="es-ES" dirty="0"/>
          </a:p>
          <a:p>
            <a:pPr marL="109728" indent="0" algn="just">
              <a:buNone/>
            </a:pPr>
            <a:r>
              <a:rPr lang="es-ES" dirty="0"/>
              <a:t>1.- La capacidad de transferir el conocimiento y las innovaciones tecnológicas hacia el campo de la medicina han impactado la calidad y esperanza de vida.</a:t>
            </a:r>
          </a:p>
          <a:p>
            <a:pPr algn="just"/>
            <a:endParaRPr lang="es-ES" dirty="0"/>
          </a:p>
          <a:p>
            <a:pPr marL="109728" indent="0" algn="just">
              <a:buNone/>
            </a:pPr>
            <a:r>
              <a:rPr lang="es-ES" dirty="0"/>
              <a:t>2.- El desarrollo de nuevos fármacos, un mercado más competitivo y precios más al alcance de la mayoría de las personas.</a:t>
            </a:r>
          </a:p>
          <a:p>
            <a:pPr algn="just"/>
            <a:endParaRPr lang="es-ES" dirty="0"/>
          </a:p>
          <a:p>
            <a:pPr marL="109728" indent="0" algn="just">
              <a:buNone/>
            </a:pPr>
            <a:r>
              <a:rPr lang="es-ES" dirty="0"/>
              <a:t>3.- La nano medicina que es ingeniería y manufactura a escala molecular o nanotecnología y su fabricación de equipo mínimamente invasivo.</a:t>
            </a:r>
          </a:p>
          <a:p>
            <a:pPr algn="just"/>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5013176"/>
            <a:ext cx="2286000" cy="1714500"/>
          </a:xfrm>
          <a:prstGeom prst="rect">
            <a:avLst/>
          </a:prstGeom>
        </p:spPr>
      </p:pic>
    </p:spTree>
    <p:extLst>
      <p:ext uri="{BB962C8B-B14F-4D97-AF65-F5344CB8AC3E}">
        <p14:creationId xmlns:p14="http://schemas.microsoft.com/office/powerpoint/2010/main" val="5172545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08720"/>
            <a:ext cx="8229600" cy="1066800"/>
          </a:xfrm>
        </p:spPr>
        <p:txBody>
          <a:bodyPr>
            <a:normAutofit/>
          </a:bodyPr>
          <a:lstStyle/>
          <a:p>
            <a:r>
              <a:rPr lang="es-MX" dirty="0"/>
              <a:t>Virtualidad Cotidiana</a:t>
            </a:r>
            <a:r>
              <a:rPr lang="es-MX" dirty="0" smtClean="0"/>
              <a:t>:</a:t>
            </a:r>
            <a:endParaRPr lang="es-MX" dirty="0"/>
          </a:p>
        </p:txBody>
      </p:sp>
      <p:sp>
        <p:nvSpPr>
          <p:cNvPr id="3" name="Marcador de contenido 2"/>
          <p:cNvSpPr>
            <a:spLocks noGrp="1"/>
          </p:cNvSpPr>
          <p:nvPr>
            <p:ph idx="1"/>
          </p:nvPr>
        </p:nvSpPr>
        <p:spPr>
          <a:xfrm>
            <a:off x="457200" y="1988840"/>
            <a:ext cx="8229600" cy="4325112"/>
          </a:xfrm>
        </p:spPr>
        <p:txBody>
          <a:bodyPr>
            <a:normAutofit fontScale="92500" lnSpcReduction="10000"/>
          </a:bodyPr>
          <a:lstStyle/>
          <a:p>
            <a:pPr marL="109728" indent="0" algn="just">
              <a:buNone/>
            </a:pPr>
            <a:r>
              <a:rPr lang="es-ES" dirty="0"/>
              <a:t>Esta gira alrededor del uso de </a:t>
            </a:r>
            <a:r>
              <a:rPr lang="es-ES" dirty="0" err="1"/>
              <a:t>TIC´s</a:t>
            </a:r>
            <a:r>
              <a:rPr lang="es-ES" dirty="0"/>
              <a:t> en la mayor parte de las actividades de la vida cotidiana, donde lo “virtual” con el uso masivos de dispositivos “inteligentes” sustentan en gran medida las formas de comercio, producción, atención, recolección de información e investigación, ESTANDARIZANDO así los patrones de vida de las personas en el mundo.</a:t>
            </a:r>
          </a:p>
          <a:p>
            <a:pPr algn="just"/>
            <a:endParaRPr lang="es-ES" dirty="0"/>
          </a:p>
          <a:p>
            <a:pPr marL="109728" indent="0" algn="just">
              <a:buNone/>
            </a:pPr>
            <a:r>
              <a:rPr lang="es-ES" dirty="0"/>
              <a:t>Los principales comportamientos guardan relación con la creación de patrones culturales similares ante el fenómeno de la virtualidad.</a:t>
            </a:r>
            <a:endParaRPr lang="es-MX" dirty="0"/>
          </a:p>
        </p:txBody>
      </p:sp>
    </p:spTree>
    <p:extLst>
      <p:ext uri="{BB962C8B-B14F-4D97-AF65-F5344CB8AC3E}">
        <p14:creationId xmlns:p14="http://schemas.microsoft.com/office/powerpoint/2010/main" val="21674391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760072"/>
            <a:ext cx="8229600" cy="4325112"/>
          </a:xfrm>
        </p:spPr>
        <p:txBody>
          <a:bodyPr>
            <a:normAutofit fontScale="77500" lnSpcReduction="20000"/>
          </a:bodyPr>
          <a:lstStyle/>
          <a:p>
            <a:pPr algn="just"/>
            <a:r>
              <a:rPr lang="es-ES" dirty="0"/>
              <a:t>Detonadores:</a:t>
            </a:r>
          </a:p>
          <a:p>
            <a:pPr algn="just"/>
            <a:endParaRPr lang="es-ES" dirty="0"/>
          </a:p>
          <a:p>
            <a:pPr marL="109728" indent="0" algn="just">
              <a:buNone/>
            </a:pPr>
            <a:r>
              <a:rPr lang="es-ES" dirty="0"/>
              <a:t>1.-Las exigencias tecnológicas de las nuevas generaciones (movilidad, velocidad y multifuncionalidad)</a:t>
            </a:r>
          </a:p>
          <a:p>
            <a:pPr algn="just"/>
            <a:endParaRPr lang="es-ES" dirty="0"/>
          </a:p>
          <a:p>
            <a:pPr marL="109728" indent="0" algn="just">
              <a:buNone/>
            </a:pPr>
            <a:r>
              <a:rPr lang="es-ES" dirty="0"/>
              <a:t>2.- Políticas públicas en pro de la inversión en ciencia y tecnología.</a:t>
            </a:r>
          </a:p>
          <a:p>
            <a:pPr algn="just"/>
            <a:endParaRPr lang="es-ES" dirty="0"/>
          </a:p>
          <a:p>
            <a:pPr marL="109728" indent="0" algn="just">
              <a:buNone/>
            </a:pPr>
            <a:r>
              <a:rPr lang="es-ES" dirty="0"/>
              <a:t>3.- Altas expectativas del retorno financiero debido a la alta demanda de productos tecnológicos del mercado.</a:t>
            </a:r>
          </a:p>
          <a:p>
            <a:pPr algn="just"/>
            <a:endParaRPr lang="es-ES" dirty="0"/>
          </a:p>
          <a:p>
            <a:pPr marL="109728" indent="0" algn="just">
              <a:buNone/>
            </a:pPr>
            <a:r>
              <a:rPr lang="es-ES" dirty="0"/>
              <a:t>4.- La cultura del confort y el mínimo esfuerzo</a:t>
            </a:r>
          </a:p>
          <a:p>
            <a:pPr algn="just"/>
            <a:endParaRPr lang="es-ES" dirty="0"/>
          </a:p>
          <a:p>
            <a:pPr marL="109728" indent="0" algn="just">
              <a:buNone/>
            </a:pPr>
            <a:r>
              <a:rPr lang="es-ES" dirty="0"/>
              <a:t>5.- El sentimiento y necesidad de la </a:t>
            </a:r>
            <a:r>
              <a:rPr lang="es-ES" dirty="0" err="1"/>
              <a:t>inmediatibilidad</a:t>
            </a:r>
            <a:endParaRPr lang="es-ES" dirty="0"/>
          </a:p>
          <a:p>
            <a:pPr algn="just"/>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3995" y="5115571"/>
            <a:ext cx="1976009" cy="1482007"/>
          </a:xfrm>
          <a:prstGeom prst="rect">
            <a:avLst/>
          </a:prstGeom>
        </p:spPr>
      </p:pic>
    </p:spTree>
    <p:extLst>
      <p:ext uri="{BB962C8B-B14F-4D97-AF65-F5344CB8AC3E}">
        <p14:creationId xmlns:p14="http://schemas.microsoft.com/office/powerpoint/2010/main" val="1276625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850032"/>
            <a:ext cx="8229600" cy="1066800"/>
          </a:xfrm>
        </p:spPr>
        <p:txBody>
          <a:bodyPr/>
          <a:lstStyle/>
          <a:p>
            <a:r>
              <a:rPr lang="es-ES" dirty="0" smtClean="0"/>
              <a:t>Cazadores de tendencias</a:t>
            </a:r>
            <a:endParaRPr lang="es-MX" dirty="0"/>
          </a:p>
        </p:txBody>
      </p:sp>
      <p:sp>
        <p:nvSpPr>
          <p:cNvPr id="3" name="Marcador de contenido 2"/>
          <p:cNvSpPr>
            <a:spLocks noGrp="1"/>
          </p:cNvSpPr>
          <p:nvPr>
            <p:ph idx="1"/>
          </p:nvPr>
        </p:nvSpPr>
        <p:spPr>
          <a:xfrm>
            <a:off x="395536" y="1988840"/>
            <a:ext cx="4690864" cy="4325112"/>
          </a:xfrm>
        </p:spPr>
        <p:txBody>
          <a:bodyPr>
            <a:normAutofit/>
          </a:bodyPr>
          <a:lstStyle/>
          <a:p>
            <a:pPr algn="just"/>
            <a:r>
              <a:rPr lang="es-ES" dirty="0"/>
              <a:t>Un cazador de tendencias </a:t>
            </a:r>
            <a:r>
              <a:rPr lang="es-ES" dirty="0" smtClean="0"/>
              <a:t>(en </a:t>
            </a:r>
            <a:r>
              <a:rPr lang="es-ES" dirty="0"/>
              <a:t>inglés </a:t>
            </a:r>
            <a:r>
              <a:rPr lang="es-ES" dirty="0" err="1" smtClean="0"/>
              <a:t>Coolhunter</a:t>
            </a:r>
            <a:r>
              <a:rPr lang="es-ES" dirty="0" smtClean="0"/>
              <a:t>) es rápido </a:t>
            </a:r>
            <a:r>
              <a:rPr lang="es-ES" dirty="0"/>
              <a:t>y observador, dicta hacia donde ir y hacia donde no, por lo que se ha vuelto trascendental en las empresas, en especial dentro de </a:t>
            </a:r>
            <a:r>
              <a:rPr lang="es-ES" dirty="0" smtClean="0"/>
              <a:t>un </a:t>
            </a:r>
            <a:r>
              <a:rPr lang="es-ES" dirty="0"/>
              <a:t>mercado tan volátil como el actual.</a:t>
            </a:r>
          </a:p>
          <a:p>
            <a:pPr algn="just"/>
            <a:endParaRPr lang="es-MX" dirty="0"/>
          </a:p>
        </p:txBody>
      </p:sp>
      <p:pic>
        <p:nvPicPr>
          <p:cNvPr id="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636912"/>
            <a:ext cx="3462362" cy="250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8907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8750"/>
            <a:ext cx="9144000" cy="4000500"/>
          </a:xfrm>
          <a:prstGeom prst="rect">
            <a:avLst/>
          </a:prstGeom>
        </p:spPr>
      </p:pic>
    </p:spTree>
    <p:extLst>
      <p:ext uri="{BB962C8B-B14F-4D97-AF65-F5344CB8AC3E}">
        <p14:creationId xmlns:p14="http://schemas.microsoft.com/office/powerpoint/2010/main" val="2282289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24744"/>
            <a:ext cx="8229600" cy="1066800"/>
          </a:xfrm>
        </p:spPr>
        <p:txBody>
          <a:bodyPr>
            <a:normAutofit fontScale="90000"/>
          </a:bodyPr>
          <a:lstStyle/>
          <a:p>
            <a:pPr algn="ctr"/>
            <a:r>
              <a:rPr lang="es-ES" dirty="0"/>
              <a:t>¿Como aprovecharla en el marketing?</a:t>
            </a:r>
            <a:endParaRPr lang="es-MX" dirty="0"/>
          </a:p>
        </p:txBody>
      </p:sp>
      <p:sp>
        <p:nvSpPr>
          <p:cNvPr id="3" name="Marcador de contenido 2"/>
          <p:cNvSpPr>
            <a:spLocks noGrp="1"/>
          </p:cNvSpPr>
          <p:nvPr>
            <p:ph idx="1"/>
          </p:nvPr>
        </p:nvSpPr>
        <p:spPr>
          <a:xfrm>
            <a:off x="457200" y="2132856"/>
            <a:ext cx="8229600" cy="1899656"/>
          </a:xfrm>
        </p:spPr>
        <p:txBody>
          <a:bodyPr>
            <a:noAutofit/>
          </a:bodyPr>
          <a:lstStyle/>
          <a:p>
            <a:pPr algn="just"/>
            <a:r>
              <a:rPr lang="es-ES" dirty="0"/>
              <a:t>Quítele la incertidumbre a su consumidor haciéndole sentir seguro, a gusto, conforme, que su experiencia sea relajada y </a:t>
            </a:r>
            <a:r>
              <a:rPr lang="es-ES" dirty="0" smtClean="0"/>
              <a:t>tranquila. (música tranquila)</a:t>
            </a:r>
          </a:p>
          <a:p>
            <a:pPr algn="just"/>
            <a:r>
              <a:rPr lang="es-MX" dirty="0" smtClean="0"/>
              <a:t>Testimonios</a:t>
            </a:r>
          </a:p>
          <a:p>
            <a:pPr algn="just"/>
            <a:r>
              <a:rPr lang="es-MX" dirty="0" smtClean="0"/>
              <a:t>Credenciales</a:t>
            </a:r>
          </a:p>
          <a:p>
            <a:pPr algn="just"/>
            <a:r>
              <a:rPr lang="es-MX" dirty="0" smtClean="0"/>
              <a:t>Apoyo/información</a:t>
            </a:r>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3717032"/>
            <a:ext cx="2538176" cy="1653440"/>
          </a:xfrm>
          <a:prstGeom prst="rect">
            <a:avLst/>
          </a:prstGeom>
        </p:spPr>
      </p:pic>
    </p:spTree>
    <p:extLst>
      <p:ext uri="{BB962C8B-B14F-4D97-AF65-F5344CB8AC3E}">
        <p14:creationId xmlns:p14="http://schemas.microsoft.com/office/powerpoint/2010/main" val="1477721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6016"/>
            <a:ext cx="8229600" cy="850776"/>
          </a:xfrm>
        </p:spPr>
        <p:txBody>
          <a:bodyPr/>
          <a:lstStyle/>
          <a:p>
            <a:pPr algn="ctr"/>
            <a:r>
              <a:rPr lang="es-ES" dirty="0" smtClean="0"/>
              <a:t>Dopamina</a:t>
            </a:r>
            <a:endParaRPr lang="es-MX" dirty="0"/>
          </a:p>
        </p:txBody>
      </p:sp>
      <p:sp>
        <p:nvSpPr>
          <p:cNvPr id="3" name="Marcador de contenido 2"/>
          <p:cNvSpPr>
            <a:spLocks noGrp="1"/>
          </p:cNvSpPr>
          <p:nvPr>
            <p:ph idx="1"/>
          </p:nvPr>
        </p:nvSpPr>
        <p:spPr>
          <a:xfrm>
            <a:off x="457200" y="1628800"/>
            <a:ext cx="8229600" cy="2448272"/>
          </a:xfrm>
        </p:spPr>
        <p:txBody>
          <a:bodyPr>
            <a:normAutofit/>
          </a:bodyPr>
          <a:lstStyle/>
          <a:p>
            <a:pPr algn="just"/>
            <a:r>
              <a:rPr lang="es-ES" dirty="0"/>
              <a:t>Mediadora del placer, tiene que </a:t>
            </a:r>
            <a:r>
              <a:rPr lang="es-ES" dirty="0" smtClean="0"/>
              <a:t>ver con </a:t>
            </a:r>
            <a:r>
              <a:rPr lang="es-ES" dirty="0"/>
              <a:t>la motivación y la relación de coste </a:t>
            </a:r>
            <a:r>
              <a:rPr lang="es-ES" dirty="0" smtClean="0"/>
              <a:t>y beneficio</a:t>
            </a:r>
            <a:r>
              <a:rPr lang="es-ES" dirty="0"/>
              <a:t>. Podemos subirla </a:t>
            </a:r>
            <a:r>
              <a:rPr lang="es-ES" dirty="0" smtClean="0"/>
              <a:t>estableciendo objetivos </a:t>
            </a:r>
            <a:r>
              <a:rPr lang="es-ES" dirty="0"/>
              <a:t>a corto plazo y celebrar su </a:t>
            </a:r>
            <a:r>
              <a:rPr lang="es-ES" dirty="0" smtClean="0"/>
              <a:t>consecución.</a:t>
            </a:r>
            <a:endParaRPr lang="es-MX"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3825" y="4131394"/>
            <a:ext cx="381635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648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04664"/>
            <a:ext cx="8229600" cy="1066800"/>
          </a:xfrm>
        </p:spPr>
        <p:txBody>
          <a:bodyPr>
            <a:normAutofit fontScale="90000"/>
          </a:bodyPr>
          <a:lstStyle/>
          <a:p>
            <a:pPr algn="ctr"/>
            <a:r>
              <a:rPr lang="es-ES" dirty="0"/>
              <a:t>¿Como </a:t>
            </a:r>
            <a:r>
              <a:rPr lang="es-ES" dirty="0" smtClean="0"/>
              <a:t>aprovecharla en el marketing?</a:t>
            </a:r>
            <a:endParaRPr lang="es-MX" dirty="0"/>
          </a:p>
        </p:txBody>
      </p:sp>
      <p:sp>
        <p:nvSpPr>
          <p:cNvPr id="3" name="Marcador de contenido 2"/>
          <p:cNvSpPr>
            <a:spLocks noGrp="1"/>
          </p:cNvSpPr>
          <p:nvPr>
            <p:ph idx="1"/>
          </p:nvPr>
        </p:nvSpPr>
        <p:spPr>
          <a:xfrm>
            <a:off x="440175" y="1340768"/>
            <a:ext cx="8229600" cy="4608512"/>
          </a:xfrm>
        </p:spPr>
        <p:txBody>
          <a:bodyPr>
            <a:noAutofit/>
          </a:bodyPr>
          <a:lstStyle/>
          <a:p>
            <a:pPr algn="just"/>
            <a:r>
              <a:rPr lang="es-MX" sz="2000" dirty="0" smtClean="0"/>
              <a:t>Ganar </a:t>
            </a:r>
            <a:r>
              <a:rPr lang="es-MX" sz="2000" dirty="0"/>
              <a:t>un premio, un descuento o cualquier cosa fuera de lo habitual. </a:t>
            </a:r>
            <a:endParaRPr lang="es-MX" sz="2000" dirty="0" smtClean="0"/>
          </a:p>
          <a:p>
            <a:pPr algn="just"/>
            <a:r>
              <a:rPr lang="es-MX" sz="2000" dirty="0" smtClean="0"/>
              <a:t>Realizar </a:t>
            </a:r>
            <a:r>
              <a:rPr lang="es-MX" sz="2000" dirty="0"/>
              <a:t>progresos, incluso si no conseguimos recompensas concretas.</a:t>
            </a:r>
          </a:p>
          <a:p>
            <a:pPr algn="just"/>
            <a:r>
              <a:rPr lang="es-MX" sz="2000" dirty="0" smtClean="0"/>
              <a:t>Lo </a:t>
            </a:r>
            <a:r>
              <a:rPr lang="es-MX" sz="2000" dirty="0"/>
              <a:t>mismo ocurre con pequeños alicientes como: «¡Fantástico!» ; «¡Lo has hecho muy bien!».</a:t>
            </a:r>
          </a:p>
          <a:p>
            <a:pPr algn="just"/>
            <a:r>
              <a:rPr lang="es-MX" sz="2000" dirty="0"/>
              <a:t>Redes sociales como Facebook consiguen el objetivo de las pequeñas recompensas cada vez que alguien da un "me gusta" a nuestro comentario</a:t>
            </a:r>
            <a:r>
              <a:rPr lang="es-MX" sz="2000" dirty="0" smtClean="0"/>
              <a:t>.</a:t>
            </a:r>
            <a:endParaRPr lang="es-MX" sz="2000" dirty="0"/>
          </a:p>
          <a:p>
            <a:pPr algn="just"/>
            <a:r>
              <a:rPr lang="es-MX" sz="2000" dirty="0"/>
              <a:t>Si conseguimos que nuestra marca se asocie a una oleada de dopamina, tantas veces como sea posible, estaremos más cerca de conseguir el conocimiento, recordación y fidelidad a la marca.</a:t>
            </a:r>
            <a:endParaRPr lang="es-ES" sz="20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0056" y="5450168"/>
            <a:ext cx="2603888" cy="1142239"/>
          </a:xfrm>
          <a:prstGeom prst="rect">
            <a:avLst/>
          </a:prstGeom>
        </p:spPr>
      </p:pic>
    </p:spTree>
    <p:extLst>
      <p:ext uri="{BB962C8B-B14F-4D97-AF65-F5344CB8AC3E}">
        <p14:creationId xmlns:p14="http://schemas.microsoft.com/office/powerpoint/2010/main" val="11189768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833</TotalTime>
  <Words>3199</Words>
  <Application>Microsoft Office PowerPoint</Application>
  <PresentationFormat>Presentación en pantalla (4:3)</PresentationFormat>
  <Paragraphs>232</Paragraphs>
  <Slides>68</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68</vt:i4>
      </vt:variant>
    </vt:vector>
  </HeadingPairs>
  <TitlesOfParts>
    <vt:vector size="75" baseType="lpstr">
      <vt:lpstr>Arial</vt:lpstr>
      <vt:lpstr>Calibri</vt:lpstr>
      <vt:lpstr>Century Gothic</vt:lpstr>
      <vt:lpstr>Georgia</vt:lpstr>
      <vt:lpstr>Trebuchet MS</vt:lpstr>
      <vt:lpstr>Wingdings 2</vt:lpstr>
      <vt:lpstr>Urbano</vt:lpstr>
      <vt:lpstr>Biología del Comportamiento Humano, Innovación, Tecnología y Diferencia entre Modas y Tendencias. </vt:lpstr>
      <vt:lpstr>Biología del consumidor</vt:lpstr>
      <vt:lpstr>El cuarteto de la felicidad</vt:lpstr>
      <vt:lpstr>Endorfinas</vt:lpstr>
      <vt:lpstr>¿Como aprovecharla en el marketing?</vt:lpstr>
      <vt:lpstr>Serotonina</vt:lpstr>
      <vt:lpstr>¿Como aprovecharla en el marketing?</vt:lpstr>
      <vt:lpstr>Dopamina</vt:lpstr>
      <vt:lpstr>¿Como aprovecharla en el marketing?</vt:lpstr>
      <vt:lpstr>Oxitocina</vt:lpstr>
      <vt:lpstr>¿Como aprovecharla en el marketing?</vt:lpstr>
      <vt:lpstr>Presentación de PowerPoint</vt:lpstr>
      <vt:lpstr>Teoría X y teoría Y</vt:lpstr>
      <vt:lpstr>Teoría X</vt:lpstr>
      <vt:lpstr>Las premisas de la teoría X son:</vt:lpstr>
      <vt:lpstr>Presentación de PowerPoint</vt:lpstr>
      <vt:lpstr>Teoría Y</vt:lpstr>
      <vt:lpstr>Los supuestos que fundamentan la Teoría Y son:</vt:lpstr>
      <vt:lpstr>Presentación de PowerPoint</vt:lpstr>
      <vt:lpstr>INNOVACIÓN Y TECNOLOGÍA</vt:lpstr>
      <vt:lpstr>INNOVACIÓN</vt:lpstr>
      <vt:lpstr>Presentación de PowerPoint</vt:lpstr>
      <vt:lpstr>Presentación de PowerPoint</vt:lpstr>
      <vt:lpstr>Presentación de PowerPoint</vt:lpstr>
      <vt:lpstr>DIFUSIÓN DE INNOVACIONES </vt:lpstr>
      <vt:lpstr>Adopción de Innovaciones</vt:lpstr>
      <vt:lpstr>Presentación de PowerPoint</vt:lpstr>
      <vt:lpstr>Presentación de PowerPoint</vt:lpstr>
      <vt:lpstr>TIPOS DE INNOVACIONES</vt:lpstr>
      <vt:lpstr>Factores de un Producto Innovador</vt:lpstr>
      <vt:lpstr>Presentación de PowerPoint</vt:lpstr>
      <vt:lpstr>TECNOLOGÍA</vt:lpstr>
      <vt:lpstr>Presentación de PowerPoint</vt:lpstr>
      <vt:lpstr>Presentación de PowerPoint</vt:lpstr>
      <vt:lpstr>Cambios en la experiencia del consumidor</vt:lpstr>
      <vt:lpstr>Presentación de PowerPoint</vt:lpstr>
      <vt:lpstr>Presentación de PowerPoint</vt:lpstr>
      <vt:lpstr>DIFERENCIA ENTRE MODA Y TENDENCIA</vt:lpstr>
      <vt:lpstr>MODA</vt:lpstr>
      <vt:lpstr>Presentación de PowerPoint</vt:lpstr>
      <vt:lpstr>Presentación de PowerPoint</vt:lpstr>
      <vt:lpstr>TENDENCIA</vt:lpstr>
      <vt:lpstr>Presentación de PowerPoint</vt:lpstr>
      <vt:lpstr>CATEGORIAS DE LAS TENDENCIAS</vt:lpstr>
      <vt:lpstr>Una verdadera tendencia dependerá de los seguidores para consolidarse. </vt:lpstr>
      <vt:lpstr>Presentación de PowerPoint</vt:lpstr>
      <vt:lpstr>Presentación de PowerPoint</vt:lpstr>
      <vt:lpstr>Presentación de PowerPoint</vt:lpstr>
      <vt:lpstr>Presentación de PowerPoint</vt:lpstr>
      <vt:lpstr>¿Qué son las Megatendencias?</vt:lpstr>
      <vt:lpstr>Megatendencia Social</vt:lpstr>
      <vt:lpstr>TIPOS DE MEGATENDENCIA SOCIAL</vt:lpstr>
      <vt:lpstr>Consumidor Ecológico:</vt:lpstr>
      <vt:lpstr>Presentación de PowerPoint</vt:lpstr>
      <vt:lpstr>Educación Personalizada, Vitalicia y Universal:</vt:lpstr>
      <vt:lpstr>Presentación de PowerPoint</vt:lpstr>
      <vt:lpstr>El Mundo: Un gran centro comercial:</vt:lpstr>
      <vt:lpstr>Presentación de PowerPoint</vt:lpstr>
      <vt:lpstr>Mercadotecnia Personalizada:</vt:lpstr>
      <vt:lpstr>Presentación de PowerPoint</vt:lpstr>
      <vt:lpstr>Nueva estructura demográfica y familiar:</vt:lpstr>
      <vt:lpstr>Presentación de PowerPoint</vt:lpstr>
      <vt:lpstr>Salud Tecnológica:</vt:lpstr>
      <vt:lpstr>Presentación de PowerPoint</vt:lpstr>
      <vt:lpstr>Virtualidad Cotidiana:</vt:lpstr>
      <vt:lpstr>Presentación de PowerPoint</vt:lpstr>
      <vt:lpstr>Cazadores de tendencias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 COSTOS</dc:title>
  <dc:creator>Alba Martinez</dc:creator>
  <cp:lastModifiedBy>Rodrigo Amador</cp:lastModifiedBy>
  <cp:revision>258</cp:revision>
  <dcterms:created xsi:type="dcterms:W3CDTF">2018-11-15T16:21:40Z</dcterms:created>
  <dcterms:modified xsi:type="dcterms:W3CDTF">2019-11-27T20:37:34Z</dcterms:modified>
</cp:coreProperties>
</file>