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7" r:id="rId5"/>
    <p:sldId id="276" r:id="rId6"/>
    <p:sldId id="269" r:id="rId7"/>
    <p:sldId id="271" r:id="rId8"/>
    <p:sldId id="272" r:id="rId9"/>
    <p:sldId id="273" r:id="rId10"/>
    <p:sldId id="277" r:id="rId11"/>
    <p:sldId id="261" r:id="rId12"/>
    <p:sldId id="278" r:id="rId13"/>
    <p:sldId id="263" r:id="rId14"/>
    <p:sldId id="279" r:id="rId15"/>
    <p:sldId id="280" r:id="rId16"/>
    <p:sldId id="266" r:id="rId17"/>
    <p:sldId id="281" r:id="rId18"/>
    <p:sldId id="282" r:id="rId19"/>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90"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1433732E-D55D-4333-A3CC-BC73FD76F1D3}" type="datetimeFigureOut">
              <a:rPr lang="es-MX" smtClean="0"/>
              <a:t>13/11/2019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DE39D132-D8F2-4283-8419-5DD63C19F70B}" type="slidenum">
              <a:rPr lang="es-MX" smtClean="0"/>
              <a:t>‹Nº›</a:t>
            </a:fld>
            <a:endParaRPr lang="es-MX"/>
          </a:p>
        </p:txBody>
      </p:sp>
    </p:spTree>
    <p:extLst>
      <p:ext uri="{BB962C8B-B14F-4D97-AF65-F5344CB8AC3E}">
        <p14:creationId xmlns:p14="http://schemas.microsoft.com/office/powerpoint/2010/main" val="2301264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1433732E-D55D-4333-A3CC-BC73FD76F1D3}" type="datetimeFigureOut">
              <a:rPr lang="es-MX" smtClean="0"/>
              <a:t>13/11/2019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DE39D132-D8F2-4283-8419-5DD63C19F70B}" type="slidenum">
              <a:rPr lang="es-MX" smtClean="0"/>
              <a:t>‹Nº›</a:t>
            </a:fld>
            <a:endParaRPr lang="es-MX"/>
          </a:p>
        </p:txBody>
      </p:sp>
    </p:spTree>
    <p:extLst>
      <p:ext uri="{BB962C8B-B14F-4D97-AF65-F5344CB8AC3E}">
        <p14:creationId xmlns:p14="http://schemas.microsoft.com/office/powerpoint/2010/main" val="175380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1433732E-D55D-4333-A3CC-BC73FD76F1D3}" type="datetimeFigureOut">
              <a:rPr lang="es-MX" smtClean="0"/>
              <a:t>13/11/2019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DE39D132-D8F2-4283-8419-5DD63C19F70B}" type="slidenum">
              <a:rPr lang="es-MX" smtClean="0"/>
              <a:t>‹Nº›</a:t>
            </a:fld>
            <a:endParaRPr lang="es-MX"/>
          </a:p>
        </p:txBody>
      </p:sp>
    </p:spTree>
    <p:extLst>
      <p:ext uri="{BB962C8B-B14F-4D97-AF65-F5344CB8AC3E}">
        <p14:creationId xmlns:p14="http://schemas.microsoft.com/office/powerpoint/2010/main" val="3020807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1433732E-D55D-4333-A3CC-BC73FD76F1D3}" type="datetimeFigureOut">
              <a:rPr lang="es-MX" smtClean="0"/>
              <a:t>13/11/2019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DE39D132-D8F2-4283-8419-5DD63C19F70B}" type="slidenum">
              <a:rPr lang="es-MX" smtClean="0"/>
              <a:t>‹Nº›</a:t>
            </a:fld>
            <a:endParaRPr lang="es-MX"/>
          </a:p>
        </p:txBody>
      </p:sp>
    </p:spTree>
    <p:extLst>
      <p:ext uri="{BB962C8B-B14F-4D97-AF65-F5344CB8AC3E}">
        <p14:creationId xmlns:p14="http://schemas.microsoft.com/office/powerpoint/2010/main" val="2506202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1433732E-D55D-4333-A3CC-BC73FD76F1D3}" type="datetimeFigureOut">
              <a:rPr lang="es-MX" smtClean="0"/>
              <a:t>13/11/2019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DE39D132-D8F2-4283-8419-5DD63C19F70B}" type="slidenum">
              <a:rPr lang="es-MX" smtClean="0"/>
              <a:t>‹Nº›</a:t>
            </a:fld>
            <a:endParaRPr lang="es-MX"/>
          </a:p>
        </p:txBody>
      </p:sp>
    </p:spTree>
    <p:extLst>
      <p:ext uri="{BB962C8B-B14F-4D97-AF65-F5344CB8AC3E}">
        <p14:creationId xmlns:p14="http://schemas.microsoft.com/office/powerpoint/2010/main" val="1645730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1433732E-D55D-4333-A3CC-BC73FD76F1D3}" type="datetimeFigureOut">
              <a:rPr lang="es-MX" smtClean="0"/>
              <a:t>13/11/2019</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DE39D132-D8F2-4283-8419-5DD63C19F70B}" type="slidenum">
              <a:rPr lang="es-MX" smtClean="0"/>
              <a:t>‹Nº›</a:t>
            </a:fld>
            <a:endParaRPr lang="es-MX"/>
          </a:p>
        </p:txBody>
      </p:sp>
    </p:spTree>
    <p:extLst>
      <p:ext uri="{BB962C8B-B14F-4D97-AF65-F5344CB8AC3E}">
        <p14:creationId xmlns:p14="http://schemas.microsoft.com/office/powerpoint/2010/main" val="2522072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1433732E-D55D-4333-A3CC-BC73FD76F1D3}" type="datetimeFigureOut">
              <a:rPr lang="es-MX" smtClean="0"/>
              <a:t>13/11/2019</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DE39D132-D8F2-4283-8419-5DD63C19F70B}" type="slidenum">
              <a:rPr lang="es-MX" smtClean="0"/>
              <a:t>‹Nº›</a:t>
            </a:fld>
            <a:endParaRPr lang="es-MX"/>
          </a:p>
        </p:txBody>
      </p:sp>
    </p:spTree>
    <p:extLst>
      <p:ext uri="{BB962C8B-B14F-4D97-AF65-F5344CB8AC3E}">
        <p14:creationId xmlns:p14="http://schemas.microsoft.com/office/powerpoint/2010/main" val="2708751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1433732E-D55D-4333-A3CC-BC73FD76F1D3}" type="datetimeFigureOut">
              <a:rPr lang="es-MX" smtClean="0"/>
              <a:t>13/11/2019</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DE39D132-D8F2-4283-8419-5DD63C19F70B}" type="slidenum">
              <a:rPr lang="es-MX" smtClean="0"/>
              <a:t>‹Nº›</a:t>
            </a:fld>
            <a:endParaRPr lang="es-MX"/>
          </a:p>
        </p:txBody>
      </p:sp>
    </p:spTree>
    <p:extLst>
      <p:ext uri="{BB962C8B-B14F-4D97-AF65-F5344CB8AC3E}">
        <p14:creationId xmlns:p14="http://schemas.microsoft.com/office/powerpoint/2010/main" val="962197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433732E-D55D-4333-A3CC-BC73FD76F1D3}" type="datetimeFigureOut">
              <a:rPr lang="es-MX" smtClean="0"/>
              <a:t>13/11/2019</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DE39D132-D8F2-4283-8419-5DD63C19F70B}" type="slidenum">
              <a:rPr lang="es-MX" smtClean="0"/>
              <a:t>‹Nº›</a:t>
            </a:fld>
            <a:endParaRPr lang="es-MX"/>
          </a:p>
        </p:txBody>
      </p:sp>
    </p:spTree>
    <p:extLst>
      <p:ext uri="{BB962C8B-B14F-4D97-AF65-F5344CB8AC3E}">
        <p14:creationId xmlns:p14="http://schemas.microsoft.com/office/powerpoint/2010/main" val="1030381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1433732E-D55D-4333-A3CC-BC73FD76F1D3}" type="datetimeFigureOut">
              <a:rPr lang="es-MX" smtClean="0"/>
              <a:t>13/11/2019</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DE39D132-D8F2-4283-8419-5DD63C19F70B}" type="slidenum">
              <a:rPr lang="es-MX" smtClean="0"/>
              <a:t>‹Nº›</a:t>
            </a:fld>
            <a:endParaRPr lang="es-MX"/>
          </a:p>
        </p:txBody>
      </p:sp>
    </p:spTree>
    <p:extLst>
      <p:ext uri="{BB962C8B-B14F-4D97-AF65-F5344CB8AC3E}">
        <p14:creationId xmlns:p14="http://schemas.microsoft.com/office/powerpoint/2010/main" val="817459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1433732E-D55D-4333-A3CC-BC73FD76F1D3}" type="datetimeFigureOut">
              <a:rPr lang="es-MX" smtClean="0"/>
              <a:t>13/11/2019</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DE39D132-D8F2-4283-8419-5DD63C19F70B}" type="slidenum">
              <a:rPr lang="es-MX" smtClean="0"/>
              <a:t>‹Nº›</a:t>
            </a:fld>
            <a:endParaRPr lang="es-MX"/>
          </a:p>
        </p:txBody>
      </p:sp>
    </p:spTree>
    <p:extLst>
      <p:ext uri="{BB962C8B-B14F-4D97-AF65-F5344CB8AC3E}">
        <p14:creationId xmlns:p14="http://schemas.microsoft.com/office/powerpoint/2010/main" val="3024137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33732E-D55D-4333-A3CC-BC73FD76F1D3}" type="datetimeFigureOut">
              <a:rPr lang="es-MX" smtClean="0"/>
              <a:t>13/11/2019</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39D132-D8F2-4283-8419-5DD63C19F70B}" type="slidenum">
              <a:rPr lang="es-MX" smtClean="0"/>
              <a:t>‹Nº›</a:t>
            </a:fld>
            <a:endParaRPr lang="es-MX"/>
          </a:p>
        </p:txBody>
      </p:sp>
    </p:spTree>
    <p:extLst>
      <p:ext uri="{BB962C8B-B14F-4D97-AF65-F5344CB8AC3E}">
        <p14:creationId xmlns:p14="http://schemas.microsoft.com/office/powerpoint/2010/main" val="1166359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480811" y="1506829"/>
            <a:ext cx="11230377" cy="1365160"/>
          </a:xfrm>
        </p:spPr>
        <p:txBody>
          <a:bodyPr>
            <a:normAutofit/>
          </a:bodyPr>
          <a:lstStyle/>
          <a:p>
            <a:r>
              <a:rPr lang="es-MX" dirty="0" smtClean="0"/>
              <a:t>Comportamiento del consumidor</a:t>
            </a:r>
            <a:br>
              <a:rPr lang="es-MX" dirty="0" smtClean="0"/>
            </a:br>
            <a:r>
              <a:rPr lang="es-MX" sz="3100" dirty="0" smtClean="0"/>
              <a:t>(Deseo de innovación del consumidor y dogmatismo del consumidor)</a:t>
            </a:r>
            <a:endParaRPr lang="es-MX" sz="3100" dirty="0"/>
          </a:p>
        </p:txBody>
      </p:sp>
      <p:sp>
        <p:nvSpPr>
          <p:cNvPr id="4" name="Marcador de contenido 2"/>
          <p:cNvSpPr txBox="1">
            <a:spLocks/>
          </p:cNvSpPr>
          <p:nvPr/>
        </p:nvSpPr>
        <p:spPr>
          <a:xfrm>
            <a:off x="838200" y="5006706"/>
            <a:ext cx="10515600" cy="5312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dirty="0" smtClean="0"/>
              <a:t>Alberto Pérez Velázquez</a:t>
            </a:r>
            <a:endParaRPr lang="es-MX" dirty="0"/>
          </a:p>
        </p:txBody>
      </p:sp>
    </p:spTree>
    <p:extLst>
      <p:ext uri="{BB962C8B-B14F-4D97-AF65-F5344CB8AC3E}">
        <p14:creationId xmlns:p14="http://schemas.microsoft.com/office/powerpoint/2010/main" val="9907175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94470" y="1051902"/>
            <a:ext cx="10515600" cy="2591630"/>
          </a:xfrm>
        </p:spPr>
        <p:txBody>
          <a:bodyPr/>
          <a:lstStyle/>
          <a:p>
            <a:pPr marL="0" indent="0">
              <a:buNone/>
            </a:pPr>
            <a:r>
              <a:rPr lang="es-MX" dirty="0" smtClean="0"/>
              <a:t>Otra investigación en Corea reveló:</a:t>
            </a:r>
          </a:p>
          <a:p>
            <a:pPr marL="0" indent="0">
              <a:buNone/>
            </a:pPr>
            <a:endParaRPr lang="es-MX" dirty="0" smtClean="0"/>
          </a:p>
          <a:p>
            <a:pPr marL="0" indent="0">
              <a:buNone/>
            </a:pPr>
            <a:r>
              <a:rPr lang="es-MX" dirty="0" smtClean="0"/>
              <a:t>El deseo de innovación del consumidor es más importante que otros factores (como la conciencia en los precios, la conciencia en el valor y la variación de precios percibida)</a:t>
            </a:r>
            <a:endParaRPr lang="es-MX" dirty="0"/>
          </a:p>
        </p:txBody>
      </p:sp>
    </p:spTree>
    <p:extLst>
      <p:ext uri="{BB962C8B-B14F-4D97-AF65-F5344CB8AC3E}">
        <p14:creationId xmlns:p14="http://schemas.microsoft.com/office/powerpoint/2010/main" val="3023080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180491"/>
            <a:ext cx="9144000" cy="1329471"/>
          </a:xfrm>
        </p:spPr>
        <p:txBody>
          <a:bodyPr/>
          <a:lstStyle/>
          <a:p>
            <a:r>
              <a:rPr lang="es-MX" dirty="0" smtClean="0"/>
              <a:t>Dogmatismo del consumidor</a:t>
            </a:r>
            <a:endParaRPr lang="es-MX" dirty="0"/>
          </a:p>
        </p:txBody>
      </p:sp>
      <p:pic>
        <p:nvPicPr>
          <p:cNvPr id="5122" name="Picture 2" descr="Imagen relacionad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03484" y="3670348"/>
            <a:ext cx="4591138" cy="2810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2997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10065" y="1234783"/>
            <a:ext cx="10655105" cy="1846043"/>
          </a:xfrm>
        </p:spPr>
        <p:txBody>
          <a:bodyPr/>
          <a:lstStyle/>
          <a:p>
            <a:pPr marL="0" indent="0">
              <a:buNone/>
            </a:pPr>
            <a:r>
              <a:rPr lang="es-MX" dirty="0" smtClean="0"/>
              <a:t>Dogmatismo del consumidor es un rasgo de la personalidad que mide el grado de rigidez (contra apertura) que muestran los individuos hacia lo desconocido y ante la información que es contraria a sus propias creencias arraigadas. </a:t>
            </a:r>
          </a:p>
          <a:p>
            <a:endParaRPr lang="es-MX" dirty="0"/>
          </a:p>
        </p:txBody>
      </p:sp>
      <p:pic>
        <p:nvPicPr>
          <p:cNvPr id="6146" name="Picture 2" descr="Resultado de imagen para dogma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51130" y="3559127"/>
            <a:ext cx="5741639" cy="2476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9564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81929" y="333695"/>
            <a:ext cx="5112434" cy="2972214"/>
          </a:xfrm>
        </p:spPr>
        <p:txBody>
          <a:bodyPr>
            <a:normAutofit lnSpcReduction="10000"/>
          </a:bodyPr>
          <a:lstStyle/>
          <a:p>
            <a:pPr marL="0" indent="0" algn="ctr">
              <a:buNone/>
            </a:pPr>
            <a:r>
              <a:rPr lang="es-MX" b="1" dirty="0" smtClean="0"/>
              <a:t>Persona alta en dogmatismo</a:t>
            </a:r>
          </a:p>
          <a:p>
            <a:pPr marL="0" indent="0">
              <a:buNone/>
            </a:pPr>
            <a:endParaRPr lang="es-MX" dirty="0"/>
          </a:p>
          <a:p>
            <a:pPr marL="0" indent="0" algn="just">
              <a:buNone/>
            </a:pPr>
            <a:r>
              <a:rPr lang="es-MX" dirty="0" smtClean="0"/>
              <a:t>Enfrenta aquello que no le resulta familiar adoptando una actitud defensiva, así como con un nivel considerable de incomodidad e incertidumbre.</a:t>
            </a:r>
            <a:endParaRPr lang="es-MX" dirty="0"/>
          </a:p>
        </p:txBody>
      </p:sp>
      <p:sp>
        <p:nvSpPr>
          <p:cNvPr id="4" name="Marcador de contenido 2"/>
          <p:cNvSpPr txBox="1">
            <a:spLocks/>
          </p:cNvSpPr>
          <p:nvPr/>
        </p:nvSpPr>
        <p:spPr>
          <a:xfrm>
            <a:off x="781929" y="3570019"/>
            <a:ext cx="10515600" cy="26760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MX" dirty="0"/>
          </a:p>
        </p:txBody>
      </p:sp>
      <p:sp>
        <p:nvSpPr>
          <p:cNvPr id="5" name="Marcador de contenido 2"/>
          <p:cNvSpPr txBox="1">
            <a:spLocks/>
          </p:cNvSpPr>
          <p:nvPr/>
        </p:nvSpPr>
        <p:spPr>
          <a:xfrm>
            <a:off x="6372666" y="333695"/>
            <a:ext cx="5205046" cy="29722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b="1" dirty="0" smtClean="0"/>
              <a:t>Persona baja en dogmatismo</a:t>
            </a:r>
          </a:p>
          <a:p>
            <a:pPr marL="0" indent="0">
              <a:buNone/>
            </a:pPr>
            <a:endParaRPr lang="es-MX" dirty="0" smtClean="0"/>
          </a:p>
          <a:p>
            <a:pPr marL="0" indent="0" algn="just">
              <a:buNone/>
            </a:pPr>
            <a:r>
              <a:rPr lang="es-MX" dirty="0" smtClean="0"/>
              <a:t>Tomará en cuenta fácilmente las creencias que le resulten extrañas o que sean opuestas a las suyas. </a:t>
            </a:r>
            <a:endParaRPr lang="es-MX" dirty="0"/>
          </a:p>
        </p:txBody>
      </p:sp>
      <p:pic>
        <p:nvPicPr>
          <p:cNvPr id="7170" name="Picture 2" descr="Resultado de imagen para mac vs windows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74316" y="3668756"/>
            <a:ext cx="5330826" cy="2985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9904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28711" y="461058"/>
            <a:ext cx="4577861" cy="6108554"/>
          </a:xfrm>
        </p:spPr>
        <p:txBody>
          <a:bodyPr>
            <a:normAutofit lnSpcReduction="10000"/>
          </a:bodyPr>
          <a:lstStyle/>
          <a:p>
            <a:pPr marL="0" indent="0">
              <a:buNone/>
            </a:pPr>
            <a:r>
              <a:rPr lang="es-MX" dirty="0" smtClean="0"/>
              <a:t>En un anuncio impreso reciente, McDonald’s pide a sus consumidores potenciales que “estén abiertos frente a nuevas posibilidades”, un concepto que debería ser atractivo para los consumidores poco dogmáticos. Los consumidores bajos en dogmatismo (de mentalidad abierta) tienen mayores probabilidades de preferir los artículos innovadores, en vez de las alternativas establecidas o tradicionales. </a:t>
            </a:r>
          </a:p>
          <a:p>
            <a:endParaRPr lang="es-MX" dirty="0"/>
          </a:p>
        </p:txBody>
      </p:sp>
      <p:pic>
        <p:nvPicPr>
          <p:cNvPr id="8194" name="Picture 2" descr="Resultado de imagen para mcdonalds abierto a nuevas posibilida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8584" y="461058"/>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contenido 2"/>
          <p:cNvSpPr txBox="1">
            <a:spLocks/>
          </p:cNvSpPr>
          <p:nvPr/>
        </p:nvSpPr>
        <p:spPr>
          <a:xfrm>
            <a:off x="5768584" y="4937760"/>
            <a:ext cx="6217090" cy="163185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dirty="0" smtClean="0"/>
              <a:t>En contraste, los consumidores altos en dogmatismo (de mentalidad cerrada) son más proclives a elegir las alternativas establecidas antes que optar por productos innovadores o alternativos. </a:t>
            </a:r>
            <a:endParaRPr lang="es-MX" dirty="0"/>
          </a:p>
        </p:txBody>
      </p:sp>
    </p:spTree>
    <p:extLst>
      <p:ext uri="{BB962C8B-B14F-4D97-AF65-F5344CB8AC3E}">
        <p14:creationId xmlns:p14="http://schemas.microsoft.com/office/powerpoint/2010/main" val="2020018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06905" y="590841"/>
            <a:ext cx="4712678" cy="3276945"/>
          </a:xfrm>
        </p:spPr>
        <p:txBody>
          <a:bodyPr>
            <a:normAutofit/>
          </a:bodyPr>
          <a:lstStyle/>
          <a:p>
            <a:pPr marL="0" indent="0">
              <a:buNone/>
            </a:pPr>
            <a:r>
              <a:rPr lang="es-MX" dirty="0" smtClean="0"/>
              <a:t>Los consumidores altos en dogmatismo suelen ser más receptivos hacia los anuncios de bienes o servicios nuevos que contengan la recomendación de alguna figura con autoridad. </a:t>
            </a:r>
          </a:p>
          <a:p>
            <a:endParaRPr lang="es-MX" dirty="0"/>
          </a:p>
        </p:txBody>
      </p:sp>
      <p:sp>
        <p:nvSpPr>
          <p:cNvPr id="5" name="Marcador de contenido 2"/>
          <p:cNvSpPr txBox="1">
            <a:spLocks/>
          </p:cNvSpPr>
          <p:nvPr/>
        </p:nvSpPr>
        <p:spPr>
          <a:xfrm>
            <a:off x="964809" y="4681367"/>
            <a:ext cx="10515600" cy="16772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smtClean="0"/>
              <a:t>Para tal propósito, los </a:t>
            </a:r>
            <a:r>
              <a:rPr lang="es-MX" dirty="0" err="1" smtClean="0"/>
              <a:t>mercadólogos</a:t>
            </a:r>
            <a:r>
              <a:rPr lang="es-MX" dirty="0" smtClean="0"/>
              <a:t> contratan a celebridades y a expertos en sus anuncios de artículos nuevos para que, de esa manera, sea más fácil que los consumidores potencialmente reacios (los no innovadores) acepten la innovación. </a:t>
            </a:r>
          </a:p>
          <a:p>
            <a:endParaRPr lang="es-MX" dirty="0"/>
          </a:p>
        </p:txBody>
      </p:sp>
      <p:pic>
        <p:nvPicPr>
          <p:cNvPr id="9220" name="Picture 4" descr="Resultado de imagen para doctor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51327" y="281352"/>
            <a:ext cx="3586433" cy="3586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1084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66336" y="647510"/>
            <a:ext cx="10515600" cy="1842471"/>
          </a:xfrm>
        </p:spPr>
        <p:txBody>
          <a:bodyPr>
            <a:normAutofit/>
          </a:bodyPr>
          <a:lstStyle/>
          <a:p>
            <a:pPr marL="0" indent="0">
              <a:buNone/>
            </a:pPr>
            <a:r>
              <a:rPr lang="es-MX" dirty="0" smtClean="0"/>
              <a:t>En cambio, los consumidores bajos en dogmatismo (altos en deseo de innovación) parecen ser más receptivos ante los mensajes que se enfocan en las diferencias fácticas, los beneficios de los productos y otra clase de información acerca del uso de éstos. </a:t>
            </a:r>
          </a:p>
          <a:p>
            <a:endParaRPr lang="es-MX" dirty="0"/>
          </a:p>
        </p:txBody>
      </p:sp>
      <p:pic>
        <p:nvPicPr>
          <p:cNvPr id="10242" name="Picture 2" descr="Resultado de imagen para mejoras galaxy 11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40979" y="2742882"/>
            <a:ext cx="6096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266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1266" name="Picture 2" descr="Resultado de imagen para preguntas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58959" y="2588455"/>
            <a:ext cx="3480008" cy="311618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esultado de imagen para preguntas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47552" y="2588455"/>
            <a:ext cx="3178468" cy="377082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Resultado de imagen para preguntas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44674" y="2588455"/>
            <a:ext cx="2095500" cy="143827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4487594" y="550226"/>
            <a:ext cx="4037429" cy="13651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6600" dirty="0" smtClean="0"/>
              <a:t>Preguntas</a:t>
            </a:r>
            <a:endParaRPr lang="es-MX" sz="6600" dirty="0"/>
          </a:p>
        </p:txBody>
      </p:sp>
    </p:spTree>
    <p:extLst>
      <p:ext uri="{BB962C8B-B14F-4D97-AF65-F5344CB8AC3E}">
        <p14:creationId xmlns:p14="http://schemas.microsoft.com/office/powerpoint/2010/main" val="1698023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290" name="Picture 2" descr="Resultado de imagen para gracias totales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37926" y="1591090"/>
            <a:ext cx="6146750" cy="414720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10742711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38068" y="1192504"/>
            <a:ext cx="9144000" cy="2387600"/>
          </a:xfrm>
        </p:spPr>
        <p:txBody>
          <a:bodyPr>
            <a:normAutofit/>
          </a:bodyPr>
          <a:lstStyle/>
          <a:p>
            <a:r>
              <a:rPr lang="es-MX" sz="6600" dirty="0" smtClean="0">
                <a:latin typeface="Bell MT" panose="02020503060305020303" pitchFamily="18" charset="0"/>
              </a:rPr>
              <a:t>Deseo de innovación del consumidor</a:t>
            </a:r>
            <a:endParaRPr lang="es-MX" sz="6600" dirty="0">
              <a:latin typeface="Bell MT" panose="02020503060305020303" pitchFamily="18" charset="0"/>
            </a:endParaRPr>
          </a:p>
        </p:txBody>
      </p:sp>
    </p:spTree>
    <p:extLst>
      <p:ext uri="{BB962C8B-B14F-4D97-AF65-F5344CB8AC3E}">
        <p14:creationId xmlns:p14="http://schemas.microsoft.com/office/powerpoint/2010/main" val="20740868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8" name="Picture 4" descr="Resultado de imagen para iphon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278415" y="1778815"/>
            <a:ext cx="5092505" cy="3225496"/>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338517" y="320201"/>
            <a:ext cx="10296657" cy="1691479"/>
          </a:xfrm>
        </p:spPr>
        <p:txBody>
          <a:bodyPr>
            <a:normAutofit/>
          </a:bodyPr>
          <a:lstStyle/>
          <a:p>
            <a:pPr marL="0" indent="0">
              <a:buNone/>
            </a:pPr>
            <a:r>
              <a:rPr lang="es-MX" dirty="0" smtClean="0"/>
              <a:t>Los profesionales del marketing intentan aprender todo lo que sea posible acerca de los consumidores innovadores —quienes están abiertos a nuevas ideas y son de los primeros en probar nuevos productos, servicios o tendencias—,</a:t>
            </a:r>
            <a:endParaRPr lang="es-MX" dirty="0"/>
          </a:p>
        </p:txBody>
      </p:sp>
      <p:sp>
        <p:nvSpPr>
          <p:cNvPr id="6" name="Marcador de contenido 2"/>
          <p:cNvSpPr txBox="1">
            <a:spLocks/>
          </p:cNvSpPr>
          <p:nvPr/>
        </p:nvSpPr>
        <p:spPr>
          <a:xfrm>
            <a:off x="347467" y="5420244"/>
            <a:ext cx="11290739" cy="18767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dirty="0" smtClean="0"/>
              <a:t>ya que en el mercado la respuesta de estos innovadores es con frecuencia un indicador fundamental del éxito o fracaso finales de un producto o servicio nuevos.</a:t>
            </a:r>
            <a:endParaRPr lang="es-MX" dirty="0"/>
          </a:p>
        </p:txBody>
      </p:sp>
      <p:pic>
        <p:nvPicPr>
          <p:cNvPr id="1030" name="Picture 6" descr="Resultado de imagen para iphone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3395" y="2239586"/>
            <a:ext cx="4743450" cy="295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3075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64810" y="784422"/>
            <a:ext cx="10515600" cy="5378473"/>
          </a:xfrm>
        </p:spPr>
        <p:txBody>
          <a:bodyPr>
            <a:normAutofit/>
          </a:bodyPr>
          <a:lstStyle/>
          <a:p>
            <a:pPr marL="0" indent="0">
              <a:buNone/>
            </a:pPr>
            <a:r>
              <a:rPr lang="es-MX" dirty="0" smtClean="0"/>
              <a:t>Los rasgos de personalidad que han resultado útiles para establecer la diferencia entre los consumidores innovadores y los no innovadores son </a:t>
            </a:r>
          </a:p>
          <a:p>
            <a:r>
              <a:rPr lang="es-MX" dirty="0" smtClean="0"/>
              <a:t>El deseo de innovación</a:t>
            </a:r>
          </a:p>
          <a:p>
            <a:r>
              <a:rPr lang="es-MX" dirty="0" smtClean="0"/>
              <a:t>El dogmatismo</a:t>
            </a:r>
          </a:p>
          <a:p>
            <a:r>
              <a:rPr lang="es-MX" dirty="0" smtClean="0"/>
              <a:t>El carácter social </a:t>
            </a:r>
          </a:p>
          <a:p>
            <a:r>
              <a:rPr lang="es-MX" dirty="0" smtClean="0"/>
              <a:t>La necesidad de originalidad, </a:t>
            </a:r>
          </a:p>
          <a:p>
            <a:r>
              <a:rPr lang="es-MX" dirty="0" smtClean="0"/>
              <a:t>El nivel óptimo de estimulación </a:t>
            </a:r>
          </a:p>
          <a:p>
            <a:r>
              <a:rPr lang="es-MX" dirty="0" smtClean="0"/>
              <a:t>La búsqueda de sensaciones</a:t>
            </a:r>
          </a:p>
          <a:p>
            <a:r>
              <a:rPr lang="es-MX" dirty="0" smtClean="0"/>
              <a:t>La búsqueda de variedad y novedad</a:t>
            </a:r>
            <a:endParaRPr lang="es-MX" dirty="0"/>
          </a:p>
        </p:txBody>
      </p:sp>
    </p:spTree>
    <p:extLst>
      <p:ext uri="{BB962C8B-B14F-4D97-AF65-F5344CB8AC3E}">
        <p14:creationId xmlns:p14="http://schemas.microsoft.com/office/powerpoint/2010/main" val="2303137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00577" y="371302"/>
            <a:ext cx="11034932" cy="1310482"/>
          </a:xfrm>
        </p:spPr>
        <p:txBody>
          <a:bodyPr>
            <a:normAutofit/>
          </a:bodyPr>
          <a:lstStyle/>
          <a:p>
            <a:pPr marL="0" indent="0">
              <a:buNone/>
            </a:pPr>
            <a:r>
              <a:rPr lang="es-MX" dirty="0" smtClean="0"/>
              <a:t>Los estudiosos del consumidor se han esmerado por desarrollar instrumentos de medición para evaluar el nivel del deseo de innovación en los individuos</a:t>
            </a:r>
            <a:endParaRPr lang="es-MX" dirty="0"/>
          </a:p>
        </p:txBody>
      </p:sp>
      <p:pic>
        <p:nvPicPr>
          <p:cNvPr id="2050" name="Picture 2" descr="Resultado de imagen para medicion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32622" y="4967652"/>
            <a:ext cx="1905000" cy="1666875"/>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contenido 2"/>
          <p:cNvSpPr txBox="1">
            <a:spLocks/>
          </p:cNvSpPr>
          <p:nvPr/>
        </p:nvSpPr>
        <p:spPr>
          <a:xfrm>
            <a:off x="500577" y="5116170"/>
            <a:ext cx="9993093" cy="13698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dirty="0" smtClean="0"/>
              <a:t>El rasgo del deseo de innovación del consumidor se ha relacionado con la necesidad de estimulación, la búsqueda de novedad, y la necesidad de originalidad</a:t>
            </a:r>
          </a:p>
        </p:txBody>
      </p:sp>
      <p:sp>
        <p:nvSpPr>
          <p:cNvPr id="4" name="Rectángulo 3"/>
          <p:cNvSpPr/>
          <p:nvPr/>
        </p:nvSpPr>
        <p:spPr>
          <a:xfrm>
            <a:off x="3540369" y="2636589"/>
            <a:ext cx="8178019" cy="1015663"/>
          </a:xfrm>
          <a:prstGeom prst="rect">
            <a:avLst/>
          </a:prstGeom>
        </p:spPr>
        <p:txBody>
          <a:bodyPr wrap="square">
            <a:spAutoFit/>
          </a:bodyPr>
          <a:lstStyle/>
          <a:p>
            <a:r>
              <a:rPr lang="es-MX" sz="2000" dirty="0" smtClean="0"/>
              <a:t>La medición de ese rasgo de la personalidad brinda información importante sobre la naturaleza y los límites de la “voluntad para innovar” en una persona. </a:t>
            </a:r>
            <a:endParaRPr lang="es-MX" sz="2000" dirty="0"/>
          </a:p>
        </p:txBody>
      </p:sp>
      <p:pic>
        <p:nvPicPr>
          <p:cNvPr id="2052" name="Picture 4" descr="Imagen relacionad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1420" y="2298928"/>
            <a:ext cx="2708790" cy="2028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4909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31519" y="4308180"/>
            <a:ext cx="10515600" cy="2036349"/>
          </a:xfrm>
        </p:spPr>
        <p:txBody>
          <a:bodyPr>
            <a:normAutofit/>
          </a:bodyPr>
          <a:lstStyle/>
          <a:p>
            <a:endParaRPr lang="es-MX" dirty="0" smtClean="0"/>
          </a:p>
          <a:p>
            <a:endParaRPr lang="es-MX" dirty="0" smtClean="0"/>
          </a:p>
        </p:txBody>
      </p:sp>
      <p:sp>
        <p:nvSpPr>
          <p:cNvPr id="4" name="Marcador de contenido 2"/>
          <p:cNvSpPr txBox="1">
            <a:spLocks/>
          </p:cNvSpPr>
          <p:nvPr/>
        </p:nvSpPr>
        <p:spPr>
          <a:xfrm>
            <a:off x="731519" y="692682"/>
            <a:ext cx="4389121" cy="41078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dirty="0" smtClean="0"/>
              <a:t>Estudios previos acerca del deseo de innovación</a:t>
            </a:r>
          </a:p>
          <a:p>
            <a:pPr marL="0" indent="0">
              <a:buFont typeface="Arial" panose="020B0604020202020204" pitchFamily="34" charset="0"/>
              <a:buNone/>
            </a:pPr>
            <a:endParaRPr lang="es-MX" dirty="0"/>
          </a:p>
          <a:p>
            <a:pPr marL="0" indent="0">
              <a:buFont typeface="Arial" panose="020B0604020202020204" pitchFamily="34" charset="0"/>
              <a:buNone/>
            </a:pPr>
            <a:r>
              <a:rPr lang="es-MX" dirty="0" smtClean="0"/>
              <a:t>Un solo rasgo de la personalidad</a:t>
            </a:r>
          </a:p>
          <a:p>
            <a:endParaRPr lang="es-MX" dirty="0"/>
          </a:p>
        </p:txBody>
      </p:sp>
      <p:sp>
        <p:nvSpPr>
          <p:cNvPr id="5" name="Marcador de contenido 2"/>
          <p:cNvSpPr txBox="1">
            <a:spLocks/>
          </p:cNvSpPr>
          <p:nvPr/>
        </p:nvSpPr>
        <p:spPr>
          <a:xfrm>
            <a:off x="5989319" y="692682"/>
            <a:ext cx="5418406" cy="56518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dirty="0" smtClean="0"/>
              <a:t>Investigación reciente que examinó productos de alta tecnología</a:t>
            </a:r>
          </a:p>
          <a:p>
            <a:pPr marL="0" indent="0">
              <a:buFont typeface="Arial" panose="020B0604020202020204" pitchFamily="34" charset="0"/>
              <a:buNone/>
            </a:pPr>
            <a:endParaRPr lang="es-MX" dirty="0"/>
          </a:p>
          <a:p>
            <a:pPr marL="0" indent="0">
              <a:buFont typeface="Arial" panose="020B0604020202020204" pitchFamily="34" charset="0"/>
              <a:buNone/>
            </a:pPr>
            <a:r>
              <a:rPr lang="es-MX" dirty="0" smtClean="0"/>
              <a:t>Modelo jerárquico (3 Niveles)</a:t>
            </a:r>
          </a:p>
          <a:p>
            <a:endParaRPr lang="es-MX" dirty="0" smtClean="0"/>
          </a:p>
          <a:p>
            <a:r>
              <a:rPr lang="es-MX" dirty="0" smtClean="0"/>
              <a:t>Deseo de innovación global</a:t>
            </a:r>
          </a:p>
          <a:p>
            <a:r>
              <a:rPr lang="es-MX" dirty="0" smtClean="0"/>
              <a:t>Deseo de innovación respecto de un campo específico</a:t>
            </a:r>
          </a:p>
          <a:p>
            <a:r>
              <a:rPr lang="es-MX" dirty="0" smtClean="0"/>
              <a:t>Conducta innovadora</a:t>
            </a:r>
            <a:endParaRPr lang="es-MX" dirty="0"/>
          </a:p>
        </p:txBody>
      </p:sp>
      <p:pic>
        <p:nvPicPr>
          <p:cNvPr id="3074" name="Picture 2" descr="Resultado de imagen para jerarquico 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19" y="3933773"/>
            <a:ext cx="4638675" cy="17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686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335049"/>
            <a:ext cx="10515600" cy="5996659"/>
          </a:xfrm>
        </p:spPr>
        <p:txBody>
          <a:bodyPr>
            <a:normAutofit/>
          </a:bodyPr>
          <a:lstStyle/>
          <a:p>
            <a:pPr marL="0" indent="0">
              <a:buNone/>
            </a:pPr>
            <a:r>
              <a:rPr lang="es-MX" dirty="0" smtClean="0"/>
              <a:t>Dos escalas de medición del deseo de innovación del consumidor </a:t>
            </a:r>
          </a:p>
          <a:p>
            <a:pPr marL="0" indent="0">
              <a:buNone/>
            </a:pPr>
            <a:endParaRPr lang="es-MX" dirty="0" smtClean="0"/>
          </a:p>
          <a:p>
            <a:pPr marL="0" indent="0">
              <a:buNone/>
            </a:pPr>
            <a:r>
              <a:rPr lang="es-MX" dirty="0" smtClean="0"/>
              <a:t>ESCALA DEL DESEO DE INNOVACIÓN “GENERAL” DEL CONSUMIDOR </a:t>
            </a:r>
          </a:p>
          <a:p>
            <a:r>
              <a:rPr lang="es-MX" dirty="0" smtClean="0"/>
              <a:t>1. Prefiero quedarme con una marca que normalmente compro que probar algo con lo que no estoy muy seguro. </a:t>
            </a:r>
          </a:p>
          <a:p>
            <a:r>
              <a:rPr lang="es-MX" dirty="0" smtClean="0"/>
              <a:t>2. Cuando voy a un restaurante, siento que es más seguro pedir platillos con los cuales estoy acostumbrado. </a:t>
            </a:r>
          </a:p>
          <a:p>
            <a:r>
              <a:rPr lang="es-MX" dirty="0" smtClean="0"/>
              <a:t>3. Si me gusta la marca, rara vez la cambio sólo para probar algo diferente. </a:t>
            </a:r>
          </a:p>
          <a:p>
            <a:r>
              <a:rPr lang="es-MX" dirty="0" smtClean="0"/>
              <a:t>4. Me gusta correr riesgos comprando marcas que no me son familiares, tan sólo para obtener algo de variedad en mis compras. </a:t>
            </a:r>
          </a:p>
          <a:p>
            <a:r>
              <a:rPr lang="es-MX" dirty="0" smtClean="0"/>
              <a:t>5. Cuando veo una nueva marca en el estante, no me da miedo probarla. </a:t>
            </a:r>
            <a:endParaRPr lang="es-MX" dirty="0"/>
          </a:p>
        </p:txBody>
      </p:sp>
    </p:spTree>
    <p:extLst>
      <p:ext uri="{BB962C8B-B14F-4D97-AF65-F5344CB8AC3E}">
        <p14:creationId xmlns:p14="http://schemas.microsoft.com/office/powerpoint/2010/main" val="114705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53794" y="529420"/>
            <a:ext cx="10515600" cy="5816355"/>
          </a:xfrm>
        </p:spPr>
        <p:txBody>
          <a:bodyPr>
            <a:normAutofit lnSpcReduction="10000"/>
          </a:bodyPr>
          <a:lstStyle/>
          <a:p>
            <a:pPr marL="0" indent="0">
              <a:buNone/>
            </a:pPr>
            <a:r>
              <a:rPr lang="es-MX" dirty="0" smtClean="0"/>
              <a:t>ESCALA DEL DESEO DE INNOVACIÓN DEL CONSUMIDOR EN UN CAMPO ESPECÍFICO </a:t>
            </a:r>
          </a:p>
          <a:p>
            <a:r>
              <a:rPr lang="es-MX" dirty="0" smtClean="0"/>
              <a:t>1. En comparación con mis amigos, tengo pocos discos de rock. </a:t>
            </a:r>
          </a:p>
          <a:p>
            <a:r>
              <a:rPr lang="es-MX" dirty="0" smtClean="0"/>
              <a:t>2. En general, en mi círculo de amistades soy el último en conocer los títulos de los últimos discos de rock. </a:t>
            </a:r>
          </a:p>
          <a:p>
            <a:r>
              <a:rPr lang="es-MX" dirty="0" smtClean="0"/>
              <a:t>3. Por lo común, en mi círculo de amigos soy de los primeros en comprar un nuevo disco de rock en cuanto aparece. </a:t>
            </a:r>
          </a:p>
          <a:p>
            <a:r>
              <a:rPr lang="es-MX" dirty="0" smtClean="0"/>
              <a:t>4. Si escuchara que hay un nuevo disco de rock disponible en la tienda, estaría lo suficientemente interesado en comprarlo. </a:t>
            </a:r>
          </a:p>
          <a:p>
            <a:r>
              <a:rPr lang="es-MX" dirty="0" smtClean="0"/>
              <a:t>5. Compraré un nuevo disco de rock aunque no lo haya escuchado todavía. </a:t>
            </a:r>
          </a:p>
          <a:p>
            <a:r>
              <a:rPr lang="es-MX" dirty="0" smtClean="0"/>
              <a:t>6. Conozco los nombres de los nuevos intérpretes de rock antes que las otras personas</a:t>
            </a:r>
          </a:p>
          <a:p>
            <a:endParaRPr lang="es-MX" dirty="0"/>
          </a:p>
        </p:txBody>
      </p:sp>
    </p:spTree>
    <p:extLst>
      <p:ext uri="{BB962C8B-B14F-4D97-AF65-F5344CB8AC3E}">
        <p14:creationId xmlns:p14="http://schemas.microsoft.com/office/powerpoint/2010/main" val="2765997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68301" y="533281"/>
            <a:ext cx="4314714" cy="4608460"/>
          </a:xfrm>
        </p:spPr>
        <p:txBody>
          <a:bodyPr>
            <a:normAutofit/>
          </a:bodyPr>
          <a:lstStyle/>
          <a:p>
            <a:pPr marL="0" indent="0">
              <a:buNone/>
            </a:pPr>
            <a:r>
              <a:rPr lang="es-MX" dirty="0" smtClean="0"/>
              <a:t>Ciertos estudios acerca de los consumidores indican: </a:t>
            </a:r>
          </a:p>
          <a:p>
            <a:pPr marL="0" indent="0">
              <a:buNone/>
            </a:pPr>
            <a:endParaRPr lang="es-MX" dirty="0"/>
          </a:p>
          <a:p>
            <a:pPr marL="0" indent="0">
              <a:buNone/>
            </a:pPr>
            <a:r>
              <a:rPr lang="es-MX" dirty="0" smtClean="0"/>
              <a:t>Relación positiva entre el uso innovador de Internet y las compras en línea.</a:t>
            </a:r>
          </a:p>
        </p:txBody>
      </p:sp>
      <p:sp>
        <p:nvSpPr>
          <p:cNvPr id="4" name="Marcador de contenido 2"/>
          <p:cNvSpPr txBox="1">
            <a:spLocks/>
          </p:cNvSpPr>
          <p:nvPr/>
        </p:nvSpPr>
        <p:spPr>
          <a:xfrm>
            <a:off x="5514535" y="533281"/>
            <a:ext cx="5950634" cy="411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dirty="0" smtClean="0"/>
              <a:t>Otras investigaciones indican:</a:t>
            </a:r>
          </a:p>
          <a:p>
            <a:pPr marL="0" indent="0">
              <a:buNone/>
            </a:pPr>
            <a:endParaRPr lang="es-MX" dirty="0"/>
          </a:p>
          <a:p>
            <a:pPr marL="0" indent="0">
              <a:buNone/>
            </a:pPr>
            <a:endParaRPr lang="es-MX" dirty="0" smtClean="0"/>
          </a:p>
          <a:p>
            <a:pPr marL="0" indent="0">
              <a:buNone/>
            </a:pPr>
            <a:r>
              <a:rPr lang="es-MX" dirty="0" smtClean="0"/>
              <a:t>Los compradores en Internet suelen verse a sí mismos como capaces de controlar su propio futuro, usando Internet para buscar información, disfrutando el cambio y sin temer a la incertidumbre.</a:t>
            </a:r>
          </a:p>
        </p:txBody>
      </p:sp>
      <p:pic>
        <p:nvPicPr>
          <p:cNvPr id="4098" name="Picture 2" descr="Resultado de imagen para investigaciones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52277" y="4255070"/>
            <a:ext cx="2235933" cy="23360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para investigaciones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8301" y="3749128"/>
            <a:ext cx="4516074" cy="2393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3160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891</Words>
  <Application>Microsoft Office PowerPoint</Application>
  <PresentationFormat>Panorámica</PresentationFormat>
  <Paragraphs>65</Paragraphs>
  <Slides>18</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18</vt:i4>
      </vt:variant>
    </vt:vector>
  </HeadingPairs>
  <TitlesOfParts>
    <vt:vector size="23" baseType="lpstr">
      <vt:lpstr>Arial</vt:lpstr>
      <vt:lpstr>Bell MT</vt:lpstr>
      <vt:lpstr>Calibri</vt:lpstr>
      <vt:lpstr>Calibri Light</vt:lpstr>
      <vt:lpstr>Tema de Office</vt:lpstr>
      <vt:lpstr>Comportamiento del consumidor (Deseo de innovación del consumidor y dogmatismo del consumidor)</vt:lpstr>
      <vt:lpstr>Deseo de innovación del consumidor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Dogmatismo del consumidor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Dogmatismo del consumidor</dc:title>
  <dc:creator>Alberto</dc:creator>
  <cp:lastModifiedBy>Alberto</cp:lastModifiedBy>
  <cp:revision>14</cp:revision>
  <dcterms:created xsi:type="dcterms:W3CDTF">2019-11-13T21:18:23Z</dcterms:created>
  <dcterms:modified xsi:type="dcterms:W3CDTF">2019-11-14T00:59:09Z</dcterms:modified>
</cp:coreProperties>
</file>