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1" r:id="rId18"/>
    <p:sldId id="272" r:id="rId19"/>
    <p:sldId id="273" r:id="rId20"/>
    <p:sldId id="274" r:id="rId21"/>
    <p:sldId id="276" r:id="rId22"/>
    <p:sldId id="277" r:id="rId23"/>
    <p:sldId id="278" r:id="rId24"/>
    <p:sldId id="275" r:id="rId25"/>
    <p:sldId id="279" r:id="rId26"/>
    <p:sldId id="280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F4E28-084A-4B28-BD3A-4D4B70BB9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8227F2-8B70-4DA8-9243-79E2DDC1B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993B1C-0142-41A1-BD6E-99A2ECFF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B1DB-2804-4BCB-AC22-E034DBC65EED}" type="datetimeFigureOut">
              <a:rPr lang="es-MX" smtClean="0"/>
              <a:t>20/11/19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31F69E-7D1D-40B1-84E2-B120EA82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14388-9AA8-4F94-8C4D-694701AB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84-E8EA-47E3-8314-F3A524CED6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41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9A4A5-EEAE-4030-A7FB-32E98215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EA2B29-5960-49BF-807F-EA72C97A1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4BFDB9-054D-4BC8-AF26-61079F9C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B1DB-2804-4BCB-AC22-E034DBC65EED}" type="datetimeFigureOut">
              <a:rPr lang="es-MX" smtClean="0"/>
              <a:t>20/11/19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ECFDC0-E81B-42B2-83FC-789C9656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CE5B25-9BD9-41F3-87C9-37AA1A3B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84-E8EA-47E3-8314-F3A524CED6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593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A272F1-171E-4C4A-A748-9FEE828C9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D37375-BEA6-49F3-86A0-01F6BE423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957A6D-19F4-4024-B18D-29D659351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B1DB-2804-4BCB-AC22-E034DBC65EED}" type="datetimeFigureOut">
              <a:rPr lang="es-MX" smtClean="0"/>
              <a:t>20/11/19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DB43A-BF0A-4F89-B355-A5615D54D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E694F0-6FF9-4E59-AA86-83284B47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84-E8EA-47E3-8314-F3A524CED6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715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BDAB2-60B9-4D22-ABD5-6E3619B7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5E22B8-BD4C-4859-B19D-7270EF3FD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372CA1-43F3-45CA-A534-0B31141AA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B1DB-2804-4BCB-AC22-E034DBC65EED}" type="datetimeFigureOut">
              <a:rPr lang="es-MX" smtClean="0"/>
              <a:t>20/11/19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B8EECE-62A2-4EAD-A6A3-8A612C194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194A5C-F5E5-46E3-8674-43241D89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84-E8EA-47E3-8314-F3A524CED6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294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EDC84-2FA3-406D-92C5-D29CF955A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3780F-4E04-484B-BE04-C16C5DE9F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14D2E0-C8B2-467C-B78D-4C6EF7A0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B1DB-2804-4BCB-AC22-E034DBC65EED}" type="datetimeFigureOut">
              <a:rPr lang="es-MX" smtClean="0"/>
              <a:t>20/11/19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96008E-E2FF-4221-A8BD-44F91DC0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81F6-66D5-4626-8414-E6D643DE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84-E8EA-47E3-8314-F3A524CED6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28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5784C-0108-4965-B717-BCD8A1AC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D4D218-B41D-4E72-BB55-A69830F34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E9F2ED-B721-42C2-B570-4138100C0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558C22-25B5-48F2-92A3-ED82A349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B1DB-2804-4BCB-AC22-E034DBC65EED}" type="datetimeFigureOut">
              <a:rPr lang="es-MX" smtClean="0"/>
              <a:t>20/11/19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02F5E7-5BE5-4500-BB8C-35D1FFB0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FBB380-BBA9-4D6E-A961-A11D92A5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84-E8EA-47E3-8314-F3A524CED6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892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A17AE-A6C9-4022-BE9D-478BB43F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3C28E0-4202-4C24-B796-C9CFF5B8C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3B5EA3-3C23-4B9F-B213-FA2E66F46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117878-B8B5-4FAE-B717-0732A6CC0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75CACD-52AE-4964-BE02-6F8AF2A79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B5EECD0-49F0-4428-B456-25664E97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B1DB-2804-4BCB-AC22-E034DBC65EED}" type="datetimeFigureOut">
              <a:rPr lang="es-MX" smtClean="0"/>
              <a:t>20/11/19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6CBC1F-F108-4E09-B428-5382ADD2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04640D-FDDE-4809-9CAB-C9D7560F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84-E8EA-47E3-8314-F3A524CED6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71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FE257-3033-4EAD-80A0-A271FC1D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4E8F6B-E15D-4B7D-9A66-97C88DFB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B1DB-2804-4BCB-AC22-E034DBC65EED}" type="datetimeFigureOut">
              <a:rPr lang="es-MX" smtClean="0"/>
              <a:t>20/11/19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8A1EEA-D429-4E59-BEF9-9790D7BC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2E18EC-A871-41F7-A4AF-D928D04D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84-E8EA-47E3-8314-F3A524CED6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080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AC2758B-7C05-4A63-A1BE-0385F0921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B1DB-2804-4BCB-AC22-E034DBC65EED}" type="datetimeFigureOut">
              <a:rPr lang="es-MX" smtClean="0"/>
              <a:t>20/11/19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2A7D5B1-E64A-480E-8580-7A7A2488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39141E-8E75-4861-BB64-1EFD2EBD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84-E8EA-47E3-8314-F3A524CED6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213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D5C86-DE57-406C-B732-9FBA998E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3F6BEA-266E-4CAB-A279-571825596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E69FCC-DA9A-4F4F-95B3-52B4DBE69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D485B6-448A-4257-BA6B-F200C864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B1DB-2804-4BCB-AC22-E034DBC65EED}" type="datetimeFigureOut">
              <a:rPr lang="es-MX" smtClean="0"/>
              <a:t>20/11/19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3F800F-57B5-4435-B078-8C8282E0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57D3B3-0ED9-4875-98BA-ECB721EF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84-E8EA-47E3-8314-F3A524CED6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422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36A1F-0C66-48BA-B646-B0D70C22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3D505F-4C82-4638-A810-CF8A87470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6CAAF1-02B4-4307-AF92-B5C6A09A5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9722CF-AA38-4C71-9518-ADD95837C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B1DB-2804-4BCB-AC22-E034DBC65EED}" type="datetimeFigureOut">
              <a:rPr lang="es-MX" smtClean="0"/>
              <a:t>20/11/19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C2E230-174B-45F7-8E4D-1ACFDC33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139944-8315-4EB5-BB8D-61172811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84-E8EA-47E3-8314-F3A524CED6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4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C72B3A-D291-4611-8B63-43F33BDF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1B1742-D456-4AA9-9FD8-0285E631B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F67DC2-D742-4BA6-90C8-654587F8B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9B1DB-2804-4BCB-AC22-E034DBC65EED}" type="datetimeFigureOut">
              <a:rPr lang="es-MX" smtClean="0"/>
              <a:t>20/11/19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D86C7F-589D-416C-BF48-43EBB1E4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CDB4DD-45C3-4075-B69C-452286DBE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6BD84-E8EA-47E3-8314-F3A524CED6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00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0xVGClCLSs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gmuPTZW3WQ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xtGMH7OrLc?feature=oemb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CB9F3B-9831-4536-802C-702ED94FC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1191796"/>
            <a:ext cx="10021446" cy="2976344"/>
          </a:xfrm>
        </p:spPr>
        <p:txBody>
          <a:bodyPr anchor="ctr">
            <a:normAutofit fontScale="90000"/>
          </a:bodyPr>
          <a:lstStyle/>
          <a:p>
            <a:r>
              <a:rPr lang="es-MX" dirty="0">
                <a:solidFill>
                  <a:srgbClr val="FFFFFF"/>
                </a:solidFill>
              </a:rPr>
              <a:t>TEORIA DEL COMPORTAMIENTO HUMANO Y SU UTILIDAD EN EL ESTUDIO DEL CONSUMIDOR</a:t>
            </a:r>
          </a:p>
        </p:txBody>
      </p:sp>
    </p:spTree>
    <p:extLst>
      <p:ext uri="{BB962C8B-B14F-4D97-AF65-F5344CB8AC3E}">
        <p14:creationId xmlns:p14="http://schemas.microsoft.com/office/powerpoint/2010/main" val="3062050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73D6BAD-3B83-4DFC-9218-74F37E8C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MX" b="1">
                <a:solidFill>
                  <a:srgbClr val="FFFFFF"/>
                </a:solidFill>
              </a:rPr>
              <a:t>La teoría de Motivación-Higiene</a:t>
            </a:r>
            <a:br>
              <a:rPr lang="es-MX" b="1">
                <a:solidFill>
                  <a:srgbClr val="FFFFFF"/>
                </a:solidFill>
              </a:rPr>
            </a:br>
            <a:endParaRPr lang="es-MX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99BA6F-4B2B-401B-93CF-0D4465D89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4000" b="1" dirty="0">
                <a:solidFill>
                  <a:srgbClr val="000000"/>
                </a:solidFill>
              </a:rPr>
              <a:t>Herzberg</a:t>
            </a:r>
          </a:p>
          <a:p>
            <a:r>
              <a:rPr lang="es-ES" sz="2200" dirty="0">
                <a:solidFill>
                  <a:srgbClr val="000000"/>
                </a:solidFill>
              </a:rPr>
              <a:t>Según esta teoría, las personas están influenciadas por dos factores: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200" b="1" dirty="0">
                <a:solidFill>
                  <a:srgbClr val="000000"/>
                </a:solidFill>
              </a:rPr>
              <a:t>La satisfacción</a:t>
            </a:r>
            <a:r>
              <a:rPr lang="es-ES" sz="2200" dirty="0">
                <a:solidFill>
                  <a:srgbClr val="000000"/>
                </a:solidFill>
              </a:rPr>
              <a:t> que es principalmente el resultado de los factores de motivación. Estos factores ayudan a aumentar la satisfacción del individuo pero tienen poco efecto sobre la insatisfacción.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200" b="1" dirty="0">
                <a:solidFill>
                  <a:srgbClr val="000000"/>
                </a:solidFill>
              </a:rPr>
              <a:t>La insatisfacción</a:t>
            </a:r>
            <a:r>
              <a:rPr lang="es-ES" sz="2200" dirty="0">
                <a:solidFill>
                  <a:srgbClr val="000000"/>
                </a:solidFill>
              </a:rPr>
              <a:t> es principalmente el resultado de los factores de higiene. Si estos factores faltan o son inadecuados, causan insatisfacción, pero su presencia tiene muy poco efecto en la satisfacción a largo plazo.</a:t>
            </a:r>
            <a:endParaRPr lang="es-MX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5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rzberg">
            <a:extLst>
              <a:ext uri="{FF2B5EF4-FFF2-40B4-BE49-F238E27FC236}">
                <a16:creationId xmlns:a16="http://schemas.microsoft.com/office/drawing/2014/main" id="{65510256-F873-415E-8A9E-7DD14F08C8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41" y="227070"/>
            <a:ext cx="9323902" cy="678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0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62BFC73-B10A-4D28-99DC-4F9B523F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MX" sz="3700" b="1">
                <a:solidFill>
                  <a:srgbClr val="FFFFFF"/>
                </a:solidFill>
              </a:rPr>
              <a:t>Teoría del Condicionamiento Operante </a:t>
            </a:r>
            <a:br>
              <a:rPr lang="es-MX" sz="3700" b="1">
                <a:solidFill>
                  <a:srgbClr val="FFFFFF"/>
                </a:solidFill>
              </a:rPr>
            </a:br>
            <a:endParaRPr lang="es-MX" sz="370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AB5CBF-9423-4C72-B0F4-B27343B1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4400" b="1" dirty="0">
                <a:solidFill>
                  <a:srgbClr val="000000"/>
                </a:solidFill>
              </a:rPr>
              <a:t>Skinner</a:t>
            </a:r>
          </a:p>
          <a:p>
            <a:r>
              <a:rPr lang="es-MX" sz="2400" dirty="0">
                <a:solidFill>
                  <a:srgbClr val="000000"/>
                </a:solidFill>
              </a:rPr>
              <a:t>Define la teoría como un proceso por el cual comportamiento es el resultado favorable a partir de un estímulo y por lo tanto tiene la probabilidad de que vuelva a repetirse. </a:t>
            </a:r>
          </a:p>
          <a:p>
            <a:r>
              <a:rPr lang="es-MX" sz="2400" dirty="0">
                <a:solidFill>
                  <a:srgbClr val="000000"/>
                </a:solidFill>
              </a:rPr>
              <a:t>Considera que el comportamiento es una variable dependiente de los estímulos ambientales que aumentan la probabilidad de que en un futuro se refuerce por medio de respuestas positivas o negativas como consecuencia durante el estímulo.</a:t>
            </a:r>
            <a:endParaRPr lang="es-MX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8A711-AC1A-46DE-84E9-21949E5E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Elementos multimedia en línea 5" descr="Condicionamiento clÃ¡sico/operante Aprendizajes con ejemplos">
            <a:hlinkClick r:id="" action="ppaction://media"/>
            <a:extLst>
              <a:ext uri="{FF2B5EF4-FFF2-40B4-BE49-F238E27FC236}">
                <a16:creationId xmlns:a16="http://schemas.microsoft.com/office/drawing/2014/main" id="{4CF6FF23-1511-7447-96B3-B7993B9804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8428" y="175164"/>
            <a:ext cx="9695144" cy="650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2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127E29C-792F-3241-BB03-BBBCF3F2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MX" b="1">
                <a:solidFill>
                  <a:srgbClr val="FFFFFF"/>
                </a:solidFill>
              </a:rPr>
              <a:t>Teoría Psicológico Social</a:t>
            </a:r>
            <a:br>
              <a:rPr lang="es-MX" b="1">
                <a:solidFill>
                  <a:srgbClr val="FFFFFF"/>
                </a:solidFill>
              </a:rPr>
            </a:br>
            <a:endParaRPr lang="es-MX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E710CD-1820-AF4C-9A36-404CA21B9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4400" b="1" dirty="0">
                <a:solidFill>
                  <a:srgbClr val="000000"/>
                </a:solidFill>
              </a:rPr>
              <a:t>Veblen</a:t>
            </a:r>
          </a:p>
          <a:p>
            <a:r>
              <a:rPr lang="es-MX" sz="2400" dirty="0">
                <a:solidFill>
                  <a:srgbClr val="000000"/>
                </a:solidFill>
              </a:rPr>
              <a:t>Su comportamiento no solo está determinado bajo un aspecto económico, sino también por variables psicológicas como la personalidad, necesidades, deseos entre otros.</a:t>
            </a:r>
          </a:p>
          <a:p>
            <a:r>
              <a:rPr lang="es-MX" sz="2400" dirty="0">
                <a:solidFill>
                  <a:srgbClr val="000000"/>
                </a:solidFill>
              </a:rPr>
              <a:t>Su corriente está considerada bajo la influencia del entorno social en su comportamiento de consumo, cuyos grupos sociales o de referencia incluyen también a la familia y grupo de amistades.</a:t>
            </a:r>
            <a:endParaRPr lang="es-MX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DA224D-5FEA-AB46-810A-AC1E75194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989" y="0"/>
            <a:ext cx="5144021" cy="77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8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6AEAEDB-7C9D-EE42-B55C-E0FA353E1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39" y="170493"/>
            <a:ext cx="9775521" cy="65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38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6AF89-B80C-6744-84D5-49EB9B59D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Elementos multimedia en línea 3" descr="TeorÃ­a de Veblen">
            <a:hlinkClick r:id="" action="ppaction://media"/>
            <a:extLst>
              <a:ext uri="{FF2B5EF4-FFF2-40B4-BE49-F238E27FC236}">
                <a16:creationId xmlns:a16="http://schemas.microsoft.com/office/drawing/2014/main" id="{18B78A1A-C54E-E348-B995-CEDDB1186C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1040" y="365125"/>
            <a:ext cx="11010379" cy="619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EA775DC-BD4C-B54E-8827-3028ABCF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MX" b="1">
                <a:solidFill>
                  <a:srgbClr val="FFFFFF"/>
                </a:solidFill>
              </a:rPr>
              <a:t>Teoría de la expectativa</a:t>
            </a:r>
            <a:br>
              <a:rPr lang="es-MX" b="1">
                <a:solidFill>
                  <a:srgbClr val="FFFFFF"/>
                </a:solidFill>
              </a:rPr>
            </a:br>
            <a:endParaRPr lang="es-MX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7A49CE-0E5D-9C49-9906-C7E44C781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4400" b="1" dirty="0">
                <a:solidFill>
                  <a:srgbClr val="000000"/>
                </a:solidFill>
              </a:rPr>
              <a:t>Víctor </a:t>
            </a:r>
            <a:r>
              <a:rPr lang="es-MX" sz="4400" b="1" dirty="0" err="1">
                <a:solidFill>
                  <a:srgbClr val="000000"/>
                </a:solidFill>
              </a:rPr>
              <a:t>Vroom</a:t>
            </a:r>
            <a:endParaRPr lang="es-MX" sz="4400" b="1" dirty="0">
              <a:solidFill>
                <a:srgbClr val="000000"/>
              </a:solidFill>
            </a:endParaRPr>
          </a:p>
          <a:p>
            <a:r>
              <a:rPr lang="es-MX" sz="2400" dirty="0">
                <a:solidFill>
                  <a:srgbClr val="000000"/>
                </a:solidFill>
              </a:rPr>
              <a:t>Propone que los individuos deciden actuar de determinada manera basados en su expectativa por el resultado final.</a:t>
            </a:r>
          </a:p>
          <a:p>
            <a:r>
              <a:rPr lang="es-MX" sz="2400" dirty="0">
                <a:solidFill>
                  <a:srgbClr val="000000"/>
                </a:solidFill>
              </a:rPr>
              <a:t>Propone que una persona decide comportarse de determinada manera eligiendo un comportamiento sobre otros, basándose en el resultado esperado de ese comportamiento.</a:t>
            </a:r>
          </a:p>
        </p:txBody>
      </p:sp>
    </p:spTree>
    <p:extLst>
      <p:ext uri="{BB962C8B-B14F-4D97-AF65-F5344CB8AC3E}">
        <p14:creationId xmlns:p14="http://schemas.microsoft.com/office/powerpoint/2010/main" val="251281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E3476D-2053-3646-B522-F8FBB79F1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14" y="219246"/>
            <a:ext cx="11580340" cy="6416331"/>
          </a:xfrm>
        </p:spPr>
        <p:txBody>
          <a:bodyPr/>
          <a:lstStyle/>
          <a:p>
            <a:pPr fontAlgn="base"/>
            <a:endParaRPr lang="es-MX" dirty="0"/>
          </a:p>
          <a:p>
            <a:pPr fontAlgn="base"/>
            <a:r>
              <a:rPr lang="es-MX" dirty="0"/>
              <a:t>Vroom introduce tres variables dentro de la </a:t>
            </a:r>
            <a:r>
              <a:rPr lang="es-MX" b="1" dirty="0"/>
              <a:t>teoría de la expectativa</a:t>
            </a:r>
            <a:r>
              <a:rPr lang="es-MX" dirty="0"/>
              <a:t>: Valencia (V) Expectativa (E) e Instrumentalidad (I).</a:t>
            </a:r>
          </a:p>
          <a:p>
            <a:pPr marL="0" indent="0" fontAlgn="base">
              <a:buNone/>
            </a:pPr>
            <a:r>
              <a:rPr lang="es-MX" b="1" dirty="0"/>
              <a:t>Valencia:</a:t>
            </a:r>
            <a:r>
              <a:rPr lang="es-MX" dirty="0"/>
              <a:t> Mide el valor que una persona le da a determinada recompensa</a:t>
            </a:r>
            <a:br>
              <a:rPr lang="es-MX" dirty="0"/>
            </a:br>
            <a:r>
              <a:rPr lang="es-MX" b="1" dirty="0"/>
              <a:t>Expectativa</a:t>
            </a:r>
            <a:r>
              <a:rPr lang="es-MX" dirty="0"/>
              <a:t>: Mide la confianza de la persona en ser capaz de obtener los resultados esperados. Es una medida puramente subjetiva de lo que cree el individuo en sí mismo.</a:t>
            </a:r>
            <a:br>
              <a:rPr lang="es-MX" dirty="0"/>
            </a:br>
            <a:r>
              <a:rPr lang="es-MX" b="1" dirty="0"/>
              <a:t>Instrumentalidad:</a:t>
            </a:r>
            <a:r>
              <a:rPr lang="es-MX" dirty="0"/>
              <a:t> Mide la extensión por la cual un individuo cree que su manager ú organización repartirá las recompensas que fueron prometidas.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2625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5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esultado de imagen para CONSUMIDOR">
            <a:extLst>
              <a:ext uri="{FF2B5EF4-FFF2-40B4-BE49-F238E27FC236}">
                <a16:creationId xmlns:a16="http://schemas.microsoft.com/office/drawing/2014/main" id="{1B8A6EC9-CEAB-41BC-8E31-474F53A49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089" y="643467"/>
            <a:ext cx="765782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95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8AE52-A309-AD4C-B3F8-8C08AA98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Elementos multimedia en línea 3" descr="En busca de la felicidad Trailer EspaÃ±ol HD">
            <a:hlinkClick r:id="" action="ppaction://media"/>
            <a:extLst>
              <a:ext uri="{FF2B5EF4-FFF2-40B4-BE49-F238E27FC236}">
                <a16:creationId xmlns:a16="http://schemas.microsoft.com/office/drawing/2014/main" id="{89B29F5E-0082-954A-B091-747AF64D9E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1041" y="524527"/>
            <a:ext cx="10852759" cy="610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4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B4233AA-B16C-DF40-B79D-40064283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MX" b="1">
                <a:solidFill>
                  <a:srgbClr val="FFFFFF"/>
                </a:solidFill>
              </a:rPr>
              <a:t>Teoría Económica</a:t>
            </a:r>
            <a:endParaRPr lang="es-MX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064C5C-C43F-1141-9B8C-C674A753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s-MX" sz="4400" b="1" dirty="0">
                <a:solidFill>
                  <a:srgbClr val="000000"/>
                </a:solidFill>
              </a:rPr>
              <a:t>Marshall</a:t>
            </a:r>
          </a:p>
          <a:p>
            <a:r>
              <a:rPr lang="es-ES" sz="2400" dirty="0">
                <a:solidFill>
                  <a:srgbClr val="000000"/>
                </a:solidFill>
              </a:rPr>
              <a:t>Se basa en la exposición del conocimiento y poder que tiene el consumidor para satisfacer sus necesidades.</a:t>
            </a:r>
          </a:p>
          <a:p>
            <a:r>
              <a:rPr lang="es-ES" sz="2400" dirty="0">
                <a:solidFill>
                  <a:srgbClr val="000000"/>
                </a:solidFill>
              </a:rPr>
              <a:t>Sus decisiones de compra y comportamiento de consumo están orientadas hacia la satisfacción máxima de su utilidad y tendrán el poder adquisitivo óptimo para pagar el producto o servicio que más utilidad le brinde.</a:t>
            </a:r>
          </a:p>
          <a:p>
            <a:pPr marL="0" indent="0">
              <a:buNone/>
            </a:pPr>
            <a:r>
              <a:rPr lang="es-ES" sz="2400" i="1" dirty="0">
                <a:solidFill>
                  <a:srgbClr val="000000"/>
                </a:solidFill>
              </a:rPr>
              <a:t>Se fija mucho en la relación de costo – beneficio</a:t>
            </a:r>
            <a:endParaRPr lang="es-MX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77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D3E5358-52F5-456B-ABE7-AEE9FD098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" y="361508"/>
            <a:ext cx="4716459" cy="26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245358A-151C-4D53-AFBF-29D2DDE0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25" y="361508"/>
            <a:ext cx="4716461" cy="26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90426B6-BFAF-4C02-A81D-FF5DD32D2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" y="3261069"/>
            <a:ext cx="4716459" cy="26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0C94473-986D-49BB-9A7A-386D6D303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27" y="3342092"/>
            <a:ext cx="4716459" cy="26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246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9527E-B072-4648-9B41-3AECA0E2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43DF28-2DE5-4C13-853C-5A7319CB6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teoría de Marshall consiste en analizar el comportamiento con el cambio de una sola variable…..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35A53F9-36C6-4FA1-B7A6-9FA269B9E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715" y="2708476"/>
            <a:ext cx="5668794" cy="318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75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C02000D-9270-3E46-B1A6-FDAA0D1D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MX" b="1">
                <a:solidFill>
                  <a:srgbClr val="FFFFFF"/>
                </a:solidFill>
              </a:rPr>
              <a:t>La teoría del conocimiento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2B94CA-828C-1449-B7B4-DF5416226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5400" b="1" dirty="0">
                <a:solidFill>
                  <a:srgbClr val="000000"/>
                </a:solidFill>
              </a:rPr>
              <a:t>Locke</a:t>
            </a:r>
          </a:p>
          <a:p>
            <a:r>
              <a:rPr lang="es-ES" sz="2400" dirty="0">
                <a:solidFill>
                  <a:srgbClr val="000000"/>
                </a:solidFill>
              </a:rPr>
              <a:t>El conocimiento es siempre conocimiento de ideas.</a:t>
            </a:r>
          </a:p>
          <a:p>
            <a:r>
              <a:rPr lang="es-ES" sz="2400" dirty="0">
                <a:solidFill>
                  <a:srgbClr val="000000"/>
                </a:solidFill>
              </a:rPr>
              <a:t>Las ideas son el objeto de nuestro conocimiento, su contenido mismo: todo lo que conocemos son ideas.</a:t>
            </a:r>
            <a:endParaRPr lang="es-MX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72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66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0" name="Picture 4" descr="Resultado de imagen para teoria de locke">
            <a:extLst>
              <a:ext uri="{FF2B5EF4-FFF2-40B4-BE49-F238E27FC236}">
                <a16:creationId xmlns:a16="http://schemas.microsoft.com/office/drawing/2014/main" id="{EB45AD3B-D754-4C88-8899-2F0B41FD75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181" y="1600429"/>
            <a:ext cx="5462546" cy="370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543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FFFA32-D9F4-4AF9-A025-CD128AC8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808676"/>
            <a:ext cx="12192000" cy="3049325"/>
            <a:chOff x="0" y="3808676"/>
            <a:chExt cx="12192000" cy="30493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39E3CE-F708-4C05-BD95-A1A55B737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872046"/>
            <a:ext cx="9833548" cy="294557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MX" sz="8800" dirty="0">
                <a:solidFill>
                  <a:srgbClr val="FFFFFF"/>
                </a:solidFill>
              </a:rPr>
              <a:t>GRACIAS POR SU ATENCION.</a:t>
            </a:r>
          </a:p>
        </p:txBody>
      </p:sp>
      <p:pic>
        <p:nvPicPr>
          <p:cNvPr id="13" name="Picture 2" descr="Resultado de imagen para CONSUMIDOR">
            <a:extLst>
              <a:ext uri="{FF2B5EF4-FFF2-40B4-BE49-F238E27FC236}">
                <a16:creationId xmlns:a16="http://schemas.microsoft.com/office/drawing/2014/main" id="{1E553C55-70B0-4860-8620-AAEBA430B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11" y="4833199"/>
            <a:ext cx="2760014" cy="20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75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5B01B-9982-44F1-ACED-DDB0D5B13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7615C6-8015-48E0-A622-9043B8084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Cuando hablamos de teorías del comportamiento del consumidor, podemos distinguir </a:t>
            </a:r>
            <a:r>
              <a:rPr lang="es-ES" b="1" dirty="0"/>
              <a:t>varios modelos </a:t>
            </a:r>
            <a:r>
              <a:rPr lang="es-ES" dirty="0"/>
              <a:t>en función de tres criterios: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/>
              <a:t>Según su nivel de explicación.</a:t>
            </a:r>
          </a:p>
          <a:p>
            <a:pPr marL="514350" indent="-514350">
              <a:buFont typeface="+mj-lt"/>
              <a:buAutoNum type="arabicPeriod"/>
            </a:pPr>
            <a:r>
              <a:rPr lang="es-MX" b="1" dirty="0"/>
              <a:t>Según su amplitud.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/>
              <a:t>Según si el modelo trata de explica o predice.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664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A114B-FD7A-472E-9D1F-0CFBD504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b="1" dirty="0"/>
              <a:t>Según su nivel de explicación.</a:t>
            </a:r>
            <a:br>
              <a:rPr lang="es-ES" b="1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19454B-2B06-4D40-B414-309891546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Distinguimos dos tipos:</a:t>
            </a:r>
          </a:p>
          <a:p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ES" b="1" dirty="0"/>
              <a:t>Los modelos de compra globales:</a:t>
            </a:r>
            <a:r>
              <a:rPr lang="es-ES" dirty="0"/>
              <a:t> Tratan de explicar todas las fases del proceso de compra y todas las variables que influyen en él.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b="1" dirty="0"/>
              <a:t>Los modelos de compra parciales:</a:t>
            </a:r>
            <a:r>
              <a:rPr lang="es-ES" dirty="0"/>
              <a:t> Estos modelos sólo explican alguna de las fases del comportamiento de compra. Un ejemplo de modelo parcial podría ser cómo elegimos una marca.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498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9A529-036A-4BDD-9079-13A9EA1D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Resultado de imagen para PROCESO DE COMPRA">
            <a:extLst>
              <a:ext uri="{FF2B5EF4-FFF2-40B4-BE49-F238E27FC236}">
                <a16:creationId xmlns:a16="http://schemas.microsoft.com/office/drawing/2014/main" id="{505D74A6-06C4-4016-892A-7C3EB344A6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5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A1659-80B4-442B-B7A7-221E76993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b="1" dirty="0"/>
              <a:t>Según su amplitud.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3A436C-9973-41E8-828B-7627AB82E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Podemos distinguir entre modelos </a:t>
            </a:r>
            <a:r>
              <a:rPr lang="es-MX" b="1" dirty="0" err="1"/>
              <a:t>microanalíticos</a:t>
            </a:r>
            <a:r>
              <a:rPr lang="es-MX" dirty="0"/>
              <a:t> y modelos </a:t>
            </a:r>
            <a:r>
              <a:rPr lang="es-MX" b="1" dirty="0" err="1"/>
              <a:t>macroanalíticos</a:t>
            </a:r>
            <a:r>
              <a:rPr lang="es-MX" dirty="0"/>
              <a:t>.</a:t>
            </a:r>
          </a:p>
          <a:p>
            <a:endParaRPr lang="es-MX" dirty="0"/>
          </a:p>
          <a:p>
            <a:r>
              <a:rPr lang="es-ES" dirty="0"/>
              <a:t>La diferencia es que los </a:t>
            </a:r>
            <a:r>
              <a:rPr lang="es-ES" b="1" dirty="0"/>
              <a:t>micro</a:t>
            </a:r>
            <a:r>
              <a:rPr lang="es-ES" dirty="0"/>
              <a:t> tienen por unidad de análisis al individuo, escogen un individuo y estudian su comportamiento de compra.</a:t>
            </a:r>
          </a:p>
          <a:p>
            <a:endParaRPr lang="es-ES" dirty="0"/>
          </a:p>
          <a:p>
            <a:r>
              <a:rPr lang="es-ES" dirty="0"/>
              <a:t>Los </a:t>
            </a:r>
            <a:r>
              <a:rPr lang="es-ES" b="1" dirty="0"/>
              <a:t>macro</a:t>
            </a:r>
            <a:r>
              <a:rPr lang="es-ES" dirty="0"/>
              <a:t> analizan el comportamiento de un grupo de consumidores.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598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Resultado de imagen para INDIVIDUO">
            <a:extLst>
              <a:ext uri="{FF2B5EF4-FFF2-40B4-BE49-F238E27FC236}">
                <a16:creationId xmlns:a16="http://schemas.microsoft.com/office/drawing/2014/main" id="{E6AFD524-05EB-4CBC-B899-507B02DA3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865" y="1658127"/>
            <a:ext cx="3541745" cy="35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CONSUMIDORES">
            <a:extLst>
              <a:ext uri="{FF2B5EF4-FFF2-40B4-BE49-F238E27FC236}">
                <a16:creationId xmlns:a16="http://schemas.microsoft.com/office/drawing/2014/main" id="{5CBEE5BA-2357-4C2D-A973-D586A2901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74" y="1658126"/>
            <a:ext cx="5421657" cy="35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8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43C4F-C8DF-4101-9C33-8DA7C2D8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b="1" dirty="0"/>
              <a:t>Según si el modelo trata de explica o predice.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64A9C7-220F-418B-B7B2-467898E96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Podemos distinguir entre modelos descriptivos, los cuales se limitan a describir y explicar el comportamiento; y los modelos estocásticos, que tratan de predecir el comportamiento de compra.</a:t>
            </a:r>
          </a:p>
          <a:p>
            <a:pPr marL="0" indent="0" algn="r">
              <a:buNone/>
            </a:pPr>
            <a:r>
              <a:rPr lang="es-ES" sz="1800" i="1" dirty="0"/>
              <a:t>Un proceso estocástico es aquel que no se puede predecir. Se mueve al azar.</a:t>
            </a:r>
            <a:endParaRPr lang="es-MX" sz="1800" i="1" dirty="0"/>
          </a:p>
        </p:txBody>
      </p:sp>
    </p:spTree>
    <p:extLst>
      <p:ext uri="{BB962C8B-B14F-4D97-AF65-F5344CB8AC3E}">
        <p14:creationId xmlns:p14="http://schemas.microsoft.com/office/powerpoint/2010/main" val="145682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1F7D5DD-1FFE-4C56-B32E-53CBB4B73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TEORIAS</a:t>
            </a:r>
          </a:p>
        </p:txBody>
      </p:sp>
    </p:spTree>
    <p:extLst>
      <p:ext uri="{BB962C8B-B14F-4D97-AF65-F5344CB8AC3E}">
        <p14:creationId xmlns:p14="http://schemas.microsoft.com/office/powerpoint/2010/main" val="1522676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713</Words>
  <Application>Microsoft Macintosh PowerPoint</Application>
  <PresentationFormat>Panorámica</PresentationFormat>
  <Paragraphs>52</Paragraphs>
  <Slides>26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TEORIA DEL COMPORTAMIENTO HUMANO Y SU UTILIDAD EN EL ESTUDIO DEL CONSUMIDOR</vt:lpstr>
      <vt:lpstr>Presentación de PowerPoint</vt:lpstr>
      <vt:lpstr>Presentación de PowerPoint</vt:lpstr>
      <vt:lpstr>Según su nivel de explicación. </vt:lpstr>
      <vt:lpstr>Presentación de PowerPoint</vt:lpstr>
      <vt:lpstr>Según su amplitud. </vt:lpstr>
      <vt:lpstr>Presentación de PowerPoint</vt:lpstr>
      <vt:lpstr>Según si el modelo trata de explica o predice. </vt:lpstr>
      <vt:lpstr>TEORIAS</vt:lpstr>
      <vt:lpstr>La teoría de Motivación-Higiene </vt:lpstr>
      <vt:lpstr>Presentación de PowerPoint</vt:lpstr>
      <vt:lpstr>Teoría del Condicionamiento Operante  </vt:lpstr>
      <vt:lpstr>Presentación de PowerPoint</vt:lpstr>
      <vt:lpstr>Teoría Psicológico Social </vt:lpstr>
      <vt:lpstr>Presentación de PowerPoint</vt:lpstr>
      <vt:lpstr>Presentación de PowerPoint</vt:lpstr>
      <vt:lpstr>Presentación de PowerPoint</vt:lpstr>
      <vt:lpstr>Teoría de la expectativa </vt:lpstr>
      <vt:lpstr>Presentación de PowerPoint</vt:lpstr>
      <vt:lpstr>Presentación de PowerPoint</vt:lpstr>
      <vt:lpstr>Teoría Económica</vt:lpstr>
      <vt:lpstr>Presentación de PowerPoint</vt:lpstr>
      <vt:lpstr>Presentación de PowerPoint</vt:lpstr>
      <vt:lpstr>La teoría del conocimiento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DEL COMPORTAMIENTO HUMANO Y SU UTILIDAD EN EL ESTUDIO DEL CONSUMIDOR</dc:title>
  <dc:creator>Edgar Luevano Contreras</dc:creator>
  <cp:lastModifiedBy>Edgar Luevano Contreras</cp:lastModifiedBy>
  <cp:revision>7</cp:revision>
  <dcterms:created xsi:type="dcterms:W3CDTF">2019-11-20T23:05:31Z</dcterms:created>
  <dcterms:modified xsi:type="dcterms:W3CDTF">2019-11-21T00:14:30Z</dcterms:modified>
</cp:coreProperties>
</file>